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2BAD37E-6D17-44C2-827A-EA63B71B85F1}" type="datetimeFigureOut">
              <a:rPr lang="en-US" smtClean="0"/>
              <a:t>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8547D-25AD-46CA-A9CD-10C21399A68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BAD37E-6D17-44C2-827A-EA63B71B85F1}" type="datetimeFigureOut">
              <a:rPr lang="en-US" smtClean="0"/>
              <a:t>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8547D-25AD-46CA-A9CD-10C21399A68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BAD37E-6D17-44C2-827A-EA63B71B85F1}" type="datetimeFigureOut">
              <a:rPr lang="en-US" smtClean="0"/>
              <a:t>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8547D-25AD-46CA-A9CD-10C21399A68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BAD37E-6D17-44C2-827A-EA63B71B85F1}" type="datetimeFigureOut">
              <a:rPr lang="en-US" smtClean="0"/>
              <a:t>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8547D-25AD-46CA-A9CD-10C21399A68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BAD37E-6D17-44C2-827A-EA63B71B85F1}" type="datetimeFigureOut">
              <a:rPr lang="en-US" smtClean="0"/>
              <a:t>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B8547D-25AD-46CA-A9CD-10C21399A68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2BAD37E-6D17-44C2-827A-EA63B71B85F1}" type="datetimeFigureOut">
              <a:rPr lang="en-US" smtClean="0"/>
              <a:t>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B8547D-25AD-46CA-A9CD-10C21399A68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2BAD37E-6D17-44C2-827A-EA63B71B85F1}" type="datetimeFigureOut">
              <a:rPr lang="en-US" smtClean="0"/>
              <a:t>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B8547D-25AD-46CA-A9CD-10C21399A68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2BAD37E-6D17-44C2-827A-EA63B71B85F1}" type="datetimeFigureOut">
              <a:rPr lang="en-US" smtClean="0"/>
              <a:t>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B8547D-25AD-46CA-A9CD-10C21399A68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AD37E-6D17-44C2-827A-EA63B71B85F1}" type="datetimeFigureOut">
              <a:rPr lang="en-US" smtClean="0"/>
              <a:t>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B8547D-25AD-46CA-A9CD-10C21399A68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BAD37E-6D17-44C2-827A-EA63B71B85F1}" type="datetimeFigureOut">
              <a:rPr lang="en-US" smtClean="0"/>
              <a:t>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B8547D-25AD-46CA-A9CD-10C21399A68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BAD37E-6D17-44C2-827A-EA63B71B85F1}" type="datetimeFigureOut">
              <a:rPr lang="en-US" smtClean="0"/>
              <a:t>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B8547D-25AD-46CA-A9CD-10C21399A68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4000" r="-1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AD37E-6D17-44C2-827A-EA63B71B85F1}" type="datetimeFigureOut">
              <a:rPr lang="en-US" smtClean="0"/>
              <a:t>1/1/2021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8547D-25AD-46CA-A9CD-10C21399A68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0042"/>
            <a:ext cx="7772400" cy="3571899"/>
          </a:xfrm>
        </p:spPr>
        <p:txBody>
          <a:bodyPr>
            <a:normAutofit/>
          </a:bodyPr>
          <a:lstStyle/>
          <a:p>
            <a:r>
              <a:rPr lang="en-IN" sz="3000" b="1" dirty="0" smtClean="0">
                <a:latin typeface="Bahnschrift Light" pitchFamily="34" charset="0"/>
              </a:rPr>
              <a:t>DATA SCIENCE CAPSTONE FINAL PROJECT PRESENTATION </a:t>
            </a:r>
            <a:br>
              <a:rPr lang="en-IN" sz="3000" b="1" dirty="0" smtClean="0">
                <a:latin typeface="Bahnschrift Light" pitchFamily="34" charset="0"/>
              </a:rPr>
            </a:br>
            <a:r>
              <a:rPr lang="en-IN" sz="3000" b="1" dirty="0" smtClean="0">
                <a:latin typeface="Bahnschrift Light" pitchFamily="34" charset="0"/>
              </a:rPr>
              <a:t/>
            </a:r>
            <a:br>
              <a:rPr lang="en-IN" sz="3000" b="1" dirty="0" smtClean="0">
                <a:latin typeface="Bahnschrift Light" pitchFamily="34" charset="0"/>
              </a:rPr>
            </a:br>
            <a:r>
              <a:rPr lang="en-IN" sz="3000" b="1" dirty="0" smtClean="0">
                <a:latin typeface="Bahnschrift Light" pitchFamily="34" charset="0"/>
              </a:rPr>
              <a:t>Instructor :</a:t>
            </a:r>
            <a:r>
              <a:rPr lang="en-IN" sz="3000" dirty="0" smtClean="0">
                <a:latin typeface="Bahnschrift Light" pitchFamily="34" charset="0"/>
              </a:rPr>
              <a:t> Sir Alex Aklson , Senior Data Scientist at IBM </a:t>
            </a:r>
            <a:br>
              <a:rPr lang="en-IN" sz="3000" dirty="0" smtClean="0">
                <a:latin typeface="Bahnschrift Light" pitchFamily="34" charset="0"/>
              </a:rPr>
            </a:br>
            <a:r>
              <a:rPr lang="en-IN" sz="3000" b="1" dirty="0" smtClean="0">
                <a:latin typeface="Bahnschrift Light" pitchFamily="34" charset="0"/>
              </a:rPr>
              <a:t>Made by </a:t>
            </a:r>
            <a:r>
              <a:rPr lang="en-IN" sz="3000" dirty="0" smtClean="0">
                <a:latin typeface="Bahnschrift Light" pitchFamily="34" charset="0"/>
              </a:rPr>
              <a:t>: Rishi on Coursera </a:t>
            </a:r>
            <a:endParaRPr lang="en-IN" sz="3000" b="1" dirty="0">
              <a:latin typeface="Bahnschrift Light" pitchFamily="34" charset="0"/>
            </a:endParaRPr>
          </a:p>
        </p:txBody>
      </p:sp>
      <p:sp>
        <p:nvSpPr>
          <p:cNvPr id="3" name="Subtitle 2"/>
          <p:cNvSpPr>
            <a:spLocks noGrp="1"/>
          </p:cNvSpPr>
          <p:nvPr>
            <p:ph type="subTitle" idx="1"/>
          </p:nvPr>
        </p:nvSpPr>
        <p:spPr>
          <a:xfrm>
            <a:off x="428596" y="4643446"/>
            <a:ext cx="8501122" cy="1785950"/>
          </a:xfrm>
        </p:spPr>
        <p:txBody>
          <a:bodyPr>
            <a:normAutofit/>
          </a:bodyPr>
          <a:lstStyle/>
          <a:p>
            <a:r>
              <a:rPr lang="en-IN" sz="3000" b="1" dirty="0" smtClean="0">
                <a:solidFill>
                  <a:schemeClr val="tx1"/>
                </a:solidFill>
                <a:latin typeface="Bahnschrift Light" pitchFamily="34" charset="0"/>
              </a:rPr>
              <a:t>Topic : </a:t>
            </a:r>
            <a:r>
              <a:rPr lang="en-IN" sz="3000" dirty="0" smtClean="0">
                <a:solidFill>
                  <a:schemeClr val="tx1"/>
                </a:solidFill>
                <a:latin typeface="Bahnschrift Light" pitchFamily="34" charset="0"/>
              </a:rPr>
              <a:t>The Battle of Neighborhood – searching a better place in Scarborough</a:t>
            </a:r>
            <a:r>
              <a:rPr lang="en-IN" sz="3000" b="1" dirty="0" smtClean="0">
                <a:solidFill>
                  <a:schemeClr val="tx1"/>
                </a:solidFill>
                <a:latin typeface="Bahnschrift Light" pitchFamily="34" charset="0"/>
              </a:rPr>
              <a:t> </a:t>
            </a:r>
            <a:r>
              <a:rPr lang="en-IN" sz="3000" dirty="0" smtClean="0">
                <a:solidFill>
                  <a:schemeClr val="tx1"/>
                </a:solidFill>
                <a:latin typeface="Bahnschrift Light" pitchFamily="34" charset="0"/>
              </a:rPr>
              <a:t>, Toronto</a:t>
            </a:r>
            <a:endParaRPr lang="en-IN" sz="3000" b="1" dirty="0">
              <a:solidFill>
                <a:schemeClr val="tx1"/>
              </a:solidFill>
              <a:latin typeface="Bahnschrift Ligh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Bahnschrift Light" pitchFamily="34" charset="0"/>
              </a:rPr>
              <a:t>Most Common Venues near Neighborhood </a:t>
            </a:r>
            <a:endParaRPr lang="en-IN" sz="3000" b="1" dirty="0">
              <a:latin typeface="Bahnschrift Light" pitchFamily="34" charset="0"/>
            </a:endParaRPr>
          </a:p>
        </p:txBody>
      </p:sp>
      <p:pic>
        <p:nvPicPr>
          <p:cNvPr id="3074" name="Picture 2" descr="C:\Users\Admin\Pictures\Video Projects\Screenshots\Screenshot (587).png"/>
          <p:cNvPicPr>
            <a:picLocks noGrp="1" noChangeAspect="1" noChangeArrowheads="1"/>
          </p:cNvPicPr>
          <p:nvPr>
            <p:ph idx="1"/>
          </p:nvPr>
        </p:nvPicPr>
        <p:blipFill>
          <a:blip r:embed="rId2"/>
          <a:srcRect/>
          <a:stretch>
            <a:fillRect/>
          </a:stretch>
        </p:blipFill>
        <p:spPr bwMode="auto">
          <a:xfrm>
            <a:off x="457200" y="1357298"/>
            <a:ext cx="8329642" cy="492922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Bahnschrift Light" pitchFamily="34" charset="0"/>
              </a:rPr>
              <a:t>Work Flow </a:t>
            </a:r>
            <a:endParaRPr lang="en-IN" sz="3000" b="1" dirty="0">
              <a:latin typeface="Bahnschrift Light" pitchFamily="34" charset="0"/>
            </a:endParaRPr>
          </a:p>
        </p:txBody>
      </p:sp>
      <p:sp>
        <p:nvSpPr>
          <p:cNvPr id="3" name="Content Placeholder 2"/>
          <p:cNvSpPr>
            <a:spLocks noGrp="1"/>
          </p:cNvSpPr>
          <p:nvPr>
            <p:ph idx="1"/>
          </p:nvPr>
        </p:nvSpPr>
        <p:spPr/>
        <p:txBody>
          <a:bodyPr>
            <a:normAutofit/>
          </a:bodyPr>
          <a:lstStyle/>
          <a:p>
            <a:r>
              <a:rPr lang="en-IN" sz="2000" dirty="0">
                <a:latin typeface="Bahnschrift Light" pitchFamily="34" charset="0"/>
              </a:rPr>
              <a:t>Using credentials of Foursquare API features of near-by places of the N</a:t>
            </a:r>
            <a:r>
              <a:rPr lang="en-IN" sz="2000" dirty="0" smtClean="0">
                <a:latin typeface="Bahnschrift Light" pitchFamily="34" charset="0"/>
              </a:rPr>
              <a:t>eighborhood  </a:t>
            </a:r>
            <a:r>
              <a:rPr lang="en-IN" sz="2000" dirty="0">
                <a:latin typeface="Bahnschrift Light" pitchFamily="34" charset="0"/>
              </a:rPr>
              <a:t>would be mined. Due to http request limitations the number of places per </a:t>
            </a:r>
            <a:r>
              <a:rPr lang="en-IN" sz="2000" dirty="0" smtClean="0">
                <a:latin typeface="Bahnschrift Light" pitchFamily="34" charset="0"/>
              </a:rPr>
              <a:t>Neighborhood </a:t>
            </a:r>
            <a:r>
              <a:rPr lang="en-IN" sz="2000" dirty="0">
                <a:latin typeface="Bahnschrift Light" pitchFamily="34" charset="0"/>
              </a:rPr>
              <a:t>parameter would reasonably be set to 100 and the radius parameter would be set to 500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54"/>
          </a:xfrm>
        </p:spPr>
        <p:txBody>
          <a:bodyPr>
            <a:normAutofit/>
          </a:bodyPr>
          <a:lstStyle/>
          <a:p>
            <a:r>
              <a:rPr lang="en-IN" sz="3000" b="1" dirty="0" smtClean="0">
                <a:latin typeface="Bahnschrift Light" pitchFamily="34" charset="0"/>
              </a:rPr>
              <a:t>Result Section</a:t>
            </a:r>
            <a:br>
              <a:rPr lang="en-IN" sz="3000" b="1" dirty="0" smtClean="0">
                <a:latin typeface="Bahnschrift Light" pitchFamily="34" charset="0"/>
              </a:rPr>
            </a:br>
            <a:r>
              <a:rPr lang="en-IN" sz="3000" b="1" dirty="0" smtClean="0">
                <a:latin typeface="Bahnschrift Light" pitchFamily="34" charset="0"/>
              </a:rPr>
              <a:t/>
            </a:r>
            <a:br>
              <a:rPr lang="en-IN" sz="3000" b="1" dirty="0" smtClean="0">
                <a:latin typeface="Bahnschrift Light" pitchFamily="34" charset="0"/>
              </a:rPr>
            </a:br>
            <a:r>
              <a:rPr lang="en-IN" sz="2000" b="1" dirty="0" smtClean="0">
                <a:latin typeface="Bahnschrift Light" pitchFamily="34" charset="0"/>
              </a:rPr>
              <a:t>Map of Cluster in  Scarborough </a:t>
            </a:r>
            <a:r>
              <a:rPr lang="en-IN" sz="3000" b="1" dirty="0">
                <a:latin typeface="Bahnschrift Light" pitchFamily="34" charset="0"/>
              </a:rPr>
              <a:t/>
            </a:r>
            <a:br>
              <a:rPr lang="en-IN" sz="3000" b="1" dirty="0">
                <a:latin typeface="Bahnschrift Light" pitchFamily="34" charset="0"/>
              </a:rPr>
            </a:br>
            <a:r>
              <a:rPr lang="en-IN" sz="3000" b="1" dirty="0" smtClean="0">
                <a:latin typeface="Bahnschrift Light" pitchFamily="34" charset="0"/>
              </a:rPr>
              <a:t> </a:t>
            </a:r>
            <a:endParaRPr lang="en-IN" sz="3000" b="1" dirty="0">
              <a:latin typeface="Bahnschrift Light" pitchFamily="34" charset="0"/>
            </a:endParaRPr>
          </a:p>
        </p:txBody>
      </p:sp>
      <p:pic>
        <p:nvPicPr>
          <p:cNvPr id="4" name="Content Placeholder 3" descr="Screenshot (574).png"/>
          <p:cNvPicPr>
            <a:picLocks noGrp="1"/>
          </p:cNvPicPr>
          <p:nvPr>
            <p:ph idx="1"/>
          </p:nvPr>
        </p:nvPicPr>
        <p:blipFill>
          <a:blip r:embed="rId2"/>
          <a:stretch>
            <a:fillRect/>
          </a:stretch>
        </p:blipFill>
        <p:spPr>
          <a:xfrm>
            <a:off x="457200" y="2071678"/>
            <a:ext cx="8401080" cy="435771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Bahnschrift Light" pitchFamily="34" charset="0"/>
              </a:rPr>
              <a:t>Average Housing Price by Clusters in Scarborough </a:t>
            </a:r>
            <a:endParaRPr lang="en-IN" sz="3000" b="1" dirty="0">
              <a:latin typeface="Bahnschrift Light" pitchFamily="34" charset="0"/>
            </a:endParaRPr>
          </a:p>
        </p:txBody>
      </p:sp>
      <p:pic>
        <p:nvPicPr>
          <p:cNvPr id="4098" name="Picture 2" descr="C:\Users\Admin\Downloads\download.png"/>
          <p:cNvPicPr>
            <a:picLocks noGrp="1" noChangeAspect="1" noChangeArrowheads="1"/>
          </p:cNvPicPr>
          <p:nvPr>
            <p:ph idx="1"/>
          </p:nvPr>
        </p:nvPicPr>
        <p:blipFill>
          <a:blip r:embed="rId2"/>
          <a:srcRect/>
          <a:stretch>
            <a:fillRect/>
          </a:stretch>
        </p:blipFill>
        <p:spPr bwMode="auto">
          <a:xfrm>
            <a:off x="500034" y="1600200"/>
            <a:ext cx="8286808" cy="482919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Bahnschrift Light" pitchFamily="34" charset="0"/>
              </a:rPr>
              <a:t>School Rating by cluster in Scarborough</a:t>
            </a:r>
            <a:endParaRPr lang="en-IN" sz="3000" b="1" dirty="0">
              <a:latin typeface="Bahnschrift Light" pitchFamily="34" charset="0"/>
            </a:endParaRPr>
          </a:p>
        </p:txBody>
      </p:sp>
      <p:pic>
        <p:nvPicPr>
          <p:cNvPr id="5122" name="Picture 2" descr="C:\Users\Admin\Downloads\download (1).png"/>
          <p:cNvPicPr>
            <a:picLocks noGrp="1" noChangeAspect="1" noChangeArrowheads="1"/>
          </p:cNvPicPr>
          <p:nvPr>
            <p:ph idx="1"/>
          </p:nvPr>
        </p:nvPicPr>
        <p:blipFill>
          <a:blip r:embed="rId2"/>
          <a:srcRect/>
          <a:stretch>
            <a:fillRect/>
          </a:stretch>
        </p:blipFill>
        <p:spPr bwMode="auto">
          <a:xfrm>
            <a:off x="428596" y="1428736"/>
            <a:ext cx="8358246" cy="507209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Bahnschrift Light" pitchFamily="34" charset="0"/>
              </a:rPr>
              <a:t>About the Location</a:t>
            </a:r>
            <a:endParaRPr lang="en-IN" sz="3000" b="1" dirty="0">
              <a:latin typeface="Bahnschrift Light" pitchFamily="34" charset="0"/>
            </a:endParaRPr>
          </a:p>
        </p:txBody>
      </p:sp>
      <p:sp>
        <p:nvSpPr>
          <p:cNvPr id="3" name="Content Placeholder 2"/>
          <p:cNvSpPr>
            <a:spLocks noGrp="1"/>
          </p:cNvSpPr>
          <p:nvPr>
            <p:ph idx="1"/>
          </p:nvPr>
        </p:nvSpPr>
        <p:spPr/>
        <p:txBody>
          <a:bodyPr>
            <a:normAutofit/>
          </a:bodyPr>
          <a:lstStyle/>
          <a:p>
            <a:r>
              <a:rPr lang="en-IN" sz="2000" dirty="0">
                <a:latin typeface="Bahnschrift Light" pitchFamily="34" charset="0"/>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Bahnschrift Light" pitchFamily="34" charset="0"/>
              </a:rPr>
              <a:t>Role of Foursquare API </a:t>
            </a:r>
            <a:endParaRPr lang="en-IN" sz="3000" b="1" dirty="0">
              <a:latin typeface="Bahnschrift Light" pitchFamily="34" charset="0"/>
            </a:endParaRPr>
          </a:p>
        </p:txBody>
      </p:sp>
      <p:sp>
        <p:nvSpPr>
          <p:cNvPr id="3" name="Content Placeholder 2"/>
          <p:cNvSpPr>
            <a:spLocks noGrp="1"/>
          </p:cNvSpPr>
          <p:nvPr>
            <p:ph idx="1"/>
          </p:nvPr>
        </p:nvSpPr>
        <p:spPr/>
        <p:txBody>
          <a:bodyPr>
            <a:normAutofit/>
          </a:bodyPr>
          <a:lstStyle/>
          <a:p>
            <a:r>
              <a:rPr lang="en-IN" sz="2000" dirty="0">
                <a:latin typeface="Bahnschrift Light" pitchFamily="34" charset="0"/>
              </a:rPr>
              <a:t>This Capstone project have used Four-square API as its prime data gathering source as it has a database of millions of places, especially their places API which provides the ability to perform location search, location sharing, and details about a business.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71570"/>
          </a:xfrm>
        </p:spPr>
        <p:txBody>
          <a:bodyPr>
            <a:normAutofit/>
          </a:bodyPr>
          <a:lstStyle/>
          <a:p>
            <a:r>
              <a:rPr lang="en-IN" sz="3000" b="1" dirty="0" smtClean="0">
                <a:latin typeface="Bahnschrift Light" pitchFamily="34" charset="0"/>
              </a:rPr>
              <a:t>Discussion Section</a:t>
            </a:r>
            <a:endParaRPr lang="en-IN" sz="3000" b="1" dirty="0">
              <a:latin typeface="Bahnschrift Light" pitchFamily="34" charset="0"/>
            </a:endParaRPr>
          </a:p>
        </p:txBody>
      </p:sp>
      <p:sp>
        <p:nvSpPr>
          <p:cNvPr id="3" name="Content Placeholder 2"/>
          <p:cNvSpPr>
            <a:spLocks noGrp="1"/>
          </p:cNvSpPr>
          <p:nvPr>
            <p:ph idx="1"/>
          </p:nvPr>
        </p:nvSpPr>
        <p:spPr>
          <a:xfrm>
            <a:off x="214282" y="1214422"/>
            <a:ext cx="8715436" cy="5429288"/>
          </a:xfrm>
        </p:spPr>
        <p:txBody>
          <a:bodyPr>
            <a:normAutofit/>
          </a:bodyPr>
          <a:lstStyle/>
          <a:p>
            <a:pPr>
              <a:buNone/>
            </a:pPr>
            <a:r>
              <a:rPr lang="en-IN" sz="2400" dirty="0">
                <a:latin typeface="Bahnschrift Light" pitchFamily="34" charset="0"/>
              </a:rPr>
              <a:t>Problem Which Tried to </a:t>
            </a:r>
            <a:r>
              <a:rPr lang="en-IN" sz="2400" dirty="0" smtClean="0">
                <a:latin typeface="Bahnschrift Light" pitchFamily="34" charset="0"/>
              </a:rPr>
              <a:t>Solve :</a:t>
            </a:r>
          </a:p>
          <a:p>
            <a:pPr>
              <a:buNone/>
            </a:pPr>
            <a:endParaRPr lang="en-IN" sz="2400" dirty="0">
              <a:latin typeface="Bahnschrift Light" pitchFamily="34" charset="0"/>
            </a:endParaRPr>
          </a:p>
          <a:p>
            <a:r>
              <a:rPr lang="en-IN" sz="2400" dirty="0">
                <a:latin typeface="Bahnschrift Light" pitchFamily="34" charset="0"/>
              </a:rPr>
              <a:t>The major purpose of this project is to suggest a better </a:t>
            </a:r>
            <a:r>
              <a:rPr lang="en-IN" sz="2400" dirty="0" smtClean="0">
                <a:latin typeface="Bahnschrift Light" pitchFamily="34" charset="0"/>
              </a:rPr>
              <a:t>Neighborhood </a:t>
            </a:r>
            <a:r>
              <a:rPr lang="en-IN" sz="2400" dirty="0">
                <a:latin typeface="Bahnschrift Light" pitchFamily="34" charset="0"/>
              </a:rPr>
              <a:t>in a new city for the person who is shifting there. Social presence in society in terms of like-minded people. Connectivity to the airport, bus stand, city </a:t>
            </a:r>
            <a:r>
              <a:rPr lang="en-IN" sz="2400" dirty="0" smtClean="0">
                <a:latin typeface="Bahnschrift Light" pitchFamily="34" charset="0"/>
              </a:rPr>
              <a:t>centre , </a:t>
            </a:r>
            <a:r>
              <a:rPr lang="en-IN" sz="2400" dirty="0">
                <a:latin typeface="Bahnschrift Light" pitchFamily="34" charset="0"/>
              </a:rPr>
              <a:t>markets, and other daily needs things nearby.</a:t>
            </a:r>
          </a:p>
          <a:p>
            <a:endParaRPr lang="en-IN" sz="2400" dirty="0" smtClean="0">
              <a:latin typeface="Bahnschrift Light" pitchFamily="34" charset="0"/>
            </a:endParaRPr>
          </a:p>
          <a:p>
            <a:r>
              <a:rPr lang="en-IN" sz="2400" dirty="0" smtClean="0">
                <a:latin typeface="Bahnschrift Light" pitchFamily="34" charset="0"/>
              </a:rPr>
              <a:t>Sorted </a:t>
            </a:r>
            <a:r>
              <a:rPr lang="en-IN" sz="2400" dirty="0">
                <a:latin typeface="Bahnschrift Light" pitchFamily="34" charset="0"/>
              </a:rPr>
              <a:t>list of the house in terms of housing prices in an ascending or descending order</a:t>
            </a:r>
          </a:p>
          <a:p>
            <a:endParaRPr lang="en-IN" sz="2400" dirty="0" smtClean="0">
              <a:latin typeface="Bahnschrift Light" pitchFamily="34" charset="0"/>
            </a:endParaRPr>
          </a:p>
          <a:p>
            <a:r>
              <a:rPr lang="en-IN" sz="2400" dirty="0" smtClean="0">
                <a:latin typeface="Bahnschrift Light" pitchFamily="34" charset="0"/>
              </a:rPr>
              <a:t>Sorted </a:t>
            </a:r>
            <a:r>
              <a:rPr lang="en-IN" sz="2400" dirty="0">
                <a:latin typeface="Bahnschrift Light" pitchFamily="34" charset="0"/>
              </a:rPr>
              <a:t>list of schools in terms of location, fees, rating, and reviews</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sz="3000" b="1" dirty="0" smtClean="0">
                <a:latin typeface="Bahnschrift Light" pitchFamily="34" charset="0"/>
              </a:rPr>
              <a:t>Conclusion Section</a:t>
            </a:r>
            <a:endParaRPr lang="en-IN" sz="3000" b="1" dirty="0">
              <a:latin typeface="Bahnschrift Light" pitchFamily="34" charset="0"/>
            </a:endParaRPr>
          </a:p>
        </p:txBody>
      </p:sp>
      <p:sp>
        <p:nvSpPr>
          <p:cNvPr id="3" name="Content Placeholder 2"/>
          <p:cNvSpPr>
            <a:spLocks noGrp="1"/>
          </p:cNvSpPr>
          <p:nvPr>
            <p:ph idx="1"/>
          </p:nvPr>
        </p:nvSpPr>
        <p:spPr>
          <a:xfrm>
            <a:off x="285720" y="1000108"/>
            <a:ext cx="8643998" cy="5500726"/>
          </a:xfrm>
        </p:spPr>
        <p:txBody>
          <a:bodyPr>
            <a:normAutofit/>
          </a:bodyPr>
          <a:lstStyle/>
          <a:p>
            <a:r>
              <a:rPr lang="en-IN" sz="2000" dirty="0">
                <a:latin typeface="Bahnschrift Light" pitchFamily="34" charset="0"/>
              </a:rPr>
              <a:t>In this Capstone project, using the k-means cluster algorithm I separated the </a:t>
            </a:r>
            <a:r>
              <a:rPr lang="en-IN" sz="2000" dirty="0" smtClean="0">
                <a:latin typeface="Bahnschrift Light" pitchFamily="34" charset="0"/>
              </a:rPr>
              <a:t>Neighborhood </a:t>
            </a:r>
            <a:r>
              <a:rPr lang="en-IN" sz="2000" dirty="0">
                <a:latin typeface="Bahnschrift Light" pitchFamily="34" charset="0"/>
              </a:rPr>
              <a:t>into 10(Ten) different clusters and for 103 different latitudes and longitude from the dataset, which has very-similar N</a:t>
            </a:r>
            <a:r>
              <a:rPr lang="en-IN" sz="2000" dirty="0" smtClean="0">
                <a:latin typeface="Bahnschrift Light" pitchFamily="34" charset="0"/>
              </a:rPr>
              <a:t>eighborhood around them . </a:t>
            </a:r>
            <a:r>
              <a:rPr lang="en-IN" sz="2000" dirty="0">
                <a:latin typeface="Bahnschrift Light" pitchFamily="34" charset="0"/>
              </a:rPr>
              <a:t>Using the charts above results presented to a particular </a:t>
            </a:r>
            <a:r>
              <a:rPr lang="en-IN" sz="2000" dirty="0" smtClean="0">
                <a:latin typeface="Bahnschrift Light" pitchFamily="34" charset="0"/>
              </a:rPr>
              <a:t>Neighborhood </a:t>
            </a:r>
            <a:r>
              <a:rPr lang="en-IN" sz="2000" dirty="0">
                <a:latin typeface="Bahnschrift Light" pitchFamily="34" charset="0"/>
              </a:rPr>
              <a:t>based on average house prices and school ratings have been made</a:t>
            </a:r>
            <a:r>
              <a:rPr lang="en-IN" sz="2000" dirty="0" smtClean="0">
                <a:latin typeface="Bahnschrift Light" pitchFamily="34" charset="0"/>
              </a:rPr>
              <a:t>.</a:t>
            </a:r>
          </a:p>
          <a:p>
            <a:endParaRPr lang="en-IN" sz="2000" dirty="0">
              <a:latin typeface="Bahnschrift Light" pitchFamily="34" charset="0"/>
            </a:endParaRPr>
          </a:p>
          <a:p>
            <a:r>
              <a:rPr lang="en-IN" sz="2000" dirty="0"/>
              <a:t>I feel rewarded with the efforts and believe this course with all the topics covered is well worthy of </a:t>
            </a:r>
            <a:r>
              <a:rPr lang="en-IN" sz="2000" dirty="0" smtClean="0"/>
              <a:t>appreciation .</a:t>
            </a:r>
          </a:p>
          <a:p>
            <a:endParaRPr lang="en-IN" sz="2000" dirty="0"/>
          </a:p>
          <a:p>
            <a:r>
              <a:rPr lang="en-IN" sz="2000" dirty="0" smtClean="0"/>
              <a:t>This </a:t>
            </a:r>
            <a:r>
              <a:rPr lang="en-IN" sz="2000" dirty="0"/>
              <a:t>project has shown me a practical application to resolve a real situation that has impacting personal and financial impact using Data Science tools.</a:t>
            </a:r>
            <a:r>
              <a:rPr lang="en-IN" sz="2000" dirty="0" smtClean="0"/>
              <a:t/>
            </a:r>
            <a:br>
              <a:rPr lang="en-IN" sz="2000" dirty="0" smtClean="0"/>
            </a:br>
            <a:r>
              <a:rPr lang="en-IN" sz="2000" dirty="0"/>
              <a:t>The mapping with Folium is a very powerful technique to consolidate information and make the analysis and decision better with confidence.</a:t>
            </a:r>
            <a:endParaRPr lang="en-IN" sz="2000" dirty="0">
              <a:latin typeface="Bahnschrift Light"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IN" sz="3000" b="1" dirty="0" smtClean="0">
                <a:latin typeface="Bahnschrift Light" pitchFamily="34" charset="0"/>
              </a:rPr>
              <a:t>Future Work </a:t>
            </a:r>
            <a:endParaRPr lang="en-IN" sz="3000" b="1" dirty="0">
              <a:latin typeface="Bahnschrift Light" pitchFamily="34" charset="0"/>
            </a:endParaRPr>
          </a:p>
        </p:txBody>
      </p:sp>
      <p:sp>
        <p:nvSpPr>
          <p:cNvPr id="3" name="Content Placeholder 2"/>
          <p:cNvSpPr>
            <a:spLocks noGrp="1"/>
          </p:cNvSpPr>
          <p:nvPr>
            <p:ph idx="1"/>
          </p:nvPr>
        </p:nvSpPr>
        <p:spPr/>
        <p:txBody>
          <a:bodyPr>
            <a:normAutofit/>
          </a:bodyPr>
          <a:lstStyle/>
          <a:p>
            <a:r>
              <a:rPr lang="en-IN" sz="2000" dirty="0">
                <a:latin typeface="Bahnschrift Light" pitchFamily="34" charset="0"/>
              </a:rPr>
              <a:t>This Capstone project can be continued for making it more precise in terms to find the best house in Scarborough. Best means on the basis of all required things(daily needs or things we need to live a better life) around and also in terms of cost-effective.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IN" sz="3000" b="1" dirty="0" smtClean="0">
                <a:latin typeface="Bahnschrift Light" pitchFamily="34" charset="0"/>
              </a:rPr>
              <a:t>Table of Content </a:t>
            </a:r>
            <a:endParaRPr lang="en-IN" sz="3000" b="1" dirty="0">
              <a:latin typeface="Bahnschrift Light" pitchFamily="34" charset="0"/>
            </a:endParaRPr>
          </a:p>
        </p:txBody>
      </p:sp>
      <p:sp>
        <p:nvSpPr>
          <p:cNvPr id="3" name="Content Placeholder 2"/>
          <p:cNvSpPr>
            <a:spLocks noGrp="1"/>
          </p:cNvSpPr>
          <p:nvPr>
            <p:ph idx="1"/>
          </p:nvPr>
        </p:nvSpPr>
        <p:spPr>
          <a:xfrm>
            <a:off x="457200" y="1285860"/>
            <a:ext cx="8229600" cy="4840303"/>
          </a:xfrm>
        </p:spPr>
        <p:txBody>
          <a:bodyPr>
            <a:normAutofit/>
          </a:bodyPr>
          <a:lstStyle/>
          <a:p>
            <a:r>
              <a:rPr lang="en-IN" sz="2000" dirty="0" smtClean="0">
                <a:latin typeface="Bahnschrift Light" pitchFamily="34" charset="0"/>
              </a:rPr>
              <a:t>Introduction</a:t>
            </a:r>
          </a:p>
          <a:p>
            <a:r>
              <a:rPr lang="en-IN" sz="2000" dirty="0" smtClean="0">
                <a:latin typeface="Bahnschrift Light" pitchFamily="34" charset="0"/>
              </a:rPr>
              <a:t>Objectives</a:t>
            </a:r>
          </a:p>
          <a:p>
            <a:r>
              <a:rPr lang="en-IN" sz="2000" dirty="0" smtClean="0">
                <a:latin typeface="Bahnschrift Light" pitchFamily="34" charset="0"/>
              </a:rPr>
              <a:t> Data Section</a:t>
            </a:r>
          </a:p>
          <a:p>
            <a:r>
              <a:rPr lang="en-IN" sz="2000" dirty="0" smtClean="0">
                <a:latin typeface="Bahnschrift Light" pitchFamily="34" charset="0"/>
              </a:rPr>
              <a:t>Methodology Section</a:t>
            </a:r>
          </a:p>
          <a:p>
            <a:r>
              <a:rPr lang="en-IN" sz="2000" dirty="0" smtClean="0">
                <a:latin typeface="Bahnschrift Light" pitchFamily="34" charset="0"/>
              </a:rPr>
              <a:t>Workflow </a:t>
            </a:r>
          </a:p>
          <a:p>
            <a:r>
              <a:rPr lang="en-IN" sz="2000" dirty="0" smtClean="0">
                <a:latin typeface="Bahnschrift Light" pitchFamily="34" charset="0"/>
              </a:rPr>
              <a:t>Result Section</a:t>
            </a:r>
          </a:p>
          <a:p>
            <a:r>
              <a:rPr lang="en-IN" sz="2000" dirty="0" smtClean="0">
                <a:latin typeface="Bahnschrift Light" pitchFamily="34" charset="0"/>
              </a:rPr>
              <a:t>About Location</a:t>
            </a:r>
          </a:p>
          <a:p>
            <a:r>
              <a:rPr lang="en-IN" sz="2000" dirty="0" smtClean="0">
                <a:latin typeface="Bahnschrift Light" pitchFamily="34" charset="0"/>
              </a:rPr>
              <a:t>Role of Four Square API</a:t>
            </a:r>
          </a:p>
          <a:p>
            <a:r>
              <a:rPr lang="en-IN" sz="2000" dirty="0" smtClean="0">
                <a:latin typeface="Bahnschrift Light" pitchFamily="34" charset="0"/>
              </a:rPr>
              <a:t>Discussion Section</a:t>
            </a:r>
          </a:p>
          <a:p>
            <a:r>
              <a:rPr lang="en-IN" sz="2000" dirty="0" smtClean="0">
                <a:latin typeface="Bahnschrift Light" pitchFamily="34" charset="0"/>
              </a:rPr>
              <a:t>Conclusion</a:t>
            </a:r>
          </a:p>
          <a:p>
            <a:r>
              <a:rPr lang="en-IN" sz="2000" dirty="0" smtClean="0">
                <a:latin typeface="Bahnschrift Light" pitchFamily="34" charset="0"/>
              </a:rPr>
              <a:t>Future Work</a:t>
            </a:r>
          </a:p>
          <a:p>
            <a:endParaRPr lang="en-IN" sz="2000" dirty="0">
              <a:latin typeface="Bahnschrift Light"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85794"/>
            <a:ext cx="8401080" cy="5643602"/>
          </a:xfrm>
        </p:spPr>
        <p:txBody>
          <a:bodyPr>
            <a:normAutofit/>
          </a:bodyPr>
          <a:lstStyle/>
          <a:p>
            <a:r>
              <a:rPr lang="en-IN" sz="4000" b="1" dirty="0" smtClean="0">
                <a:latin typeface="Bahnschrift Light" pitchFamily="34" charset="0"/>
              </a:rPr>
              <a:t>Thanks for checking </a:t>
            </a:r>
            <a:br>
              <a:rPr lang="en-IN" sz="4000" b="1" dirty="0" smtClean="0">
                <a:latin typeface="Bahnschrift Light" pitchFamily="34" charset="0"/>
              </a:rPr>
            </a:br>
            <a:r>
              <a:rPr lang="en-IN" sz="4000" b="1" dirty="0">
                <a:latin typeface="Bahnschrift Light" pitchFamily="34" charset="0"/>
              </a:rPr>
              <a:t/>
            </a:r>
            <a:br>
              <a:rPr lang="en-IN" sz="4000" b="1" dirty="0">
                <a:latin typeface="Bahnschrift Light" pitchFamily="34" charset="0"/>
              </a:rPr>
            </a:br>
            <a:r>
              <a:rPr lang="en-IN" sz="4000" b="1" dirty="0" smtClean="0">
                <a:latin typeface="Bahnschrift Light" pitchFamily="34" charset="0"/>
              </a:rPr>
              <a:t>A Very Happy New Year To The all Reader </a:t>
            </a:r>
            <a:br>
              <a:rPr lang="en-IN" sz="4000" b="1" dirty="0" smtClean="0">
                <a:latin typeface="Bahnschrift Light" pitchFamily="34" charset="0"/>
              </a:rPr>
            </a:br>
            <a:r>
              <a:rPr lang="en-IN" sz="4000" b="1" dirty="0">
                <a:latin typeface="Bahnschrift Light" pitchFamily="34" charset="0"/>
              </a:rPr>
              <a:t/>
            </a:r>
            <a:br>
              <a:rPr lang="en-IN" sz="4000" b="1" dirty="0">
                <a:latin typeface="Bahnschrift Light" pitchFamily="34" charset="0"/>
              </a:rPr>
            </a:br>
            <a:r>
              <a:rPr lang="en-IN" sz="4000" b="1" dirty="0" smtClean="0">
                <a:latin typeface="Bahnschrift Light" pitchFamily="34" charset="0"/>
              </a:rPr>
              <a:t/>
            </a:r>
            <a:br>
              <a:rPr lang="en-IN" sz="4000" b="1" dirty="0" smtClean="0">
                <a:latin typeface="Bahnschrift Light" pitchFamily="34" charset="0"/>
              </a:rPr>
            </a:br>
            <a:r>
              <a:rPr lang="en-IN" sz="4000" b="1" dirty="0" smtClean="0">
                <a:latin typeface="Bahnschrift Light" pitchFamily="34" charset="0"/>
              </a:rPr>
              <a:t>PPT Completed on : 1</a:t>
            </a:r>
            <a:r>
              <a:rPr lang="en-IN" sz="4000" b="1" baseline="30000" dirty="0" smtClean="0">
                <a:latin typeface="Bahnschrift Light" pitchFamily="34" charset="0"/>
              </a:rPr>
              <a:t>st</a:t>
            </a:r>
            <a:r>
              <a:rPr lang="en-IN" sz="4000" b="1" dirty="0" smtClean="0">
                <a:latin typeface="Bahnschrift Light" pitchFamily="34" charset="0"/>
              </a:rPr>
              <a:t> January 2021</a:t>
            </a:r>
            <a:endParaRPr lang="en-IN" sz="4000" b="1" dirty="0">
              <a:latin typeface="Bahnschrift Ligh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sz="3000" b="1" dirty="0" smtClean="0">
                <a:latin typeface="Bahnschrift Light" pitchFamily="34" charset="0"/>
              </a:rPr>
              <a:t>Introduction </a:t>
            </a:r>
            <a:endParaRPr lang="en-IN" sz="3000" b="1" dirty="0">
              <a:latin typeface="Bahnschrift Light" pitchFamily="34" charset="0"/>
            </a:endParaRPr>
          </a:p>
        </p:txBody>
      </p:sp>
      <p:sp>
        <p:nvSpPr>
          <p:cNvPr id="3" name="Content Placeholder 2"/>
          <p:cNvSpPr>
            <a:spLocks noGrp="1"/>
          </p:cNvSpPr>
          <p:nvPr>
            <p:ph idx="1"/>
          </p:nvPr>
        </p:nvSpPr>
        <p:spPr>
          <a:xfrm>
            <a:off x="457200" y="1071546"/>
            <a:ext cx="8401080" cy="5357850"/>
          </a:xfrm>
        </p:spPr>
        <p:txBody>
          <a:bodyPr>
            <a:normAutofit/>
          </a:bodyPr>
          <a:lstStyle/>
          <a:p>
            <a:r>
              <a:rPr lang="en-IN" sz="2000" dirty="0">
                <a:latin typeface="Bahnschrift Light" pitchFamily="34" charset="0"/>
              </a:rPr>
              <a:t>The purpose of this Capstone Project is to help people in exploring better facilities around their </a:t>
            </a:r>
            <a:r>
              <a:rPr lang="en-IN" sz="2000" dirty="0" smtClean="0">
                <a:latin typeface="Bahnschrift Light" pitchFamily="34" charset="0"/>
              </a:rPr>
              <a:t>Neighborhood . </a:t>
            </a:r>
            <a:r>
              <a:rPr lang="en-IN" sz="2000" dirty="0">
                <a:latin typeface="Bahnschrift Light" pitchFamily="34" charset="0"/>
              </a:rPr>
              <a:t>It will help people making a smart and efficient decisions on selecting great </a:t>
            </a:r>
            <a:r>
              <a:rPr lang="en-IN" sz="2000" dirty="0" smtClean="0">
                <a:latin typeface="Bahnschrift Light" pitchFamily="34" charset="0"/>
              </a:rPr>
              <a:t>Neighborhood </a:t>
            </a:r>
            <a:r>
              <a:rPr lang="en-IN" sz="2000" dirty="0">
                <a:latin typeface="Bahnschrift Light" pitchFamily="34" charset="0"/>
              </a:rPr>
              <a:t>out of numbers of other N</a:t>
            </a:r>
            <a:r>
              <a:rPr lang="en-IN" sz="2000" dirty="0" smtClean="0">
                <a:latin typeface="Bahnschrift Light" pitchFamily="34" charset="0"/>
              </a:rPr>
              <a:t>eighborhood </a:t>
            </a:r>
            <a:r>
              <a:rPr lang="en-IN" sz="2000" dirty="0">
                <a:latin typeface="Bahnschrift Light" pitchFamily="34" charset="0"/>
              </a:rPr>
              <a:t>in Scarborough, Toranto</a:t>
            </a:r>
            <a:r>
              <a:rPr lang="en-IN" sz="2000" dirty="0" smtClean="0">
                <a:latin typeface="Bahnschrift Light" pitchFamily="34" charset="0"/>
              </a:rPr>
              <a:t>.</a:t>
            </a:r>
            <a:endParaRPr lang="en-IN" sz="2000" dirty="0">
              <a:latin typeface="Bahnschrift Light" pitchFamily="34" charset="0"/>
            </a:endParaRPr>
          </a:p>
          <a:p>
            <a:pPr>
              <a:buNone/>
            </a:pPr>
            <a:endParaRPr lang="en-IN" sz="2000" dirty="0">
              <a:latin typeface="Bahnschrift Light" pitchFamily="34" charset="0"/>
            </a:endParaRPr>
          </a:p>
          <a:p>
            <a:r>
              <a:rPr lang="en-IN" sz="2000" dirty="0">
                <a:latin typeface="Bahnschrift Light" pitchFamily="34" charset="0"/>
              </a:rPr>
              <a:t>Lots of people are migrating to various states of Canada and needed lots of research for good housing prices and </a:t>
            </a:r>
            <a:r>
              <a:rPr lang="en-IN" sz="2000" dirty="0" smtClean="0">
                <a:latin typeface="Bahnschrift Light" pitchFamily="34" charset="0"/>
              </a:rPr>
              <a:t>reputed </a:t>
            </a:r>
            <a:r>
              <a:rPr lang="en-IN" sz="2000" dirty="0">
                <a:latin typeface="Bahnschrift Light" pitchFamily="34" charset="0"/>
              </a:rPr>
              <a:t>schools for their children. This project is for those people who are looking for better </a:t>
            </a:r>
            <a:r>
              <a:rPr lang="en-IN" sz="2000" dirty="0" smtClean="0">
                <a:latin typeface="Bahnschrift Light" pitchFamily="34" charset="0"/>
              </a:rPr>
              <a:t>Neighborhood . </a:t>
            </a:r>
            <a:r>
              <a:rPr lang="en-IN" sz="2000" dirty="0">
                <a:latin typeface="Bahnschrift Light" pitchFamily="34" charset="0"/>
              </a:rPr>
              <a:t>For ease of accessing to Cafe, School, Super market, medical shops, grocery shops, mall, theatre, hospital, like minded people, etc</a:t>
            </a:r>
            <a:r>
              <a:rPr lang="en-IN" sz="2000" dirty="0" smtClean="0">
                <a:latin typeface="Bahnschrift Light" pitchFamily="34" charset="0"/>
              </a:rPr>
              <a:t>.</a:t>
            </a:r>
          </a:p>
          <a:p>
            <a:pPr>
              <a:buNone/>
            </a:pPr>
            <a:endParaRPr lang="en-IN" dirty="0">
              <a:latin typeface="Bahnschrift Light" pitchFamily="34" charset="0"/>
            </a:endParaRPr>
          </a:p>
          <a:p>
            <a:pPr>
              <a:buNone/>
            </a:pPr>
            <a:endParaRPr lang="en-IN" dirty="0">
              <a:latin typeface="Bahnschrift Light" pitchFamily="34" charset="0"/>
            </a:endParaRP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IN" sz="3000" b="1" dirty="0" smtClean="0">
                <a:latin typeface="Bahnschrift Light" pitchFamily="34" charset="0"/>
              </a:rPr>
              <a:t>Objective </a:t>
            </a:r>
            <a:endParaRPr lang="en-IN" sz="3000" b="1" dirty="0">
              <a:latin typeface="Bahnschrift Light" pitchFamily="34" charset="0"/>
            </a:endParaRPr>
          </a:p>
        </p:txBody>
      </p:sp>
      <p:sp>
        <p:nvSpPr>
          <p:cNvPr id="3" name="Content Placeholder 2"/>
          <p:cNvSpPr>
            <a:spLocks noGrp="1"/>
          </p:cNvSpPr>
          <p:nvPr>
            <p:ph idx="1"/>
          </p:nvPr>
        </p:nvSpPr>
        <p:spPr/>
        <p:txBody>
          <a:bodyPr>
            <a:normAutofit/>
          </a:bodyPr>
          <a:lstStyle/>
          <a:p>
            <a:r>
              <a:rPr lang="en-IN" sz="2000" dirty="0" smtClean="0">
                <a:latin typeface="Bahnschrift Light" pitchFamily="34" charset="0"/>
              </a:rPr>
              <a:t>This Capstone Project aim to create an analysis of features for a people migrating to Scarborough to search a best Neighborhood as a comparative analysis between Neighborhood .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a:buNone/>
            </a:pPr>
            <a:endParaRPr lang="en-IN" sz="2000" dirty="0" smtClean="0">
              <a:latin typeface="Bahnschrift Light" pitchFamily="34" charset="0"/>
            </a:endParaRPr>
          </a:p>
          <a:p>
            <a:r>
              <a:rPr lang="en-IN" sz="2000" dirty="0" smtClean="0">
                <a:latin typeface="Bahnschrift Light" pitchFamily="34" charset="0"/>
              </a:rPr>
              <a:t>It will help people to get awareness of the area and Neighborhood before moving to a new city, state, country or place for their work or to start a new fresh life.</a:t>
            </a:r>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857256"/>
          </a:xfrm>
        </p:spPr>
        <p:txBody>
          <a:bodyPr>
            <a:normAutofit/>
          </a:bodyPr>
          <a:lstStyle/>
          <a:p>
            <a:r>
              <a:rPr lang="en-IN" sz="3000" b="1" dirty="0" smtClean="0">
                <a:latin typeface="Bahnschrift Light" pitchFamily="34" charset="0"/>
              </a:rPr>
              <a:t>Data Section</a:t>
            </a:r>
            <a:endParaRPr lang="en-IN" sz="3000" dirty="0">
              <a:latin typeface="Bahnschrift Light" pitchFamily="34" charset="0"/>
            </a:endParaRPr>
          </a:p>
        </p:txBody>
      </p:sp>
      <p:sp>
        <p:nvSpPr>
          <p:cNvPr id="3" name="Content Placeholder 2"/>
          <p:cNvSpPr>
            <a:spLocks noGrp="1"/>
          </p:cNvSpPr>
          <p:nvPr>
            <p:ph idx="1"/>
          </p:nvPr>
        </p:nvSpPr>
        <p:spPr>
          <a:xfrm>
            <a:off x="285720" y="1142984"/>
            <a:ext cx="8643998" cy="5500726"/>
          </a:xfrm>
        </p:spPr>
        <p:txBody>
          <a:bodyPr>
            <a:normAutofit fontScale="55000" lnSpcReduction="20000"/>
          </a:bodyPr>
          <a:lstStyle/>
          <a:p>
            <a:r>
              <a:rPr lang="en-IN" dirty="0">
                <a:latin typeface="Bahnschrift Light" pitchFamily="34" charset="0"/>
              </a:rPr>
              <a:t>Data Link: </a:t>
            </a:r>
            <a:r>
              <a:rPr lang="en-IN" dirty="0">
                <a:latin typeface="Bahnschrift Light" pitchFamily="34" charset="0"/>
                <a:hlinkClick r:id="rId2"/>
              </a:rPr>
              <a:t>https://en.wikipedia.org/wiki/List_of_postal_codes_of_Canada:_</a:t>
            </a:r>
            <a:r>
              <a:rPr lang="en-IN" dirty="0" smtClean="0">
                <a:latin typeface="Bahnschrift Light" pitchFamily="34" charset="0"/>
                <a:hlinkClick r:id="rId2"/>
              </a:rPr>
              <a:t>M</a:t>
            </a:r>
            <a:endParaRPr lang="en-IN" dirty="0" smtClean="0">
              <a:latin typeface="Bahnschrift Light" pitchFamily="34" charset="0"/>
            </a:endParaRPr>
          </a:p>
          <a:p>
            <a:pPr>
              <a:buNone/>
            </a:pPr>
            <a:endParaRPr lang="en-IN" dirty="0" smtClean="0">
              <a:latin typeface="Bahnschrift Light" pitchFamily="34" charset="0"/>
            </a:endParaRPr>
          </a:p>
          <a:p>
            <a:r>
              <a:rPr lang="en-IN" dirty="0">
                <a:latin typeface="Bahnschrift Light" pitchFamily="34" charset="0"/>
              </a:rPr>
              <a:t>Will use the Scarborough dataset which we scrapped from Wikipedia </a:t>
            </a:r>
            <a:r>
              <a:rPr lang="en-IN" dirty="0" smtClean="0">
                <a:latin typeface="Bahnschrift Light" pitchFamily="34" charset="0"/>
              </a:rPr>
              <a:t>. </a:t>
            </a:r>
            <a:r>
              <a:rPr lang="en-IN" dirty="0">
                <a:latin typeface="Bahnschrift Light" pitchFamily="34" charset="0"/>
              </a:rPr>
              <a:t>Dataset consisting of latitude and longitude, zip codes</a:t>
            </a:r>
            <a:r>
              <a:rPr lang="en-IN" dirty="0" smtClean="0"/>
              <a:t>.</a:t>
            </a:r>
          </a:p>
          <a:p>
            <a:pPr>
              <a:buNone/>
            </a:pPr>
            <a:endParaRPr lang="en-IN" dirty="0" smtClean="0"/>
          </a:p>
          <a:p>
            <a:pPr>
              <a:buNone/>
            </a:pPr>
            <a:r>
              <a:rPr lang="en-IN" b="1" dirty="0" smtClean="0">
                <a:latin typeface="Bahnschrift Light" pitchFamily="34" charset="0"/>
              </a:rPr>
              <a:t>Foursquare API Data  :  </a:t>
            </a:r>
          </a:p>
          <a:p>
            <a:pPr>
              <a:buNone/>
            </a:pPr>
            <a:endParaRPr lang="en-IN" sz="2000" b="1" dirty="0">
              <a:latin typeface="Bahnschrift Light" pitchFamily="34" charset="0"/>
            </a:endParaRPr>
          </a:p>
          <a:p>
            <a:r>
              <a:rPr lang="en-IN" sz="2900" dirty="0">
                <a:latin typeface="Bahnschrift Light" pitchFamily="34" charset="0"/>
              </a:rPr>
              <a:t>We will need data about different venues in different </a:t>
            </a:r>
            <a:r>
              <a:rPr lang="en-IN" sz="2900" dirty="0" smtClean="0">
                <a:latin typeface="Bahnschrift Light" pitchFamily="34" charset="0"/>
              </a:rPr>
              <a:t>Neighborhood </a:t>
            </a:r>
            <a:r>
              <a:rPr lang="en-IN" sz="2900" dirty="0">
                <a:latin typeface="Bahnschrift Light" pitchFamily="34" charset="0"/>
              </a:rPr>
              <a:t>of that specific borough.</a:t>
            </a:r>
            <a:br>
              <a:rPr lang="en-IN" sz="2900" dirty="0">
                <a:latin typeface="Bahnschrift Light" pitchFamily="34" charset="0"/>
              </a:rPr>
            </a:br>
            <a:r>
              <a:rPr lang="en-IN" sz="2900" dirty="0">
                <a:latin typeface="Bahnschrift Light" pitchFamily="34" charset="0"/>
              </a:rPr>
              <a:t>In order to gain that information we will use “Foursquare” </a:t>
            </a:r>
            <a:r>
              <a:rPr lang="en-IN" sz="2900" dirty="0" smtClean="0">
                <a:latin typeface="Bahnschrift Light" pitchFamily="34" charset="0"/>
              </a:rPr>
              <a:t>location </a:t>
            </a:r>
            <a:r>
              <a:rPr lang="en-IN" sz="2900" dirty="0">
                <a:latin typeface="Bahnschrift Light" pitchFamily="34" charset="0"/>
              </a:rPr>
              <a:t>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r>
              <a:rPr lang="en-IN" sz="2900" dirty="0" smtClean="0">
                <a:latin typeface="Bahnschrift Light" pitchFamily="34" charset="0"/>
              </a:rPr>
              <a:t>.</a:t>
            </a:r>
          </a:p>
          <a:p>
            <a:pPr>
              <a:buNone/>
            </a:pPr>
            <a:endParaRPr lang="en-IN" sz="2900" dirty="0">
              <a:latin typeface="Bahnschrift Light" pitchFamily="34" charset="0"/>
            </a:endParaRPr>
          </a:p>
          <a:p>
            <a:r>
              <a:rPr lang="en-IN" sz="2900" dirty="0">
                <a:latin typeface="Bahnschrift Light" pitchFamily="34" charset="0"/>
              </a:rPr>
              <a:t>After finding the list of </a:t>
            </a:r>
            <a:r>
              <a:rPr lang="en-IN" sz="2900" dirty="0" smtClean="0">
                <a:latin typeface="Bahnschrift Light" pitchFamily="34" charset="0"/>
              </a:rPr>
              <a:t>Neighborhood , </a:t>
            </a:r>
            <a:r>
              <a:rPr lang="en-IN" sz="2900" dirty="0">
                <a:latin typeface="Bahnschrift Light" pitchFamily="34" charset="0"/>
              </a:rPr>
              <a:t>we then connect to the Foursquare API to gather information about venues inside each and every </a:t>
            </a:r>
            <a:r>
              <a:rPr lang="en-IN" sz="2900" dirty="0" smtClean="0">
                <a:latin typeface="Bahnschrift Light" pitchFamily="34" charset="0"/>
              </a:rPr>
              <a:t>Neighborhood . </a:t>
            </a:r>
            <a:r>
              <a:rPr lang="en-IN" sz="2900" dirty="0">
                <a:latin typeface="Bahnschrift Light" pitchFamily="34" charset="0"/>
              </a:rPr>
              <a:t>For each N</a:t>
            </a:r>
            <a:r>
              <a:rPr lang="en-IN" sz="2900" dirty="0" smtClean="0">
                <a:latin typeface="Bahnschrift Light" pitchFamily="34" charset="0"/>
              </a:rPr>
              <a:t>eighborhood , </a:t>
            </a:r>
            <a:r>
              <a:rPr lang="en-IN" sz="2900" dirty="0">
                <a:latin typeface="Bahnschrift Light" pitchFamily="34" charset="0"/>
              </a:rPr>
              <a:t>we have chosen the radius to be 100 meter</a:t>
            </a:r>
            <a:r>
              <a:rPr lang="en-IN" sz="2900" dirty="0" smtClean="0">
                <a:latin typeface="Bahnschrift Light" pitchFamily="34" charset="0"/>
              </a:rPr>
              <a:t>.</a:t>
            </a:r>
            <a:r>
              <a:rPr lang="en-IN" sz="1100" dirty="0"/>
              <a:t/>
            </a:r>
            <a:br>
              <a:rPr lang="en-IN" sz="1100" dirty="0"/>
            </a:br>
            <a:endParaRPr lang="en-IN" sz="2000" b="1" dirty="0">
              <a:latin typeface="Bahnschrift Light" pitchFamily="34" charset="0"/>
            </a:endParaRPr>
          </a:p>
          <a:p>
            <a:pPr>
              <a:buNone/>
            </a:pPr>
            <a:r>
              <a:rPr lang="en-IN" dirty="0" smtClean="0"/>
              <a:t/>
            </a:r>
            <a:br>
              <a:rPr lang="en-IN" dirty="0" smtClean="0"/>
            </a:br>
            <a:r>
              <a:rPr lang="en-IN" dirty="0" smtClean="0"/>
              <a:t> </a:t>
            </a:r>
            <a:br>
              <a:rPr lang="en-IN" dirty="0" smtClean="0"/>
            </a:b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85818"/>
          </a:xfrm>
        </p:spPr>
        <p:txBody>
          <a:bodyPr>
            <a:normAutofit/>
          </a:bodyPr>
          <a:lstStyle/>
          <a:p>
            <a:r>
              <a:rPr lang="en-IN" sz="3000" b="1" dirty="0" smtClean="0">
                <a:latin typeface="Bahnschrift Light" pitchFamily="34" charset="0"/>
              </a:rPr>
              <a:t>Data Section ( Continue )</a:t>
            </a:r>
            <a:endParaRPr lang="en-IN" sz="3000" b="1" dirty="0">
              <a:latin typeface="Bahnschrift Light" pitchFamily="34" charset="0"/>
            </a:endParaRPr>
          </a:p>
        </p:txBody>
      </p:sp>
      <p:sp>
        <p:nvSpPr>
          <p:cNvPr id="3" name="Content Placeholder 2"/>
          <p:cNvSpPr>
            <a:spLocks noGrp="1"/>
          </p:cNvSpPr>
          <p:nvPr>
            <p:ph idx="1"/>
          </p:nvPr>
        </p:nvSpPr>
        <p:spPr>
          <a:xfrm>
            <a:off x="457200" y="1071546"/>
            <a:ext cx="8401080" cy="5429288"/>
          </a:xfrm>
        </p:spPr>
        <p:txBody>
          <a:bodyPr>
            <a:normAutofit/>
          </a:bodyPr>
          <a:lstStyle/>
          <a:p>
            <a:r>
              <a:rPr lang="en-IN" sz="2400" dirty="0">
                <a:latin typeface="Bahnschrift Light" pitchFamily="34" charset="0"/>
              </a:rPr>
              <a:t>The data retrieved from Foursquare contained information of venues within a specified distance of the longitude and latitude of the postcodes. The information obtained per venue as follows:</a:t>
            </a:r>
          </a:p>
          <a:p>
            <a:r>
              <a:rPr lang="en-IN" sz="2400" dirty="0">
                <a:latin typeface="Bahnschrift Light" pitchFamily="34" charset="0"/>
              </a:rPr>
              <a:t>Neighborhood</a:t>
            </a:r>
          </a:p>
          <a:p>
            <a:r>
              <a:rPr lang="en-IN" sz="2400" dirty="0">
                <a:latin typeface="Bahnschrift Light" pitchFamily="34" charset="0"/>
              </a:rPr>
              <a:t>Neighborhood Latitude</a:t>
            </a:r>
          </a:p>
          <a:p>
            <a:r>
              <a:rPr lang="en-IN" sz="2400" dirty="0">
                <a:latin typeface="Bahnschrift Light" pitchFamily="34" charset="0"/>
              </a:rPr>
              <a:t>Neighborhood Longitude</a:t>
            </a:r>
          </a:p>
          <a:p>
            <a:r>
              <a:rPr lang="en-IN" sz="2400" dirty="0">
                <a:latin typeface="Bahnschrift Light" pitchFamily="34" charset="0"/>
              </a:rPr>
              <a:t>Venue</a:t>
            </a:r>
          </a:p>
          <a:p>
            <a:r>
              <a:rPr lang="en-IN" sz="2400" dirty="0">
                <a:latin typeface="Bahnschrift Light" pitchFamily="34" charset="0"/>
              </a:rPr>
              <a:t>Name of the venue e.g. the name of a store or restaurant</a:t>
            </a:r>
          </a:p>
          <a:p>
            <a:r>
              <a:rPr lang="en-IN" sz="2400" dirty="0">
                <a:latin typeface="Bahnschrift Light" pitchFamily="34" charset="0"/>
              </a:rPr>
              <a:t>Venue Latitude</a:t>
            </a:r>
          </a:p>
          <a:p>
            <a:r>
              <a:rPr lang="en-IN" sz="2400" dirty="0">
                <a:latin typeface="Bahnschrift Light" pitchFamily="34" charset="0"/>
              </a:rPr>
              <a:t>Venue Longitude</a:t>
            </a:r>
          </a:p>
          <a:p>
            <a:r>
              <a:rPr lang="en-IN" sz="2400" dirty="0">
                <a:latin typeface="Bahnschrift Light" pitchFamily="34" charset="0"/>
              </a:rPr>
              <a:t>Venue Category</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IN" sz="3000" b="1" dirty="0" smtClean="0">
                <a:latin typeface="Bahnschrift Light" pitchFamily="34" charset="0"/>
              </a:rPr>
              <a:t>Map of Scarborough </a:t>
            </a:r>
            <a:endParaRPr lang="en-IN" sz="3000" b="1" dirty="0">
              <a:latin typeface="Bahnschrift Light" pitchFamily="34" charset="0"/>
            </a:endParaRPr>
          </a:p>
        </p:txBody>
      </p:sp>
      <p:pic>
        <p:nvPicPr>
          <p:cNvPr id="1026" name="Picture 2" descr="C:\Users\Admin\Pictures\Video Projects\Screenshots\Screenshot (573).png"/>
          <p:cNvPicPr>
            <a:picLocks noGrp="1" noChangeAspect="1" noChangeArrowheads="1"/>
          </p:cNvPicPr>
          <p:nvPr>
            <p:ph idx="1"/>
          </p:nvPr>
        </p:nvPicPr>
        <p:blipFill>
          <a:blip r:embed="rId2"/>
          <a:srcRect/>
          <a:stretch>
            <a:fillRect/>
          </a:stretch>
        </p:blipFill>
        <p:spPr bwMode="auto">
          <a:xfrm>
            <a:off x="457200" y="1357298"/>
            <a:ext cx="8401080" cy="500065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IN" sz="3000" b="1" dirty="0" smtClean="0">
                <a:latin typeface="Bahnschrift Light" pitchFamily="34" charset="0"/>
              </a:rPr>
              <a:t>Methodology Section</a:t>
            </a:r>
            <a:endParaRPr lang="en-IN" sz="3000" b="1" dirty="0">
              <a:latin typeface="Bahnschrift Light" pitchFamily="34" charset="0"/>
            </a:endParaRPr>
          </a:p>
        </p:txBody>
      </p:sp>
      <p:sp>
        <p:nvSpPr>
          <p:cNvPr id="3" name="Content Placeholder 2"/>
          <p:cNvSpPr>
            <a:spLocks noGrp="1"/>
          </p:cNvSpPr>
          <p:nvPr>
            <p:ph idx="1"/>
          </p:nvPr>
        </p:nvSpPr>
        <p:spPr/>
        <p:txBody>
          <a:bodyPr>
            <a:normAutofit/>
          </a:bodyPr>
          <a:lstStyle/>
          <a:p>
            <a:r>
              <a:rPr lang="en-IN" sz="2000" b="1" dirty="0">
                <a:latin typeface="Bahnschrift Light" pitchFamily="34" charset="0"/>
              </a:rPr>
              <a:t>Clustering </a:t>
            </a:r>
            <a:r>
              <a:rPr lang="en-IN" sz="2000" b="1" dirty="0" smtClean="0">
                <a:latin typeface="Bahnschrift Light" pitchFamily="34" charset="0"/>
              </a:rPr>
              <a:t>Approach </a:t>
            </a:r>
            <a:r>
              <a:rPr lang="en-IN" sz="2000" dirty="0" smtClean="0">
                <a:latin typeface="Bahnschrift Light" pitchFamily="34" charset="0"/>
              </a:rPr>
              <a:t>: To </a:t>
            </a:r>
            <a:r>
              <a:rPr lang="en-IN" sz="2000" dirty="0">
                <a:latin typeface="Bahnschrift Light" pitchFamily="34" charset="0"/>
              </a:rPr>
              <a:t>compare the similarities of two cities, we decided to explore N</a:t>
            </a:r>
            <a:r>
              <a:rPr lang="en-IN" sz="2000" dirty="0" smtClean="0">
                <a:latin typeface="Bahnschrift Light" pitchFamily="34" charset="0"/>
              </a:rPr>
              <a:t>eighborhood , </a:t>
            </a:r>
            <a:r>
              <a:rPr lang="en-IN" sz="2000" dirty="0">
                <a:latin typeface="Bahnschrift Light" pitchFamily="34" charset="0"/>
              </a:rPr>
              <a:t>segment them, and group them into clusters to find similar N</a:t>
            </a:r>
            <a:r>
              <a:rPr lang="en-IN" sz="2000" dirty="0" smtClean="0">
                <a:latin typeface="Bahnschrift Light" pitchFamily="34" charset="0"/>
              </a:rPr>
              <a:t>eighborhood  </a:t>
            </a:r>
            <a:r>
              <a:rPr lang="en-IN" sz="2000" dirty="0">
                <a:latin typeface="Bahnschrift Light" pitchFamily="34" charset="0"/>
              </a:rPr>
              <a:t>in a big city like New York and Toronto. To be able to do that, we need to cluster data which is a form of unsupervised machine learning: k-means clustering algorithm</a:t>
            </a:r>
            <a:r>
              <a:rPr lang="en-IN" sz="2000" dirty="0" smtClean="0">
                <a:latin typeface="Bahnschrift Light" pitchFamily="34" charset="0"/>
              </a:rPr>
              <a:t>.</a:t>
            </a:r>
          </a:p>
          <a:p>
            <a:endParaRPr lang="en-IN" sz="2000" dirty="0">
              <a:latin typeface="Bahnschrift Light" pitchFamily="34" charset="0"/>
            </a:endParaRPr>
          </a:p>
          <a:p>
            <a:r>
              <a:rPr lang="en-IN" sz="2000" b="1" dirty="0" smtClean="0">
                <a:latin typeface="Bahnschrift Light" pitchFamily="34" charset="0"/>
              </a:rPr>
              <a:t>2</a:t>
            </a:r>
            <a:r>
              <a:rPr lang="en-IN" sz="2000" b="1" baseline="30000" dirty="0" smtClean="0">
                <a:latin typeface="Bahnschrift Light" pitchFamily="34" charset="0"/>
              </a:rPr>
              <a:t>nd</a:t>
            </a:r>
            <a:r>
              <a:rPr lang="en-IN" sz="2000" b="1" dirty="0" smtClean="0">
                <a:latin typeface="Bahnschrift Light" pitchFamily="34" charset="0"/>
              </a:rPr>
              <a:t> Method </a:t>
            </a:r>
            <a:r>
              <a:rPr lang="en-IN" sz="2000" dirty="0" smtClean="0">
                <a:latin typeface="Bahnschrift Light" pitchFamily="34" charset="0"/>
              </a:rPr>
              <a:t>: In order to find the most common venue we will use the K – Means Clustering Approach . </a:t>
            </a:r>
            <a:endParaRPr lang="en-IN" sz="2000" dirty="0">
              <a:latin typeface="Bahnschrift Light" pitchFamily="34" charset="0"/>
            </a:endParaRP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Bahnschrift Light" pitchFamily="34" charset="0"/>
              </a:rPr>
              <a:t>Code for K – Means Clustering </a:t>
            </a:r>
            <a:endParaRPr lang="en-IN" sz="3000" b="1" dirty="0">
              <a:latin typeface="Bahnschrift Light" pitchFamily="34" charset="0"/>
            </a:endParaRPr>
          </a:p>
        </p:txBody>
      </p:sp>
      <p:pic>
        <p:nvPicPr>
          <p:cNvPr id="4" name="Picture 2" descr="C:\Users\Admin\Pictures\Video Projects\Screenshots\Screenshot (586).png"/>
          <p:cNvPicPr>
            <a:picLocks noGrp="1" noChangeAspect="1" noChangeArrowheads="1"/>
          </p:cNvPicPr>
          <p:nvPr>
            <p:ph idx="1"/>
          </p:nvPr>
        </p:nvPicPr>
        <p:blipFill>
          <a:blip r:embed="rId2"/>
          <a:srcRect/>
          <a:stretch>
            <a:fillRect/>
          </a:stretch>
        </p:blipFill>
        <p:spPr bwMode="auto">
          <a:xfrm>
            <a:off x="457200" y="1571613"/>
            <a:ext cx="8229600" cy="478634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884</Words>
  <Application>Microsoft Office PowerPoint</Application>
  <PresentationFormat>On-screen Show (4:3)</PresentationFormat>
  <Paragraphs>77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DATA SCIENCE CAPSTONE FINAL PROJECT PRESENTATION   Instructor : Sir Alex Aklson , Senior Data Scientist at IBM  Made by : Rishi on Coursera </vt:lpstr>
      <vt:lpstr>Table of Content </vt:lpstr>
      <vt:lpstr>Introduction </vt:lpstr>
      <vt:lpstr>Objective </vt:lpstr>
      <vt:lpstr>Data Section</vt:lpstr>
      <vt:lpstr>Data Section ( Continue )</vt:lpstr>
      <vt:lpstr>Map of Scarborough </vt:lpstr>
      <vt:lpstr>Methodology Section</vt:lpstr>
      <vt:lpstr>Code for K – Means Clustering </vt:lpstr>
      <vt:lpstr>Most Common Venues near Neighborhood </vt:lpstr>
      <vt:lpstr>Work Flow </vt:lpstr>
      <vt:lpstr>Result Section  Map of Cluster in  Scarborough   </vt:lpstr>
      <vt:lpstr>Average Housing Price by Clusters in Scarborough </vt:lpstr>
      <vt:lpstr>School Rating by cluster in Scarborough</vt:lpstr>
      <vt:lpstr>About the Location</vt:lpstr>
      <vt:lpstr>Role of Foursquare API </vt:lpstr>
      <vt:lpstr>Discussion Section</vt:lpstr>
      <vt:lpstr>Conclusion Section</vt:lpstr>
      <vt:lpstr>Future Work </vt:lpstr>
      <vt:lpstr>Thanks for checking   A Very Happy New Year To The all Reader    PPT Completed on : 1st January 2021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FINAL PROJECT PRESENTATION   Instructor : Sir Alex Aklson , Senior Data Scientist at IBM  Made by : Rishi on Coursera</dc:title>
  <dc:creator>Admin</dc:creator>
  <cp:lastModifiedBy>Admin</cp:lastModifiedBy>
  <cp:revision>22</cp:revision>
  <dcterms:created xsi:type="dcterms:W3CDTF">2021-01-01T10:26:08Z</dcterms:created>
  <dcterms:modified xsi:type="dcterms:W3CDTF">2021-01-01T13:53:00Z</dcterms:modified>
</cp:coreProperties>
</file>