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43A37A64-9E72-4405-B170-405C54C5774B}" type="datetimeFigureOut">
              <a:rPr lang="en-IN" smtClean="0"/>
              <a:t>31-03-2024</a:t>
            </a:fld>
            <a:endParaRPr lang="en-IN"/>
          </a:p>
        </p:txBody>
      </p:sp>
      <p:sp>
        <p:nvSpPr>
          <p:cNvPr id="1048696"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257550"/>
            <a:ext cx="9753600" cy="30861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078A6504-6ECE-40AF-99ED-52AC48EFDBF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10"/>
          </p:nvPr>
        </p:nvSpPr>
        <p:spPr/>
        <p:txBody>
          <a:bodyPr/>
          <a:p>
            <a:fld id="{078A6504-6ECE-40AF-99ED-52AC48EFDBF1}"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06"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5585961" y="2188845"/>
            <a:ext cx="3656599" cy="499110"/>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R</a:t>
            </a:r>
            <a:r>
              <a:rPr dirty="0" sz="3200" lang="en-US">
                <a:latin typeface="Trebuchet MS"/>
                <a:cs typeface="Trebuchet MS"/>
              </a:rPr>
              <a:t>I</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I</a:t>
            </a:r>
            <a:r>
              <a:rPr dirty="0" sz="3200" lang="en-US">
                <a:latin typeface="Trebuchet MS"/>
                <a:cs typeface="Trebuchet MS"/>
              </a:rPr>
              <a:t> </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A</a:t>
            </a:r>
            <a:r>
              <a:rPr dirty="0" sz="3200" lang="en-US">
                <a:latin typeface="Trebuchet MS"/>
                <a:cs typeface="Trebuchet MS"/>
              </a:rPr>
              <a:t>N</a:t>
            </a:r>
            <a:r>
              <a:rPr dirty="0" sz="3200" lang="en-US">
                <a:latin typeface="Trebuchet MS"/>
                <a:cs typeface="Trebuchet MS"/>
              </a:rPr>
              <a:t>K</a:t>
            </a:r>
            <a:r>
              <a:rPr dirty="0" sz="3200" lang="en-US">
                <a:latin typeface="Trebuchet MS"/>
                <a:cs typeface="Trebuchet MS"/>
              </a:rPr>
              <a:t>A</a:t>
            </a:r>
            <a:r>
              <a:rPr dirty="0" sz="3200" lang="en-US">
                <a:latin typeface="Trebuchet MS"/>
                <a:cs typeface="Trebuchet MS"/>
              </a:rPr>
              <a:t>R</a:t>
            </a:r>
            <a:r>
              <a:rPr dirty="0" sz="3200" lang="en-US">
                <a:latin typeface="Trebuchet MS"/>
                <a:cs typeface="Trebuchet MS"/>
              </a:rPr>
              <a:t> </a:t>
            </a:r>
            <a:r>
              <a:rPr dirty="0" sz="3200" lang="en-US">
                <a:latin typeface="Trebuchet MS"/>
                <a:cs typeface="Trebuchet MS"/>
              </a:rPr>
              <a:t>M</a:t>
            </a:r>
            <a:endParaRPr dirty="0" sz="3200">
              <a:latin typeface="Trebuchet MS"/>
              <a:cs typeface="Trebuchet MS"/>
            </a:endParaRPr>
          </a:p>
        </p:txBody>
      </p:sp>
      <p:sp>
        <p:nvSpPr>
          <p:cNvPr id="1048601"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a:solidFill>
                  <a:srgbClr val="2D936B"/>
                </a:solidFill>
                <a:latin typeface="Trebuchet MS"/>
                <a:cs typeface="Trebuchet MS"/>
              </a:rPr>
              <a:t>Final</a:t>
            </a:r>
            <a:r>
              <a:rPr b="1" dirty="0" sz="2400" spc="-40">
                <a:solidFill>
                  <a:srgbClr val="2D936B"/>
                </a:solidFill>
                <a:latin typeface="Trebuchet MS"/>
                <a:cs typeface="Trebuchet MS"/>
              </a:rPr>
              <a:t> </a:t>
            </a:r>
            <a:r>
              <a:rPr b="1" dirty="0" sz="2400" spc="-1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7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79" name="TextBox 9"/>
          <p:cNvSpPr txBox="1"/>
          <p:nvPr/>
        </p:nvSpPr>
        <p:spPr>
          <a:xfrm>
            <a:off x="335766" y="1490007"/>
            <a:ext cx="8224837" cy="2225040"/>
          </a:xfrm>
          <a:prstGeom prst="rect"/>
          <a:noFill/>
        </p:spPr>
        <p:txBody>
          <a:bodyPr rtlCol="0" wrap="square">
            <a:spAutoFit/>
          </a:bodyPr>
          <a:p>
            <a:pPr algn="just"/>
            <a:r>
              <a:rPr dirty="0" sz="2000" lang="en-IN">
                <a:latin typeface="Arial" pitchFamily="34" charset="0"/>
                <a:cs typeface="Arial" pitchFamily="34" charset="0"/>
              </a:rPr>
              <a:t>Implemented DCGAN architecture for anime face generation, producing high-quality images with realistic features and expressions. Our model outperformed baseline methods in both qualitative and quantitative evaluations, showcasing its ability to capture diverse and creative anime characters. The generated faces exhibit intricate details and variability, demonstrating the potential for applications in art, animation, and character design.</a:t>
            </a:r>
            <a:endParaRPr dirty="0" sz="2000" lang="en-IN">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1298892"/>
          </a:xfrm>
          <a:prstGeom prst="rect"/>
        </p:spPr>
        <p:txBody>
          <a:bodyPr bIns="0" lIns="0" rIns="0" rtlCol="0" tIns="460692" vert="horz" wrap="square">
            <a:spAutoFit/>
          </a:bodyPr>
          <a:p>
            <a:pPr marL="193675">
              <a:lnSpc>
                <a:spcPct val="100000"/>
              </a:lnSpc>
              <a:spcBef>
                <a:spcPts val="130"/>
              </a:spcBef>
            </a:pPr>
            <a:r>
              <a:rPr dirty="0" sz="2800" lang="en-IN"/>
              <a:t>GENERATING </a:t>
            </a:r>
            <a:r>
              <a:rPr dirty="0" sz="2800" lang="en-US"/>
              <a:t>A</a:t>
            </a:r>
            <a:r>
              <a:rPr dirty="0" sz="2800" lang="en-US"/>
              <a:t>N</a:t>
            </a:r>
            <a:r>
              <a:rPr dirty="0" sz="2800" lang="en-US"/>
              <a:t>I</a:t>
            </a:r>
            <a:r>
              <a:rPr dirty="0" sz="2800" lang="en-US"/>
              <a:t>M</a:t>
            </a:r>
            <a:r>
              <a:rPr dirty="0" sz="2800" lang="en-US"/>
              <a:t>E</a:t>
            </a:r>
            <a:r>
              <a:rPr dirty="0" sz="2800" lang="en-US"/>
              <a:t> </a:t>
            </a:r>
            <a:r>
              <a:rPr dirty="0" sz="2800" lang="en-US"/>
              <a:t>F</a:t>
            </a:r>
            <a:r>
              <a:rPr dirty="0" sz="2800" lang="en-US"/>
              <a:t>A</a:t>
            </a:r>
            <a:r>
              <a:rPr dirty="0" sz="2800" lang="en-US"/>
              <a:t>C</a:t>
            </a:r>
            <a:r>
              <a:rPr dirty="0" sz="2800" lang="en-US"/>
              <a:t>E</a:t>
            </a:r>
            <a:r>
              <a:rPr dirty="0" sz="2800" lang="en-IN"/>
              <a:t> IMAGE USING GENERATIVE ADVERSARIAL NETWORK(GAN):</a:t>
            </a:r>
            <a:endParaRPr dirty="0" sz="2800"/>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2" name="TextBox 22"/>
          <p:cNvSpPr txBox="1"/>
          <p:nvPr/>
        </p:nvSpPr>
        <p:spPr>
          <a:xfrm>
            <a:off x="1143000" y="2590800"/>
            <a:ext cx="8234426" cy="2987040"/>
          </a:xfrm>
          <a:prstGeom prst="rect"/>
          <a:noFill/>
        </p:spPr>
        <p:txBody>
          <a:bodyPr rtlCol="0" wrap="square">
            <a:spAutoFit/>
          </a:bodyPr>
          <a:p>
            <a:pPr algn="just"/>
            <a:r>
              <a:rPr dirty="0" sz="1600" lang="en-US">
                <a:latin typeface="Arial" pitchFamily="34" charset="0"/>
                <a:cs typeface="Arial" pitchFamily="34" charset="0"/>
              </a:rPr>
              <a:t>"Generating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Image Using Generative Adversarial Network" is an ambitious project that delves into the realm of artificial intelligence and computer vision to create realistic depictions of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lions, while the discriminator network evaluates the authenticity of these generated images. Through an iterative process of training and refinement, the generator network improves its ability to produce convincing </a:t>
            </a:r>
            <a:r>
              <a:rPr dirty="0" sz="1600" lang="en-US">
                <a:latin typeface="Arial" pitchFamily="34" charset="0"/>
                <a:cs typeface="Arial" pitchFamily="34" charset="0"/>
              </a:rPr>
              <a:t>A</a:t>
            </a:r>
            <a:r>
              <a:rPr dirty="0" sz="1600" lang="en-US">
                <a:latin typeface="Arial" pitchFamily="34" charset="0"/>
                <a:cs typeface="Arial" pitchFamily="34" charset="0"/>
              </a:rPr>
              <a:t>n</a:t>
            </a:r>
            <a:r>
              <a:rPr dirty="0" sz="1600" lang="en-US">
                <a:latin typeface="Arial" pitchFamily="34" charset="0"/>
                <a:cs typeface="Arial" pitchFamily="34" charset="0"/>
              </a:rPr>
              <a:t>i</a:t>
            </a:r>
            <a:r>
              <a:rPr dirty="0" sz="1600" lang="en-US">
                <a:latin typeface="Arial" pitchFamily="34" charset="0"/>
                <a:cs typeface="Arial" pitchFamily="34" charset="0"/>
              </a:rPr>
              <a:t>m</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f</a:t>
            </a:r>
            <a:r>
              <a:rPr dirty="0" sz="1600" lang="en-US">
                <a:latin typeface="Arial" pitchFamily="34" charset="0"/>
                <a:cs typeface="Arial" pitchFamily="34" charset="0"/>
              </a:rPr>
              <a:t>a</a:t>
            </a:r>
            <a:r>
              <a:rPr dirty="0" sz="1600" lang="en-US">
                <a:latin typeface="Arial" pitchFamily="34" charset="0"/>
                <a:cs typeface="Arial" pitchFamily="34" charset="0"/>
              </a:rPr>
              <a:t>c</a:t>
            </a:r>
            <a:r>
              <a:rPr dirty="0" sz="1600" lang="en-US">
                <a:latin typeface="Arial" pitchFamily="34" charset="0"/>
                <a:cs typeface="Arial" pitchFamily="34" charset="0"/>
              </a:rPr>
              <a:t>e</a:t>
            </a:r>
            <a:r>
              <a:rPr dirty="0" sz="1600" lang="en-US">
                <a:latin typeface="Arial" pitchFamily="34" charset="0"/>
                <a:cs typeface="Arial" pitchFamily="34" charset="0"/>
              </a:rPr>
              <a:t> </a:t>
            </a:r>
            <a:r>
              <a:rPr dirty="0" sz="1600" lang="en-US">
                <a:latin typeface="Arial" pitchFamily="34" charset="0"/>
                <a:cs typeface="Arial" pitchFamily="34" charset="0"/>
              </a:rPr>
              <a:t> images, while the discriminator network becomes increasingly adept at distinguishing between real and generated images.</a:t>
            </a:r>
            <a:endParaRPr dirty="0" sz="1600" lang="en-IN">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6" name="object 2"/>
          <p:cNvSpPr/>
          <p:nvPr/>
        </p:nvSpPr>
        <p:spPr>
          <a:xfrm>
            <a:off x="5851" y="-44908"/>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24"/>
          <p:cNvSpPr txBox="1"/>
          <p:nvPr/>
        </p:nvSpPr>
        <p:spPr>
          <a:xfrm>
            <a:off x="1639252" y="1676400"/>
            <a:ext cx="7809548" cy="1958341"/>
          </a:xfrm>
          <a:prstGeom prst="rect"/>
          <a:noFill/>
        </p:spPr>
        <p:txBody>
          <a:bodyPr rtlCol="0" wrap="square">
            <a:spAutoFit/>
          </a:bodyPr>
          <a:p>
            <a:pPr indent="-342900" marL="342900">
              <a:buAutoNum type="arabicPeriod"/>
            </a:pPr>
            <a:r>
              <a:rPr dirty="0" lang="en-US"/>
              <a:t>Problem Statement</a:t>
            </a:r>
          </a:p>
          <a:p>
            <a:pPr indent="-342900" marL="342900">
              <a:buAutoNum type="arabicPeriod"/>
            </a:pPr>
            <a:r>
              <a:rPr dirty="0" lang="en-US"/>
              <a:t>Project Overview</a:t>
            </a:r>
          </a:p>
          <a:p>
            <a:pPr indent="-342900" marL="342900">
              <a:buAutoNum type="arabicPeriod"/>
            </a:pPr>
            <a:r>
              <a:rPr dirty="0" lang="en-US"/>
              <a:t>Who Are The End Users?</a:t>
            </a:r>
          </a:p>
          <a:p>
            <a:pPr indent="-342900" marL="342900">
              <a:buAutoNum type="arabicPeriod"/>
            </a:pPr>
            <a:r>
              <a:rPr dirty="0" lang="en-US"/>
              <a:t>Your</a:t>
            </a:r>
            <a:r>
              <a:rPr dirty="0" lang="en-US" spc="-95"/>
              <a:t> </a:t>
            </a:r>
            <a:r>
              <a:rPr dirty="0" lang="en-US" spc="-10"/>
              <a:t>Solution </a:t>
            </a:r>
            <a:r>
              <a:rPr dirty="0" lang="en-US" spc="-345"/>
              <a:t> A</a:t>
            </a:r>
            <a:r>
              <a:rPr dirty="0" lang="en-US" spc="-345"/>
              <a:t>n</a:t>
            </a:r>
            <a:r>
              <a:rPr dirty="0" lang="en-US" spc="-345"/>
              <a:t>d </a:t>
            </a:r>
            <a:r>
              <a:rPr dirty="0" lang="en-US" spc="-20"/>
              <a:t> </a:t>
            </a:r>
            <a:r>
              <a:rPr dirty="0" lang="en-US"/>
              <a:t>Its </a:t>
            </a:r>
            <a:r>
              <a:rPr dirty="0" lang="en-US" spc="-20"/>
              <a:t>Value</a:t>
            </a:r>
            <a:r>
              <a:rPr dirty="0" lang="en-US" spc="-120"/>
              <a:t> </a:t>
            </a:r>
            <a:r>
              <a:rPr dirty="0" lang="en-US" spc="-10"/>
              <a:t>Proposition</a:t>
            </a:r>
            <a:endParaRPr altLang="en-US" lang="zh-CN"/>
          </a:p>
          <a:p>
            <a:pPr indent="-342900" marL="342900">
              <a:buAutoNum type="arabicPeriod"/>
            </a:pPr>
            <a:r>
              <a:rPr dirty="0" lang="en-US"/>
              <a:t>The Wow In Your Solution</a:t>
            </a:r>
          </a:p>
          <a:p>
            <a:pPr indent="-342900" marL="342900">
              <a:buAutoNum type="arabicPeriod"/>
            </a:pPr>
            <a:r>
              <a:rPr dirty="0" lang="en-US"/>
              <a:t>Modeling</a:t>
            </a:r>
          </a:p>
          <a:p>
            <a:pPr indent="-342900" marL="342900">
              <a:buAutoNum type="arabicPeriod"/>
            </a:pPr>
            <a:r>
              <a:rPr dirty="0" lang="en-US"/>
              <a:t>Result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7" name="TextBox 5"/>
          <p:cNvSpPr txBox="1"/>
          <p:nvPr/>
        </p:nvSpPr>
        <p:spPr>
          <a:xfrm>
            <a:off x="714375" y="1559689"/>
            <a:ext cx="9905999" cy="1424940"/>
          </a:xfrm>
          <a:prstGeom prst="rect"/>
          <a:noFill/>
        </p:spPr>
        <p:txBody>
          <a:bodyPr rtlCol="0" wrap="square">
            <a:spAutoFit/>
          </a:bodyPr>
          <a:p>
            <a:pPr indent="-285750" marL="285750">
              <a:buFont typeface="Arial" panose="020B0604020202020204" pitchFamily="34" charset="0"/>
              <a:buChar char="•"/>
            </a:pPr>
            <a:r>
              <a:rPr dirty="0" lang="en-US"/>
              <a:t>The problem addressed by this project revolves around the difficulty of faithfully recreating realistic representations of lions through artificial intelligence techniques. Despite the advancements in image generation enabled by Generative Adversarial Networks (GANs), generating </a:t>
            </a:r>
            <a:r>
              <a:rPr dirty="0" lang="en-US"/>
              <a:t>A</a:t>
            </a:r>
            <a:r>
              <a:rPr dirty="0" lang="en-US"/>
              <a:t>n</a:t>
            </a:r>
            <a:r>
              <a:rPr dirty="0" lang="en-US"/>
              <a:t>i</a:t>
            </a:r>
            <a:r>
              <a:rPr dirty="0" lang="en-US"/>
              <a:t>m</a:t>
            </a:r>
            <a:r>
              <a:rPr dirty="0" lang="en-US"/>
              <a:t>e</a:t>
            </a:r>
            <a:r>
              <a:rPr dirty="0" lang="en-US"/>
              <a:t> </a:t>
            </a:r>
            <a:r>
              <a:rPr dirty="0" lang="en-US"/>
              <a:t>f</a:t>
            </a:r>
            <a:r>
              <a:rPr dirty="0" lang="en-US"/>
              <a:t>a</a:t>
            </a:r>
            <a:r>
              <a:rPr dirty="0" lang="en-US"/>
              <a:t>c</a:t>
            </a:r>
            <a:r>
              <a:rPr dirty="0" lang="en-US"/>
              <a:t>e</a:t>
            </a:r>
            <a:r>
              <a:rPr dirty="0" lang="en-US"/>
              <a:t> images presents several challenges:</a:t>
            </a:r>
            <a:endParaRPr altLang="en-US" lang="zh-CN"/>
          </a:p>
          <a:p>
            <a:r>
              <a:rPr dirty="0" lang="en-US"/>
              <a:t>                                               </a:t>
            </a:r>
            <a:endParaRPr dirty="0" lang="en-IN"/>
          </a:p>
        </p:txBody>
      </p:sp>
      <p:sp>
        <p:nvSpPr>
          <p:cNvPr id="1048648" name="TextBox 12"/>
          <p:cNvSpPr txBox="1"/>
          <p:nvPr/>
        </p:nvSpPr>
        <p:spPr>
          <a:xfrm>
            <a:off x="834071" y="3137534"/>
            <a:ext cx="6495810" cy="2758441"/>
          </a:xfrm>
          <a:prstGeom prst="rect"/>
          <a:noFill/>
        </p:spPr>
        <p:txBody>
          <a:bodyPr rtlCol="0" wrap="square">
            <a:spAutoFit/>
          </a:bodyPr>
          <a:p>
            <a:pPr indent="0" marL="0">
              <a:buNone/>
            </a:pPr>
            <a:endParaRPr altLang="en-US" lang="zh-CN"/>
          </a:p>
          <a:p>
            <a:pPr indent="0" marL="0">
              <a:buNone/>
            </a:pPr>
            <a:r>
              <a:rPr altLang="en-US" lang="zh-CN"/>
              <a:t>•</a:t>
            </a:r>
            <a:r>
              <a:rPr altLang="en-US" lang="zh-CN"/>
              <a:t>Current methods struggle with accuracy in capturing details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zh-CN"/>
              <a:t>like hair styles and facial expressions.</a:t>
            </a:r>
            <a:endParaRPr altLang="en-US" lang="zh-CN"/>
          </a:p>
          <a:p>
            <a:pPr indent="0" marL="0">
              <a:buNone/>
            </a:pPr>
            <a:r>
              <a:rPr altLang="en-US" lang="zh-CN"/>
              <a:t>•</a:t>
            </a:r>
            <a:r>
              <a:rPr altLang="en-US" lang="zh-CN"/>
              <a:t>Limited diversity in generated faces hampers creativity and practical application.</a:t>
            </a:r>
            <a:endParaRPr altLang="en-US" lang="zh-CN"/>
          </a:p>
          <a:p>
            <a:pPr indent="0" marL="0">
              <a:buNone/>
            </a:pPr>
            <a:r>
              <a:rPr altLang="en-US" lang="zh-CN"/>
              <a:t>•</a:t>
            </a:r>
            <a:r>
              <a:rPr altLang="en-US" lang="zh-CN"/>
              <a:t> Unrealistic or inconsistent results hinder usability in character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zh-CN"/>
              <a:t>design and storytelling.</a:t>
            </a:r>
            <a:endParaRPr altLang="en-US" lang="zh-CN"/>
          </a:p>
          <a:p>
            <a:pPr indent="0" marL="0">
              <a:buNone/>
            </a:pPr>
            <a:r>
              <a:rPr altLang="en-US" lang="en-US"/>
              <a:t>•</a:t>
            </a:r>
            <a:r>
              <a:rPr altLang="en-US" lang="en-US"/>
              <a:t> </a:t>
            </a:r>
            <a:r>
              <a:rPr altLang="en-US" lang="zh-CN"/>
              <a:t>A novel solution is needed to create anime faces realistically, diversely, and consistently, enhancing creative workflows in the anime industry.</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3" name="TextBox 10"/>
          <p:cNvSpPr txBox="1"/>
          <p:nvPr/>
        </p:nvSpPr>
        <p:spPr>
          <a:xfrm>
            <a:off x="676275" y="1752600"/>
            <a:ext cx="8467725" cy="2021841"/>
          </a:xfrm>
          <a:prstGeom prst="rect"/>
          <a:noFill/>
        </p:spPr>
        <p:txBody>
          <a:bodyPr rtlCol="0" wrap="square">
            <a:spAutoFit/>
          </a:bodyPr>
          <a:p>
            <a:pPr algn="just"/>
            <a:r>
              <a:rPr dirty="0" sz="1600" lang="en-US">
                <a:latin typeface="Arial" pitchFamily="34" charset="0"/>
                <a:cs typeface="Arial" pitchFamily="34" charset="0"/>
              </a:rPr>
              <a:t>Project Overview:</a:t>
            </a:r>
          </a:p>
          <a:p>
            <a:pPr algn="just"/>
            <a:endParaRPr dirty="0" sz="1600" lang="en-US">
              <a:latin typeface="Arial" pitchFamily="34" charset="0"/>
              <a:cs typeface="Arial" pitchFamily="34" charset="0"/>
            </a:endParaRPr>
          </a:p>
          <a:p>
            <a:pPr algn="just"/>
            <a:r>
              <a:rPr dirty="0" sz="1600" lang="en-US">
                <a:latin typeface="Arial" pitchFamily="34" charset="0"/>
                <a:cs typeface="Arial" pitchFamily="34" charset="0"/>
              </a:rPr>
              <a:t>The project aims to create realistic lion images using advanced computer techniques called Generative Adversarial Networks. We'll collect lots of lion pictures, train the computer to make its own, and then check if they look real. These images can be used for learning about lions, making educational materials, and creating artwork. We'll also make sure our project is fair and doesn't cause any problems. Finally, we'll share what we've learned and think about how to improve in the future.</a:t>
            </a:r>
            <a:endParaRPr dirty="0" sz="1600" lang="en-IN">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8" name="TextBox 8"/>
          <p:cNvSpPr txBox="1"/>
          <p:nvPr/>
        </p:nvSpPr>
        <p:spPr>
          <a:xfrm>
            <a:off x="838200" y="2057400"/>
            <a:ext cx="8696325" cy="3291840"/>
          </a:xfrm>
          <a:prstGeom prst="rect"/>
          <a:noFill/>
        </p:spPr>
        <p:txBody>
          <a:bodyPr rtlCol="0" wrap="square">
            <a:spAutoFit/>
          </a:bodyPr>
          <a:p>
            <a:pPr algn="just"/>
            <a:r>
              <a:rPr lang="en-US"/>
              <a:t>1.Artists</a:t>
            </a:r>
            <a:r>
              <a:t> and Animators: Professionals who create anime-style artwork and animations, requiring realistic and diverse character designs for their projects.</a:t>
            </a:r>
            <a:endParaRPr altLang="en-US" lang="zh-CN"/>
          </a:p>
          <a:p>
            <a:pPr algn="just"/>
            <a:r>
              <a:rPr altLang="en-US" lang="en-US"/>
              <a:t>2</a:t>
            </a:r>
            <a:r>
              <a:rPr altLang="en-US" lang="en-US"/>
              <a:t>.</a:t>
            </a:r>
            <a:r>
              <a:rPr altLang="en-US" lang="zh-CN"/>
              <a:t>Character Designers: Individuals responsible for conceptualizing and creating characters for various media, including anime, manga, games, and films, who can b</a:t>
            </a:r>
            <a:r>
              <a:rPr altLang="en-US" lang="en-US"/>
              <a:t>e</a:t>
            </a:r>
            <a:r>
              <a:rPr altLang="en-US" lang="zh-CN"/>
              <a:t>nefit from diverse and high-quality anime face generation.</a:t>
            </a:r>
            <a:endParaRPr altLang="en-US" lang="zh-CN"/>
          </a:p>
          <a:p>
            <a:pPr algn="just"/>
            <a:r>
              <a:rPr altLang="en-US" lang="en-US"/>
              <a:t>3</a:t>
            </a:r>
            <a:r>
              <a:rPr altLang="en-US" lang="en-US"/>
              <a:t>.</a:t>
            </a:r>
            <a:r>
              <a:rPr altLang="en-US" lang="zh-CN"/>
              <a:t>Anime Enthusiasts:Fans of anime who may use anime face generation tools for creating fan art, custom avatars, or original characters, seeking authenticity and variety in their creations.</a:t>
            </a:r>
            <a:endParaRPr altLang="en-US" lang="zh-CN"/>
          </a:p>
          <a:p>
            <a:pPr algn="just"/>
            <a:r>
              <a:rPr altLang="en-US" lang="en-US"/>
              <a:t>4</a:t>
            </a:r>
            <a:r>
              <a:rPr altLang="en-US" lang="en-US"/>
              <a:t>.</a:t>
            </a:r>
            <a:r>
              <a:rPr altLang="en-US" lang="zh-CN"/>
              <a:t>Game Developers:Developers working on anime-themed games or character customization features within games, aiming to provide players with a wide range of visually appealing and unique anime characters.</a:t>
            </a:r>
            <a:endParaRPr altLang="en-US" lang="zh-CN"/>
          </a:p>
          <a:p>
            <a:pPr algn="just"/>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385444"/>
            <a:ext cx="9764395" cy="10191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3" name="TextBox 9"/>
          <p:cNvSpPr txBox="1"/>
          <p:nvPr/>
        </p:nvSpPr>
        <p:spPr>
          <a:xfrm>
            <a:off x="2909780" y="2056130"/>
            <a:ext cx="6672370" cy="2745740"/>
          </a:xfrm>
          <a:prstGeom prst="rect"/>
          <a:noFill/>
        </p:spPr>
        <p:txBody>
          <a:bodyPr rtlCol="0" wrap="square">
            <a:spAutoFit/>
          </a:bodyPr>
          <a:p>
            <a:pPr algn="just"/>
            <a:r>
              <a:rPr dirty="0" sz="1600" lang="en-IN">
                <a:latin typeface="Arial" pitchFamily="34" charset="0"/>
                <a:cs typeface="Arial" pitchFamily="34" charset="0"/>
              </a:rPr>
              <a:t>Our solution leverages DCGAN architecture to generate high-quality anime faces with unprecedented realism and diversity. By meticulously capturing intricate details such as hair styles, eye shapes, and facial expressions, our model ensures authenticity in character design. Its ability to produce a wide range of unique anime characters enhances creative workflows for artists, animators, and game developers. This solution not only overcomes the limitations of existing methods but also opens up new avenues for storytelling and expression within the anime industry. Its value proposition lies in empowering users with unparalleled creative freedom and facilitating the creation of captivating and immersive visual experiences.</a:t>
            </a:r>
            <a:endParaRPr dirty="0" sz="1600" lang="en-IN">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23283" y="3537730"/>
            <a:ext cx="2076450" cy="2733675"/>
          </a:xfrm>
          <a:prstGeom prst="rect"/>
        </p:spPr>
      </p:pic>
      <p:sp>
        <p:nvSpPr>
          <p:cNvPr id="1048666"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8" name="TextBox 8"/>
          <p:cNvSpPr txBox="1"/>
          <p:nvPr/>
        </p:nvSpPr>
        <p:spPr>
          <a:xfrm>
            <a:off x="1860834" y="1585276"/>
            <a:ext cx="7492715" cy="3291840"/>
          </a:xfrm>
          <a:prstGeom prst="rect"/>
          <a:noFill/>
        </p:spPr>
        <p:txBody>
          <a:bodyPr rtlCol="0" wrap="square">
            <a:spAutoFit/>
          </a:bodyPr>
          <a:p>
            <a:r>
              <a:t>1. Unparalleled realism and diversity achieved in anime face generation, setting a new standard in character design.</a:t>
            </a:r>
            <a:endParaRPr/>
          </a:p>
          <a:p>
            <a:r>
              <a:t>2. Precision in capturing intricate details, including hair styles, eye shapes, and facial expressions, ensuring authenticity and immersion.</a:t>
            </a:r>
            <a:endParaRPr/>
          </a:p>
          <a:p>
            <a:r>
              <a:t>3. Empowerment of artists, animators, and game developers with unprecedented creative freedom and flexibility.</a:t>
            </a:r>
            <a:endParaRPr/>
          </a:p>
          <a:p>
            <a:r>
              <a:t>4. Enrichment of storytelling possibilities within the anime industry, fostering innovation and captivating narratives.</a:t>
            </a:r>
            <a:endParaRPr/>
          </a:p>
          <a:p>
            <a:r>
              <a:t>5. Facilitation of captivating and immersive visual experiences, enhancing engagement and audience connection.</a:t>
            </a:r>
            <a:endParaRPr/>
          </a:p>
          <a:p>
            <a:r>
              <a:t>6. Revolutionizing character design with a vast array of unique anime characters, sparking inspiration and pushing creative boundaries.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3"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MODELING</a:t>
            </a:r>
          </a:p>
        </p:txBody>
      </p:sp>
      <p:sp>
        <p:nvSpPr>
          <p:cNvPr id="1048674" name="TextBox 9"/>
          <p:cNvSpPr txBox="1"/>
          <p:nvPr/>
        </p:nvSpPr>
        <p:spPr>
          <a:xfrm>
            <a:off x="1447800" y="1367853"/>
            <a:ext cx="7276148" cy="3749041"/>
          </a:xfrm>
          <a:prstGeom prst="rect"/>
          <a:noFill/>
        </p:spPr>
        <p:txBody>
          <a:bodyPr rtlCol="0" wrap="square">
            <a:spAutoFit/>
          </a:bodyPr>
          <a:p>
            <a:r>
              <a:rPr dirty="0" sz="2000" lang="en-US"/>
              <a:t>1. Use Generative Adversarial Network (GAN) for image generation.</a:t>
            </a:r>
          </a:p>
          <a:p>
            <a:r>
              <a:rPr dirty="0" sz="2000" lang="en-US"/>
              <a:t>2. Apply Deep Convolutional Neural Networks (CNNs) for feature extraction.</a:t>
            </a:r>
          </a:p>
          <a:p>
            <a:r>
              <a:rPr dirty="0" sz="2000" lang="en-US"/>
              <a:t>3. Implement feature matching to enhance image quality.</a:t>
            </a:r>
          </a:p>
          <a:p>
            <a:r>
              <a:rPr dirty="0" sz="2000" lang="en-US"/>
              <a:t>4. Augment and curate dataset for diversity and representativeness.</a:t>
            </a:r>
          </a:p>
          <a:p>
            <a:r>
              <a:rPr dirty="0" sz="2000" lang="en-US"/>
              <a:t>5. Fine-tune hyperparameters for optimized training.</a:t>
            </a:r>
          </a:p>
          <a:p>
            <a:r>
              <a:rPr dirty="0" sz="2000" lang="en-US"/>
              <a:t>6. Define evaluation metrics for objective assessment.</a:t>
            </a:r>
          </a:p>
          <a:p>
            <a:r>
              <a:rPr dirty="0" sz="2000" lang="en-US"/>
              <a:t>7. Explore transfer learning for improved generalization.</a:t>
            </a:r>
          </a:p>
          <a:p>
            <a:r>
              <a:rPr dirty="0" sz="2000" lang="en-US"/>
              <a:t>8. Consider ethical implications throughout the modeling process.</a:t>
            </a:r>
            <a:endParaRPr dirty="0"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CPH1911</dc:creator>
  <cp:lastModifiedBy>sanjay rajan</cp:lastModifiedBy>
  <dcterms:created xsi:type="dcterms:W3CDTF">2024-03-27T17:06:34Z</dcterms:created>
  <dcterms:modified xsi:type="dcterms:W3CDTF">2024-04-01T18:29:10Z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y fmtid="{D5CDD505-2E9C-101B-9397-08002B2CF9AE}" pid="5" name="ICV">
    <vt:lpwstr>ff3b97f7eb174753bc593c8987f273af</vt:lpwstr>
  </property>
</Properties>
</file>