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8.jpeg" ContentType="image/jpeg"/>
  <Override PartName="/ppt/media/image5.png" ContentType="image/png"/>
  <Override PartName="/ppt/media/image9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20.jpeg" ContentType="image/jpeg"/>
  <Override PartName="/ppt/media/image15.jpeg" ContentType="image/jpeg"/>
  <Override PartName="/ppt/media/image19.jpeg" ContentType="image/jpeg"/>
  <Override PartName="/ppt/media/image1.jpeg" ContentType="image/jpeg"/>
  <Override PartName="/ppt/media/image18.jpeg" ContentType="image/jpeg"/>
  <Override PartName="/ppt/media/image17.jpeg" ContentType="image/jpeg"/>
  <Override PartName="/ppt/media/image14.png" ContentType="image/png"/>
  <Override PartName="/ppt/media/image16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7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693400" cy="75628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9F7D3D-5892-499A-978F-D87F6DEE30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5966D0-5702-4BC4-B250-787C13126C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0DB52-3A10-47EA-B194-13085AF521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479C4E-0FFF-4743-BA2F-58591F74E9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C432F-E3D1-4736-8075-AECDAB9A58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573E92-8D6D-4C54-80E7-823169E64A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F4D3A7-7032-474E-ADEF-A9386BC6A6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60F212-AFEB-4B6A-A23D-59E60F95BB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B42E9D-DEAB-4E30-A7F9-12A71E0DC9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F6151E-BF94-44A0-BD6F-38A41A0990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CF850C-1466-4C07-A58A-5E7A643350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BE473B-9BBD-4204-93E2-F2E05EC668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0"/>
          <p:cNvSpPr/>
          <p:nvPr/>
        </p:nvSpPr>
        <p:spPr>
          <a:xfrm>
            <a:off x="8632080" y="6339960"/>
            <a:ext cx="1242000" cy="9252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7;p10"/>
          <p:cNvSpPr/>
          <p:nvPr/>
        </p:nvSpPr>
        <p:spPr>
          <a:xfrm>
            <a:off x="1868400" y="697680"/>
            <a:ext cx="360" cy="785160"/>
          </a:xfrm>
          <a:custGeom>
            <a:avLst/>
            <a:gdLst/>
            <a:ahLst/>
            <a:rect l="l" t="t" r="r" b="b"/>
            <a:pathLst>
              <a:path w="120000" h="786765">
                <a:moveTo>
                  <a:pt x="0" y="786167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6060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709200" y="6786360"/>
            <a:ext cx="38746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7699320" y="7033320"/>
            <a:ext cx="2458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tr-TR" sz="18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D4CDFBA-C70C-4524-AD8F-E660B595B30C}" type="slidenum">
              <a:rPr b="0" lang="tr-TR" sz="18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534600" y="7033320"/>
            <a:ext cx="2458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http://www.turkiyeacikkaynakplatformu.com/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hyperlink" Target="http://www.turkiyeacikkaynakplatformu.com/" TargetMode="External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709200" y="6786360"/>
            <a:ext cx="3874680" cy="52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algn="ctr">
              <a:lnSpc>
                <a:spcPct val="117000"/>
              </a:lnSpc>
              <a:buNone/>
              <a:tabLst>
                <a:tab algn="l" pos="0"/>
              </a:tabLst>
              <a:def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</a:defRPr>
            </a:lvl1pPr>
          </a:lstStyle>
          <a:p>
            <a:pPr marL="12600" algn="ctr">
              <a:lnSpc>
                <a:spcPct val="117000"/>
              </a:lnSpc>
              <a:buNone/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44" name="Google Shape;53;p1"/>
          <p:cNvSpPr/>
          <p:nvPr/>
        </p:nvSpPr>
        <p:spPr>
          <a:xfrm>
            <a:off x="7474680" y="788400"/>
            <a:ext cx="266436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2280" indent="-31932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45" name="Google Shape;54;p1"/>
          <p:cNvSpPr/>
          <p:nvPr/>
        </p:nvSpPr>
        <p:spPr>
          <a:xfrm>
            <a:off x="7967880" y="1214640"/>
            <a:ext cx="189288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6" name="Google Shape;55;p1"/>
          <p:cNvSpPr/>
          <p:nvPr/>
        </p:nvSpPr>
        <p:spPr>
          <a:xfrm>
            <a:off x="1780920" y="2154600"/>
            <a:ext cx="7618680" cy="77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4000" spc="-1" strike="noStrike">
                <a:solidFill>
                  <a:srgbClr val="1c1c57"/>
                </a:solidFill>
                <a:latin typeface="Arial"/>
                <a:ea typeface="Arial"/>
              </a:rPr>
              <a:t>TÜRKİYE AÇIK KAYNAK PLATFORMU</a:t>
            </a:r>
            <a:endParaRPr b="0" lang="en-US" sz="4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tr-TR" sz="3600" spc="-1" strike="noStrike">
                <a:solidFill>
                  <a:srgbClr val="1c1c57"/>
                </a:solidFill>
                <a:latin typeface="Arial"/>
                <a:ea typeface="Arial"/>
              </a:rPr>
              <a:t>Blokzincir, NFT ve Metaverse Hackathonu</a:t>
            </a:r>
            <a:endParaRPr b="0" lang="en-US" sz="36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tr-TR" sz="2000" spc="-1" strike="noStrike">
                <a:solidFill>
                  <a:srgbClr val="1c1c57"/>
                </a:solidFill>
                <a:latin typeface="Arial"/>
                <a:ea typeface="Arial"/>
              </a:rPr>
              <a:t>Proje Adı: </a:t>
            </a:r>
            <a:r>
              <a:rPr b="1" i="1" lang="tr-TR" sz="2000" spc="-1" strike="noStrike">
                <a:solidFill>
                  <a:srgbClr val="c9211e"/>
                </a:solidFill>
                <a:latin typeface="Arial"/>
                <a:ea typeface="Arial"/>
              </a:rPr>
              <a:t>SPC API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tr-TR" sz="2000" spc="-1" strike="noStrike">
                <a:solidFill>
                  <a:srgbClr val="1c1c57"/>
                </a:solidFill>
                <a:latin typeface="Arial"/>
                <a:ea typeface="Arial"/>
              </a:rPr>
              <a:t>Sunum Yapan Kişi: </a:t>
            </a:r>
            <a:r>
              <a:rPr b="1" lang="tr-TR" sz="2000" spc="-1" strike="noStrike">
                <a:solidFill>
                  <a:srgbClr val="c9211e"/>
                </a:solidFill>
                <a:latin typeface="Arial"/>
                <a:ea typeface="Arial"/>
              </a:rPr>
              <a:t>Ayberk ESER</a:t>
            </a:r>
            <a:endParaRPr b="0" lang="en-US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br>
              <a:rPr sz="2000"/>
            </a:br>
            <a:endParaRPr b="0" lang="en-US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br>
              <a:rPr sz="3200"/>
            </a:br>
            <a:endParaRPr b="0" lang="en-US" sz="32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br>
              <a:rPr sz="4700"/>
            </a:br>
            <a:endParaRPr b="0" lang="en-US" sz="4700" spc="-1" strike="noStrike">
              <a:latin typeface="Arial"/>
            </a:endParaRPr>
          </a:p>
        </p:txBody>
      </p:sp>
      <p:pic>
        <p:nvPicPr>
          <p:cNvPr id="47" name="Google Shape;56;p1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6800" cy="1396800"/>
          </a:xfrm>
          <a:prstGeom prst="rect">
            <a:avLst/>
          </a:prstGeom>
          <a:ln w="0">
            <a:noFill/>
          </a:ln>
        </p:spPr>
      </p:pic>
    </p:spTree>
  </p:cSld>
  <p:transition spd="slow">
    <p:fade thruBlk="true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 idx="11"/>
          </p:nvPr>
        </p:nvSpPr>
        <p:spPr>
          <a:xfrm>
            <a:off x="709200" y="6786360"/>
            <a:ext cx="387468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algn="ctr">
              <a:lnSpc>
                <a:spcPct val="117000"/>
              </a:lnSpc>
              <a:buNone/>
              <a:tabLst>
                <a:tab algn="l" pos="0"/>
              </a:tabLst>
              <a:def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</a:defRPr>
            </a:lvl1pPr>
          </a:lstStyle>
          <a:p>
            <a:pPr marL="12600" algn="ctr">
              <a:lnSpc>
                <a:spcPct val="117000"/>
              </a:lnSpc>
              <a:buNone/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85" name="Google Shape;174;p6"/>
          <p:cNvSpPr/>
          <p:nvPr/>
        </p:nvSpPr>
        <p:spPr>
          <a:xfrm>
            <a:off x="7659360" y="788400"/>
            <a:ext cx="257436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2280" indent="-31932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86" name="Google Shape;175;p6"/>
          <p:cNvSpPr/>
          <p:nvPr/>
        </p:nvSpPr>
        <p:spPr>
          <a:xfrm>
            <a:off x="7967880" y="1214640"/>
            <a:ext cx="189288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87" name="Google Shape;176;p6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6800" cy="139680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1;gd3b77bcd6a_0_1"/>
          <p:cNvSpPr/>
          <p:nvPr/>
        </p:nvSpPr>
        <p:spPr>
          <a:xfrm>
            <a:off x="293400" y="1675800"/>
            <a:ext cx="1010520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Ürün Demo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(Projenin demo görüntüleri, video, kaynak kod linki, safir depo ve githup linki, demo video linki)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Resim 92" descr=""/>
          <p:cNvPicPr/>
          <p:nvPr/>
        </p:nvPicPr>
        <p:blipFill>
          <a:blip r:embed="rId3"/>
          <a:stretch/>
        </p:blipFill>
        <p:spPr>
          <a:xfrm>
            <a:off x="51120" y="2971800"/>
            <a:ext cx="10692000" cy="3194640"/>
          </a:xfrm>
          <a:prstGeom prst="rect">
            <a:avLst/>
          </a:prstGeom>
          <a:ln w="0">
            <a:noFill/>
          </a:ln>
        </p:spPr>
      </p:pic>
    </p:spTree>
  </p:cSld>
  <p:transition spd="slow">
    <p:fade thruBlk="true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Resim 93" descr=""/>
          <p:cNvPicPr/>
          <p:nvPr/>
        </p:nvPicPr>
        <p:blipFill>
          <a:blip r:embed="rId1"/>
          <a:stretch/>
        </p:blipFill>
        <p:spPr>
          <a:xfrm>
            <a:off x="360" y="1828800"/>
            <a:ext cx="10692000" cy="5205960"/>
          </a:xfrm>
          <a:prstGeom prst="rect">
            <a:avLst/>
          </a:prstGeom>
          <a:ln w="0">
            <a:noFill/>
          </a:ln>
        </p:spPr>
      </p:pic>
      <p:sp>
        <p:nvSpPr>
          <p:cNvPr id="91" name="Dikdörtgen 94"/>
          <p:cNvSpPr/>
          <p:nvPr/>
        </p:nvSpPr>
        <p:spPr>
          <a:xfrm>
            <a:off x="1600200" y="1143000"/>
            <a:ext cx="7450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github.com/cryonayes/commerce_new_era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ftr" idx="12"/>
          </p:nvPr>
        </p:nvSpPr>
        <p:spPr>
          <a:xfrm>
            <a:off x="709200" y="6786360"/>
            <a:ext cx="3874680" cy="5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algn="ctr">
              <a:lnSpc>
                <a:spcPct val="117000"/>
              </a:lnSpc>
              <a:buNone/>
              <a:tabLst>
                <a:tab algn="l" pos="0"/>
              </a:tabLst>
              <a:def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</a:defRPr>
            </a:lvl1pPr>
          </a:lstStyle>
          <a:p>
            <a:pPr marL="12600" algn="ctr">
              <a:lnSpc>
                <a:spcPct val="117000"/>
              </a:lnSpc>
              <a:buNone/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93" name="Google Shape;165;gd3b77bcd6a_0_684"/>
          <p:cNvSpPr/>
          <p:nvPr/>
        </p:nvSpPr>
        <p:spPr>
          <a:xfrm>
            <a:off x="7659360" y="788400"/>
            <a:ext cx="274464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2280" indent="-31932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94" name="Google Shape;166;gd3b77bcd6a_0_684"/>
          <p:cNvSpPr/>
          <p:nvPr/>
        </p:nvSpPr>
        <p:spPr>
          <a:xfrm>
            <a:off x="7967880" y="1214640"/>
            <a:ext cx="189288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95" name="Google Shape;167;gd3b77bcd6a_0_684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6800" cy="139680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141;gd3b77bcd6a_0_1"/>
          <p:cNvSpPr/>
          <p:nvPr/>
        </p:nvSpPr>
        <p:spPr>
          <a:xfrm>
            <a:off x="293400" y="1682280"/>
            <a:ext cx="101052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Ekip</a:t>
            </a:r>
            <a:endParaRPr b="0" lang="en-US" sz="4700" spc="-1" strike="noStrike">
              <a:latin typeface="Arial"/>
            </a:endParaRPr>
          </a:p>
        </p:txBody>
      </p:sp>
      <p:grpSp>
        <p:nvGrpSpPr>
          <p:cNvPr id="97" name=""/>
          <p:cNvGrpSpPr/>
          <p:nvPr/>
        </p:nvGrpSpPr>
        <p:grpSpPr>
          <a:xfrm>
            <a:off x="451080" y="2971800"/>
            <a:ext cx="9791640" cy="2987640"/>
            <a:chOff x="451080" y="2971800"/>
            <a:chExt cx="9791640" cy="2987640"/>
          </a:xfrm>
        </p:grpSpPr>
        <p:grpSp>
          <p:nvGrpSpPr>
            <p:cNvPr id="98" name=""/>
            <p:cNvGrpSpPr/>
            <p:nvPr/>
          </p:nvGrpSpPr>
          <p:grpSpPr>
            <a:xfrm>
              <a:off x="451080" y="2971800"/>
              <a:ext cx="4568400" cy="2984040"/>
              <a:chOff x="451080" y="2971800"/>
              <a:chExt cx="4568400" cy="2984040"/>
            </a:xfrm>
          </p:grpSpPr>
          <p:sp>
            <p:nvSpPr>
              <p:cNvPr id="99" name="Oval 6"/>
              <p:cNvSpPr/>
              <p:nvPr/>
            </p:nvSpPr>
            <p:spPr>
              <a:xfrm>
                <a:off x="451080" y="4732200"/>
                <a:ext cx="1180080" cy="1223640"/>
              </a:xfrm>
              <a:prstGeom prst="ellipse">
                <a:avLst/>
              </a:prstGeom>
              <a:blipFill rotWithShape="0">
                <a:blip r:embed="rId3"/>
                <a:srcRect/>
                <a:stretch/>
              </a:blipFill>
              <a:ln cap="rnd">
                <a:solidFill>
                  <a:srgbClr val="00c6bb"/>
                </a:solidFill>
                <a:round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/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00" name="Oval 13"/>
              <p:cNvSpPr/>
              <p:nvPr/>
            </p:nvSpPr>
            <p:spPr>
              <a:xfrm>
                <a:off x="451080" y="2971800"/>
                <a:ext cx="1180080" cy="1223280"/>
              </a:xfrm>
              <a:prstGeom prst="ellipse">
                <a:avLst/>
              </a:prstGeom>
              <a:blipFill rotWithShape="0">
                <a:blip r:embed="rId4"/>
                <a:srcRect/>
                <a:stretch/>
              </a:blipFill>
              <a:ln cap="rnd">
                <a:solidFill>
                  <a:srgbClr val="00c6bb"/>
                </a:solidFill>
                <a:round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/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101" name="Diyagram 21"/>
              <p:cNvGrpSpPr/>
              <p:nvPr/>
            </p:nvGrpSpPr>
            <p:grpSpPr>
              <a:xfrm>
                <a:off x="2013120" y="3133080"/>
                <a:ext cx="3006360" cy="900360"/>
                <a:chOff x="2013120" y="3133080"/>
                <a:chExt cx="3006360" cy="900360"/>
              </a:xfrm>
            </p:grpSpPr>
            <p:sp>
              <p:nvSpPr>
                <p:cNvPr id="102" name=""/>
                <p:cNvSpPr/>
                <p:nvPr/>
              </p:nvSpPr>
              <p:spPr>
                <a:xfrm>
                  <a:off x="2013120" y="3133080"/>
                  <a:ext cx="3006360" cy="900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" name=""/>
                <p:cNvSpPr/>
                <p:nvPr/>
              </p:nvSpPr>
              <p:spPr>
                <a:xfrm>
                  <a:off x="2013120" y="3133080"/>
                  <a:ext cx="900360" cy="90036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ln cap="rnd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</p:sp>
            <p:sp>
              <p:nvSpPr>
                <p:cNvPr id="104" name=""/>
                <p:cNvSpPr/>
                <p:nvPr/>
              </p:nvSpPr>
              <p:spPr>
                <a:xfrm>
                  <a:off x="2463120" y="3133080"/>
                  <a:ext cx="2555640" cy="900360"/>
                </a:xfrm>
                <a:prstGeom prst="rect">
                  <a:avLst/>
                </a:prstGeom>
                <a:solidFill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solidFill>
                <a:ln cap="rnd">
                  <a:solidFill>
                    <a:srgbClr val="00c6bb">
                      <a:hueOff val="0"/>
                      <a:satOff val="0"/>
                      <a:lumOff val="0"/>
                      <a:alphaOff val="0"/>
                    </a:srgb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  <p:txBody>
                <a:bodyPr numCol="1" spcCol="1440" tIns="91440" bIns="91440" anchor="ctr">
                  <a:noAutofit/>
                </a:bodyPr>
                <a:p>
                  <a:pPr algn="ctr">
                    <a:lnSpc>
                      <a:spcPct val="90000"/>
                    </a:lnSpc>
                    <a:spcAft>
                      <a:spcPts val="839"/>
                    </a:spcAft>
                    <a:buNone/>
                  </a:pPr>
                  <a:r>
                    <a:rPr b="1" lang="tr-TR" sz="2000" spc="-1" strike="noStrike">
                      <a:solidFill>
                        <a:srgbClr val="000000"/>
                      </a:solidFill>
                      <a:latin typeface="Century Gothic"/>
                    </a:rPr>
                    <a:t>MUHAMMET ALİ DURMUŞ</a:t>
                  </a:r>
                  <a:endParaRPr b="0" lang="en-US" sz="2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05" name="Diyagram 23"/>
              <p:cNvGrpSpPr/>
              <p:nvPr/>
            </p:nvGrpSpPr>
            <p:grpSpPr>
              <a:xfrm>
                <a:off x="1977840" y="4893480"/>
                <a:ext cx="3006000" cy="900720"/>
                <a:chOff x="1977840" y="4893480"/>
                <a:chExt cx="3006000" cy="900720"/>
              </a:xfrm>
            </p:grpSpPr>
            <p:sp>
              <p:nvSpPr>
                <p:cNvPr id="106" name=""/>
                <p:cNvSpPr/>
                <p:nvPr/>
              </p:nvSpPr>
              <p:spPr>
                <a:xfrm>
                  <a:off x="1977840" y="4893480"/>
                  <a:ext cx="3006000" cy="9007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" name=""/>
                <p:cNvSpPr/>
                <p:nvPr/>
              </p:nvSpPr>
              <p:spPr>
                <a:xfrm>
                  <a:off x="1977840" y="4893480"/>
                  <a:ext cx="900000" cy="90072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ln cap="rnd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</p:sp>
            <p:sp>
              <p:nvSpPr>
                <p:cNvPr id="108" name=""/>
                <p:cNvSpPr/>
                <p:nvPr/>
              </p:nvSpPr>
              <p:spPr>
                <a:xfrm>
                  <a:off x="2427840" y="4893480"/>
                  <a:ext cx="2556000" cy="900720"/>
                </a:xfrm>
                <a:prstGeom prst="rect">
                  <a:avLst/>
                </a:prstGeom>
                <a:solidFill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solidFill>
                <a:ln cap="rnd">
                  <a:solidFill>
                    <a:srgbClr val="00c6bb">
                      <a:hueOff val="0"/>
                      <a:satOff val="0"/>
                      <a:lumOff val="0"/>
                      <a:alphaOff val="0"/>
                    </a:srgb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  <p:txBody>
                <a:bodyPr numCol="1" spcCol="1440" tIns="91440" bIns="91440" anchor="ctr">
                  <a:noAutofit/>
                </a:bodyPr>
                <a:p>
                  <a:pPr algn="ctr">
                    <a:lnSpc>
                      <a:spcPct val="90000"/>
                    </a:lnSpc>
                    <a:spcAft>
                      <a:spcPts val="839"/>
                    </a:spcAft>
                    <a:buNone/>
                  </a:pPr>
                  <a:r>
                    <a:rPr b="1" lang="tr-TR" sz="2000" spc="-1" strike="noStrike">
                      <a:solidFill>
                        <a:srgbClr val="000000"/>
                      </a:solidFill>
                      <a:latin typeface="Century Gothic"/>
                    </a:rPr>
                    <a:t>FATİH ÇİL</a:t>
                  </a:r>
                  <a:endParaRPr b="0" lang="en-US" sz="2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09" name=""/>
            <p:cNvGrpSpPr/>
            <p:nvPr/>
          </p:nvGrpSpPr>
          <p:grpSpPr>
            <a:xfrm>
              <a:off x="5674320" y="2975400"/>
              <a:ext cx="4568400" cy="2984040"/>
              <a:chOff x="5674320" y="2975400"/>
              <a:chExt cx="4568400" cy="2984040"/>
            </a:xfrm>
          </p:grpSpPr>
          <p:sp>
            <p:nvSpPr>
              <p:cNvPr id="110" name="Oval 14"/>
              <p:cNvSpPr/>
              <p:nvPr/>
            </p:nvSpPr>
            <p:spPr>
              <a:xfrm>
                <a:off x="5674320" y="2975400"/>
                <a:ext cx="1180080" cy="1223280"/>
              </a:xfrm>
              <a:prstGeom prst="ellipse">
                <a:avLst/>
              </a:prstGeom>
              <a:blipFill rotWithShape="0">
                <a:blip r:embed="rId5"/>
                <a:srcRect/>
                <a:stretch/>
              </a:blipFill>
              <a:ln cap="rnd">
                <a:solidFill>
                  <a:srgbClr val="00c6bb"/>
                </a:solidFill>
                <a:round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/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11" name="Oval 15"/>
              <p:cNvSpPr/>
              <p:nvPr/>
            </p:nvSpPr>
            <p:spPr>
              <a:xfrm>
                <a:off x="5674320" y="4735800"/>
                <a:ext cx="1180080" cy="1223640"/>
              </a:xfrm>
              <a:prstGeom prst="ellipse">
                <a:avLst/>
              </a:prstGeom>
              <a:blipFill rotWithShape="0">
                <a:blip r:embed="rId6"/>
                <a:srcRect/>
                <a:stretch/>
              </a:blipFill>
              <a:ln cap="rnd">
                <a:solidFill>
                  <a:srgbClr val="00c6bb"/>
                </a:solidFill>
                <a:round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/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112" name="Diyagram 24"/>
              <p:cNvGrpSpPr/>
              <p:nvPr/>
            </p:nvGrpSpPr>
            <p:grpSpPr>
              <a:xfrm>
                <a:off x="7154280" y="3136680"/>
                <a:ext cx="3006000" cy="900360"/>
                <a:chOff x="7154280" y="3136680"/>
                <a:chExt cx="3006000" cy="900360"/>
              </a:xfrm>
            </p:grpSpPr>
            <p:sp>
              <p:nvSpPr>
                <p:cNvPr id="113" name=""/>
                <p:cNvSpPr/>
                <p:nvPr/>
              </p:nvSpPr>
              <p:spPr>
                <a:xfrm>
                  <a:off x="7154280" y="3136680"/>
                  <a:ext cx="3006000" cy="900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4" name=""/>
                <p:cNvSpPr/>
                <p:nvPr/>
              </p:nvSpPr>
              <p:spPr>
                <a:xfrm>
                  <a:off x="7154280" y="3136680"/>
                  <a:ext cx="900000" cy="90036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ln cap="rnd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</p:sp>
            <p:sp>
              <p:nvSpPr>
                <p:cNvPr id="115" name=""/>
                <p:cNvSpPr/>
                <p:nvPr/>
              </p:nvSpPr>
              <p:spPr>
                <a:xfrm>
                  <a:off x="7604640" y="3136680"/>
                  <a:ext cx="2555640" cy="900360"/>
                </a:xfrm>
                <a:prstGeom prst="rect">
                  <a:avLst/>
                </a:prstGeom>
                <a:solidFill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solidFill>
                <a:ln cap="rnd">
                  <a:solidFill>
                    <a:srgbClr val="00c6bb">
                      <a:hueOff val="0"/>
                      <a:satOff val="0"/>
                      <a:lumOff val="0"/>
                      <a:alphaOff val="0"/>
                    </a:srgb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  <p:txBody>
                <a:bodyPr numCol="1" spcCol="1440" tIns="91440" bIns="91440" anchor="ctr">
                  <a:noAutofit/>
                </a:bodyPr>
                <a:p>
                  <a:pPr algn="ctr">
                    <a:lnSpc>
                      <a:spcPct val="90000"/>
                    </a:lnSpc>
                    <a:spcAft>
                      <a:spcPts val="839"/>
                    </a:spcAft>
                    <a:buNone/>
                  </a:pPr>
                  <a:r>
                    <a:rPr b="1" lang="tr-TR" sz="2000" spc="-1" strike="noStrike">
                      <a:solidFill>
                        <a:srgbClr val="000000"/>
                      </a:solidFill>
                      <a:latin typeface="Century Gothic"/>
                    </a:rPr>
                    <a:t>GÖRKEM SEVER</a:t>
                  </a:r>
                  <a:endParaRPr b="0" lang="en-US" sz="2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16" name="Diyagram 25"/>
              <p:cNvGrpSpPr/>
              <p:nvPr/>
            </p:nvGrpSpPr>
            <p:grpSpPr>
              <a:xfrm>
                <a:off x="7236720" y="4897080"/>
                <a:ext cx="3006000" cy="900720"/>
                <a:chOff x="7236720" y="4897080"/>
                <a:chExt cx="3006000" cy="900720"/>
              </a:xfrm>
            </p:grpSpPr>
            <p:sp>
              <p:nvSpPr>
                <p:cNvPr id="117" name=""/>
                <p:cNvSpPr/>
                <p:nvPr/>
              </p:nvSpPr>
              <p:spPr>
                <a:xfrm>
                  <a:off x="7236720" y="4897080"/>
                  <a:ext cx="3006000" cy="9007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" name=""/>
                <p:cNvSpPr/>
                <p:nvPr/>
              </p:nvSpPr>
              <p:spPr>
                <a:xfrm>
                  <a:off x="7236720" y="4897080"/>
                  <a:ext cx="900000" cy="90072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ln cap="rnd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</p:sp>
            <p:sp>
              <p:nvSpPr>
                <p:cNvPr id="119" name=""/>
                <p:cNvSpPr/>
                <p:nvPr/>
              </p:nvSpPr>
              <p:spPr>
                <a:xfrm>
                  <a:off x="7687080" y="4897080"/>
                  <a:ext cx="2555640" cy="900720"/>
                </a:xfrm>
                <a:prstGeom prst="rect">
                  <a:avLst/>
                </a:prstGeom>
                <a:solidFill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solidFill>
                <a:ln cap="rnd">
                  <a:solidFill>
                    <a:srgbClr val="00c6bb">
                      <a:hueOff val="0"/>
                      <a:satOff val="0"/>
                      <a:lumOff val="0"/>
                      <a:alphaOff val="0"/>
                    </a:srgb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  <p:txBody>
                <a:bodyPr numCol="1" spcCol="1440" tIns="91440" bIns="91440" anchor="ctr">
                  <a:noAutofit/>
                </a:bodyPr>
                <a:p>
                  <a:pPr algn="ctr">
                    <a:lnSpc>
                      <a:spcPct val="90000"/>
                    </a:lnSpc>
                    <a:spcAft>
                      <a:spcPts val="839"/>
                    </a:spcAft>
                    <a:buNone/>
                  </a:pPr>
                  <a:r>
                    <a:rPr b="1" lang="tr-TR" sz="2000" spc="-1" strike="noStrike">
                      <a:solidFill>
                        <a:srgbClr val="000000"/>
                      </a:solidFill>
                      <a:latin typeface="Century Gothic"/>
                    </a:rPr>
                    <a:t>AYBERK ESER</a:t>
                  </a:r>
                  <a:endParaRPr b="0" lang="en-US" sz="2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</p:grpSp>
    </p:spTree>
  </p:cSld>
  <p:transition spd="slow">
    <p:fade thruBlk="true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ftr" idx="13"/>
          </p:nvPr>
        </p:nvSpPr>
        <p:spPr>
          <a:xfrm>
            <a:off x="709200" y="6786360"/>
            <a:ext cx="387468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algn="ctr">
              <a:lnSpc>
                <a:spcPct val="117000"/>
              </a:lnSpc>
              <a:buNone/>
              <a:tabLst>
                <a:tab algn="l" pos="0"/>
              </a:tabLst>
              <a:def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</a:defRPr>
            </a:lvl1pPr>
          </a:lstStyle>
          <a:p>
            <a:pPr marL="12600" algn="ctr">
              <a:lnSpc>
                <a:spcPct val="117000"/>
              </a:lnSpc>
              <a:buNone/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21" name="Google Shape;201;p9"/>
          <p:cNvSpPr/>
          <p:nvPr/>
        </p:nvSpPr>
        <p:spPr>
          <a:xfrm>
            <a:off x="7659360" y="788400"/>
            <a:ext cx="250812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2280" indent="-31932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22" name="Google Shape;202;p9"/>
          <p:cNvSpPr/>
          <p:nvPr/>
        </p:nvSpPr>
        <p:spPr>
          <a:xfrm>
            <a:off x="7967880" y="1214640"/>
            <a:ext cx="189288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3" name="Google Shape;203;p9"/>
          <p:cNvSpPr/>
          <p:nvPr/>
        </p:nvSpPr>
        <p:spPr>
          <a:xfrm>
            <a:off x="2863080" y="2856600"/>
            <a:ext cx="530820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4800" spc="-1" strike="noStrike">
                <a:solidFill>
                  <a:srgbClr val="6e6e72"/>
                </a:solidFill>
                <a:latin typeface="Arial"/>
                <a:ea typeface="Arial"/>
              </a:rPr>
              <a:t>-</a:t>
            </a:r>
            <a:r>
              <a:rPr b="1" lang="tr-TR" sz="4800" spc="-1" strike="noStrike">
                <a:solidFill>
                  <a:srgbClr val="1c1c57"/>
                </a:solidFill>
                <a:latin typeface="Arial"/>
                <a:ea typeface="Arial"/>
              </a:rPr>
              <a:t>TEŞEKKÜRLER</a:t>
            </a:r>
            <a:r>
              <a:rPr b="1" lang="tr-TR" sz="4800" spc="-1" strike="noStrike">
                <a:solidFill>
                  <a:srgbClr val="6e6e72"/>
                </a:solidFill>
                <a:latin typeface="Arial"/>
                <a:ea typeface="Arial"/>
              </a:rPr>
              <a:t>-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24" name="Google Shape;204;p9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6800" cy="1396800"/>
          </a:xfrm>
          <a:prstGeom prst="rect">
            <a:avLst/>
          </a:prstGeom>
          <a:ln w="0">
            <a:noFill/>
          </a:ln>
        </p:spPr>
      </p:pic>
    </p:spTree>
  </p:cSld>
  <p:transition spd="slow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5"/>
          </p:nvPr>
        </p:nvSpPr>
        <p:spPr>
          <a:xfrm>
            <a:off x="709200" y="6786360"/>
            <a:ext cx="387468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algn="ctr">
              <a:lnSpc>
                <a:spcPct val="117000"/>
              </a:lnSpc>
              <a:buNone/>
              <a:tabLst>
                <a:tab algn="l" pos="0"/>
              </a:tabLst>
              <a:def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</a:defRPr>
            </a:lvl1pPr>
          </a:lstStyle>
          <a:p>
            <a:pPr marL="12600" algn="ctr">
              <a:lnSpc>
                <a:spcPct val="117000"/>
              </a:lnSpc>
              <a:buNone/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49" name="Google Shape;62;p2"/>
          <p:cNvSpPr/>
          <p:nvPr/>
        </p:nvSpPr>
        <p:spPr>
          <a:xfrm>
            <a:off x="7659360" y="788400"/>
            <a:ext cx="249876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2280" indent="-31932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50" name="Google Shape;63;p2"/>
          <p:cNvSpPr/>
          <p:nvPr/>
        </p:nvSpPr>
        <p:spPr>
          <a:xfrm>
            <a:off x="7967880" y="1214640"/>
            <a:ext cx="189288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51" name="Google Shape;64;p2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6800" cy="1396800"/>
          </a:xfrm>
          <a:prstGeom prst="rect">
            <a:avLst/>
          </a:prstGeom>
          <a:ln w="0">
            <a:noFill/>
          </a:ln>
        </p:spPr>
      </p:pic>
      <p:sp>
        <p:nvSpPr>
          <p:cNvPr id="52" name="Google Shape;141;gd3b77bcd6a_0_1"/>
          <p:cNvSpPr/>
          <p:nvPr/>
        </p:nvSpPr>
        <p:spPr>
          <a:xfrm>
            <a:off x="293400" y="1675800"/>
            <a:ext cx="10105200" cy="42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Problem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E-Ticaret sistemlerinde ürün kaynaklı yaşanan problemler.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- Replika ürün.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- Ürün kaçakçılığı.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- Fiyat manipülasyonu.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- Yanlış ürün gönderilmesi.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1" lang="tr-TR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- Satıcıya karşı eksik güven duygusu.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7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0;p3"/>
          <p:cNvSpPr/>
          <p:nvPr/>
        </p:nvSpPr>
        <p:spPr>
          <a:xfrm>
            <a:off x="1868400" y="697680"/>
            <a:ext cx="360" cy="785160"/>
          </a:xfrm>
          <a:custGeom>
            <a:avLst/>
            <a:gdLst/>
            <a:ahLst/>
            <a:rect l="l" t="t" r="r" b="b"/>
            <a:pathLst>
              <a:path w="120000" h="786765">
                <a:moveTo>
                  <a:pt x="0" y="786167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6060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1"/>
          <p:cNvSpPr>
            <a:spLocks noGrp="1"/>
          </p:cNvSpPr>
          <p:nvPr>
            <p:ph type="ftr" idx="6"/>
          </p:nvPr>
        </p:nvSpPr>
        <p:spPr>
          <a:xfrm>
            <a:off x="709200" y="6786360"/>
            <a:ext cx="387468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algn="ctr">
              <a:lnSpc>
                <a:spcPct val="117000"/>
              </a:lnSpc>
              <a:buNone/>
              <a:tabLst>
                <a:tab algn="l" pos="0"/>
              </a:tabLst>
              <a:def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</a:defRPr>
            </a:lvl1pPr>
          </a:lstStyle>
          <a:p>
            <a:pPr marL="12600" algn="ctr">
              <a:lnSpc>
                <a:spcPct val="117000"/>
              </a:lnSpc>
              <a:buNone/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55" name="Google Shape;72;p3"/>
          <p:cNvSpPr/>
          <p:nvPr/>
        </p:nvSpPr>
        <p:spPr>
          <a:xfrm>
            <a:off x="7659360" y="788400"/>
            <a:ext cx="261216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2280" indent="-31932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56" name="Google Shape;73;p3"/>
          <p:cNvSpPr/>
          <p:nvPr/>
        </p:nvSpPr>
        <p:spPr>
          <a:xfrm>
            <a:off x="7967880" y="1214640"/>
            <a:ext cx="189288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57" name="Google Shape;74;p3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6800" cy="1396800"/>
          </a:xfrm>
          <a:prstGeom prst="rect">
            <a:avLst/>
          </a:prstGeom>
          <a:ln w="0">
            <a:noFill/>
          </a:ln>
        </p:spPr>
      </p:pic>
      <p:sp>
        <p:nvSpPr>
          <p:cNvPr id="58" name="Google Shape;141;gd3b77bcd6a_0_1"/>
          <p:cNvSpPr/>
          <p:nvPr/>
        </p:nvSpPr>
        <p:spPr>
          <a:xfrm>
            <a:off x="293400" y="1675800"/>
            <a:ext cx="10105200" cy="427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Çözüm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Çeşitli markalar ile anlaşılarak ürün veritabanını ortak bir blockchain API hizmeti üzerinde servis etmek ve bunun hizmetini E-Ticaret sitelerine sağlamak. Bu bilgiler doğrultusunda E-Ticaret siteleri ise müşterilerine ürünlerin orijinal olup olmadığını belirtir.</a:t>
            </a:r>
            <a:endParaRPr b="0" lang="en-US" sz="165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endParaRPr b="0" lang="en-US" sz="47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br>
              <a:rPr sz="4700"/>
            </a:br>
            <a:endParaRPr b="0" lang="en-US" sz="4700" spc="-1" strike="noStrike">
              <a:latin typeface="Arial"/>
            </a:endParaRPr>
          </a:p>
        </p:txBody>
      </p:sp>
      <p:pic>
        <p:nvPicPr>
          <p:cNvPr id="59" name="Resim 58" descr=""/>
          <p:cNvPicPr/>
          <p:nvPr/>
        </p:nvPicPr>
        <p:blipFill>
          <a:blip r:embed="rId3"/>
          <a:stretch/>
        </p:blipFill>
        <p:spPr>
          <a:xfrm>
            <a:off x="1838880" y="3756240"/>
            <a:ext cx="7014600" cy="2872080"/>
          </a:xfrm>
          <a:prstGeom prst="rect">
            <a:avLst/>
          </a:prstGeom>
          <a:ln w="0">
            <a:noFill/>
          </a:ln>
        </p:spPr>
      </p:pic>
    </p:spTree>
  </p:cSld>
  <p:transition spd="slow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37;gd3b77bcd6a_0_1" descr="Türkiye Açık Kaynak Platformu | Kommunity"/>
          <p:cNvPicPr/>
          <p:nvPr/>
        </p:nvPicPr>
        <p:blipFill>
          <a:blip r:embed="rId1"/>
          <a:stretch/>
        </p:blipFill>
        <p:spPr>
          <a:xfrm>
            <a:off x="546120" y="352800"/>
            <a:ext cx="1396800" cy="139680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ftr" idx="7"/>
          </p:nvPr>
        </p:nvSpPr>
        <p:spPr>
          <a:xfrm>
            <a:off x="709200" y="6786360"/>
            <a:ext cx="38746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algn="ctr">
              <a:lnSpc>
                <a:spcPct val="117000"/>
              </a:lnSpc>
              <a:buNone/>
              <a:tabLst>
                <a:tab algn="l" pos="0"/>
              </a:tabLst>
              <a:def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</a:defRPr>
            </a:lvl1pPr>
          </a:lstStyle>
          <a:p>
            <a:pPr marL="12600" algn="ctr">
              <a:lnSpc>
                <a:spcPct val="117000"/>
              </a:lnSpc>
              <a:buNone/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2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62" name="Google Shape;139;gd3b77bcd6a_0_ 2"/>
          <p:cNvSpPr/>
          <p:nvPr/>
        </p:nvSpPr>
        <p:spPr>
          <a:xfrm>
            <a:off x="7659360" y="788400"/>
            <a:ext cx="274464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2280" indent="-31932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63" name="Google Shape;140;gd3b77bcd6a_0_ 2"/>
          <p:cNvSpPr/>
          <p:nvPr/>
        </p:nvSpPr>
        <p:spPr>
          <a:xfrm>
            <a:off x="7967880" y="1214640"/>
            <a:ext cx="189288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64" name="Google Shape;141;gd3b77bcd6a_0_ 2"/>
          <p:cNvSpPr/>
          <p:nvPr/>
        </p:nvSpPr>
        <p:spPr>
          <a:xfrm>
            <a:off x="293400" y="1675800"/>
            <a:ext cx="10105200" cy="39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Pazar Araştırması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Bizim ürünümüz rakiplerimizin aksine ortak bir API altyapısı kullanacağı için tüm E-Ticaret sistemlerine entegrasyonu mümkün olacaktır.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 hizmetin finansmanı çeşitli markalar ile yapılacak anlaşmalar ile sağlanabilir.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Anlaşma sağlanan markalar güvenilir ürünlerinin E-Ticaret platformlarında öne çıkmasıyla gelir artışı elde ederken, bu hizmettinden komisyon alarak gelir elde edilebilir.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Belirli bir yüzde ise E-Ticaret platformuna ayrılarak bu sisteme entegre olmalarına teşvik edilebilir.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ftr" idx="8"/>
          </p:nvPr>
        </p:nvSpPr>
        <p:spPr>
          <a:xfrm>
            <a:off x="709200" y="6786360"/>
            <a:ext cx="387468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algn="ctr">
              <a:lnSpc>
                <a:spcPct val="117000"/>
              </a:lnSpc>
              <a:buNone/>
              <a:tabLst>
                <a:tab algn="l" pos="0"/>
              </a:tabLst>
              <a:def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</a:defRPr>
            </a:lvl1pPr>
          </a:lstStyle>
          <a:p>
            <a:pPr marL="12600" algn="ctr">
              <a:lnSpc>
                <a:spcPct val="117000"/>
              </a:lnSpc>
              <a:buNone/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66" name="Google Shape;147;p5"/>
          <p:cNvSpPr/>
          <p:nvPr/>
        </p:nvSpPr>
        <p:spPr>
          <a:xfrm>
            <a:off x="7659360" y="788400"/>
            <a:ext cx="274464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2280" indent="-31932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67" name="Google Shape;148;p5"/>
          <p:cNvSpPr/>
          <p:nvPr/>
        </p:nvSpPr>
        <p:spPr>
          <a:xfrm>
            <a:off x="7967880" y="1214640"/>
            <a:ext cx="189288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68" name="Google Shape;149;p5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6800" cy="1396800"/>
          </a:xfrm>
          <a:prstGeom prst="rect">
            <a:avLst/>
          </a:prstGeom>
          <a:ln w="0">
            <a:noFill/>
          </a:ln>
        </p:spPr>
      </p:pic>
      <p:sp>
        <p:nvSpPr>
          <p:cNvPr id="69" name="Google Shape;141;gd3b77bcd6a_0_1"/>
          <p:cNvSpPr/>
          <p:nvPr/>
        </p:nvSpPr>
        <p:spPr>
          <a:xfrm>
            <a:off x="293400" y="1675800"/>
            <a:ext cx="10105200" cy="7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Rakip Analizi</a:t>
            </a:r>
            <a:endParaRPr b="0" lang="en-US" sz="4700" spc="-1" strike="noStrike">
              <a:latin typeface="Arial"/>
            </a:endParaRPr>
          </a:p>
        </p:txBody>
      </p:sp>
      <p:sp>
        <p:nvSpPr>
          <p:cNvPr id="70" name="Metin kutusu 64"/>
          <p:cNvSpPr/>
          <p:nvPr/>
        </p:nvSpPr>
        <p:spPr>
          <a:xfrm>
            <a:off x="228600" y="2743200"/>
            <a:ext cx="10286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2100" spc="-1" strike="noStrike">
                <a:solidFill>
                  <a:srgbClr val="000000"/>
                </a:solidFill>
                <a:latin typeface="Arial"/>
                <a:ea typeface="DejaVu Sans"/>
              </a:rPr>
              <a:t>Var olan rakiplerimizin ortak sorunu sadece local kontrol yapmalarıdır.</a:t>
            </a:r>
            <a:endParaRPr b="0" lang="en-US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2100" spc="-1" strike="noStrike">
                <a:solidFill>
                  <a:srgbClr val="000000"/>
                </a:solidFill>
                <a:latin typeface="Arial"/>
                <a:ea typeface="DejaVu Sans"/>
              </a:rPr>
              <a:t>Bu sistemler herhangi bir E-Ticaret ortamıyla entegre değildir bu yüzden kullanım kolaylığı sağlamamaktadırlar.</a:t>
            </a:r>
            <a:endParaRPr b="0" lang="en-US" sz="21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"/>
          <p:cNvGraphicFramePr/>
          <p:nvPr/>
        </p:nvGraphicFramePr>
        <p:xfrm>
          <a:off x="911520" y="857520"/>
          <a:ext cx="8870400" cy="5848200"/>
        </p:xfrm>
        <a:graphic>
          <a:graphicData uri="http://schemas.openxmlformats.org/drawingml/2006/table">
            <a:tbl>
              <a:tblPr/>
              <a:tblGrid>
                <a:gridCol w="2216520"/>
                <a:gridCol w="2216520"/>
                <a:gridCol w="2216520"/>
                <a:gridCol w="2221200"/>
              </a:tblGrid>
              <a:tr h="116892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SPC API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GTIN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Suda Collagen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68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Ürün Sorgulama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5400" spc="-1" strike="noStrike">
                          <a:latin typeface="Arial"/>
                        </a:rPr>
                        <a:t>✓</a:t>
                      </a:r>
                      <a:endParaRPr b="1" lang="en-US" sz="5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5400" spc="-1" strike="noStrike">
                          <a:latin typeface="Arial"/>
                        </a:rPr>
                        <a:t>✓</a:t>
                      </a:r>
                      <a:endParaRPr b="1" lang="en-US" sz="5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5400" spc="-1" strike="noStrike">
                          <a:latin typeface="Arial"/>
                        </a:rPr>
                        <a:t>✓</a:t>
                      </a:r>
                      <a:endParaRPr b="1" lang="en-US" sz="5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68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Genişletilebilir Ürün Yelpazesi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5400" spc="-1" strike="noStrike">
                          <a:latin typeface="Arial"/>
                        </a:rPr>
                        <a:t>✓</a:t>
                      </a:r>
                      <a:endParaRPr b="1" lang="en-US" sz="5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5400" spc="-1" strike="noStrike">
                          <a:latin typeface="Arial"/>
                        </a:rPr>
                        <a:t>✓</a:t>
                      </a:r>
                      <a:endParaRPr b="1" lang="en-US" sz="5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✘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68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Ürün Bazlı Takip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5400" spc="-1" strike="noStrike">
                          <a:latin typeface="Arial"/>
                        </a:rPr>
                        <a:t>✓</a:t>
                      </a:r>
                      <a:endParaRPr b="1" lang="en-US" sz="5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✘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5400" spc="-1" strike="noStrike">
                          <a:latin typeface="Arial"/>
                        </a:rPr>
                        <a:t>✓</a:t>
                      </a:r>
                      <a:endParaRPr b="1" lang="en-US" sz="5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72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API Hizmeti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5400" spc="-1" strike="noStrike">
                          <a:latin typeface="Arial"/>
                        </a:rPr>
                        <a:t>✓</a:t>
                      </a:r>
                      <a:endParaRPr b="1" lang="en-US" sz="5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✘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✘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ransition spd="slow"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111;gd3b77bcd6a_0_327" descr="Türkiye Açık Kaynak Platformu | Kommunity"/>
          <p:cNvPicPr/>
          <p:nvPr/>
        </p:nvPicPr>
        <p:blipFill>
          <a:blip r:embed="rId1"/>
          <a:stretch/>
        </p:blipFill>
        <p:spPr>
          <a:xfrm>
            <a:off x="546120" y="352800"/>
            <a:ext cx="1396800" cy="139680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ftr" idx="9"/>
          </p:nvPr>
        </p:nvSpPr>
        <p:spPr>
          <a:xfrm>
            <a:off x="546120" y="6627960"/>
            <a:ext cx="420840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algn="ctr">
              <a:lnSpc>
                <a:spcPct val="117000"/>
              </a:lnSpc>
              <a:buNone/>
              <a:tabLst>
                <a:tab algn="l" pos="0"/>
              </a:tabLst>
              <a:def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</a:defRPr>
            </a:lvl1pPr>
          </a:lstStyle>
          <a:p>
            <a:pPr marL="12600" algn="ctr">
              <a:lnSpc>
                <a:spcPct val="117000"/>
              </a:lnSpc>
              <a:buNone/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2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74" name="Google Shape;113;gd3b77bcd6a_0_ 1"/>
          <p:cNvSpPr/>
          <p:nvPr/>
        </p:nvSpPr>
        <p:spPr>
          <a:xfrm>
            <a:off x="7659360" y="788400"/>
            <a:ext cx="274464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2280" indent="-31932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75" name="Google Shape;114;gd3b77bcd6a_0_ 1"/>
          <p:cNvSpPr/>
          <p:nvPr/>
        </p:nvSpPr>
        <p:spPr>
          <a:xfrm>
            <a:off x="7967880" y="1214640"/>
            <a:ext cx="189288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76" name="Google Shape;141;gd3b77bcd6a_0_ 1"/>
          <p:cNvSpPr/>
          <p:nvPr/>
        </p:nvSpPr>
        <p:spPr>
          <a:xfrm>
            <a:off x="293400" y="1675800"/>
            <a:ext cx="10105200" cy="34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İş Modeli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700" spc="-1" strike="noStrike">
              <a:latin typeface="Arial"/>
            </a:endParaRPr>
          </a:p>
          <a:p>
            <a:pPr marL="1224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Hizmetimizden yararlanması için üreticilerle anlaşılacak ve ürün başına cüzi miktar komisyon </a:t>
            </a:r>
            <a:r>
              <a:rPr b="1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talep edilecek, E-Ticaret sitelerine ise hizmetimizi kullanmaları için teşvikler verilecek. </a:t>
            </a:r>
            <a:endParaRPr b="0" lang="en-US" sz="2200" spc="-1" strike="noStrike">
              <a:latin typeface="Arial"/>
            </a:endParaRPr>
          </a:p>
          <a:p>
            <a:pPr marL="12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1224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Bu sayede müşteriler güvenle alışveriş yaparken, replika ürünlerin önüne geçileceği için üretici adına da fayda sağlanacaktır.</a:t>
            </a:r>
            <a:endParaRPr b="0" lang="en-US" sz="22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ftr" idx="10"/>
          </p:nvPr>
        </p:nvSpPr>
        <p:spPr>
          <a:xfrm>
            <a:off x="228600" y="7086600"/>
            <a:ext cx="3874680" cy="29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algn="ctr">
              <a:lnSpc>
                <a:spcPct val="117000"/>
              </a:lnSpc>
              <a:buNone/>
              <a:tabLst>
                <a:tab algn="l" pos="0"/>
              </a:tabLst>
              <a:def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</a:defRPr>
            </a:lvl1pPr>
          </a:lstStyle>
          <a:p>
            <a:pPr marL="12600" algn="ctr">
              <a:lnSpc>
                <a:spcPct val="117000"/>
              </a:lnSpc>
              <a:buNone/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78" name="Google Shape;156;gd168ccb575_0_12"/>
          <p:cNvSpPr/>
          <p:nvPr/>
        </p:nvSpPr>
        <p:spPr>
          <a:xfrm>
            <a:off x="7659360" y="788400"/>
            <a:ext cx="274464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2280" indent="-31932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79" name="Google Shape;157;gd168ccb575_0_12"/>
          <p:cNvSpPr/>
          <p:nvPr/>
        </p:nvSpPr>
        <p:spPr>
          <a:xfrm>
            <a:off x="7967880" y="1214640"/>
            <a:ext cx="189288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80" name="Google Shape;158;gd168ccb575_0_12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6800" cy="139680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41;gd3b77bcd6a_0_1"/>
          <p:cNvSpPr/>
          <p:nvPr/>
        </p:nvSpPr>
        <p:spPr>
          <a:xfrm>
            <a:off x="293400" y="1675800"/>
            <a:ext cx="10105200" cy="7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Ürün yol haritanız</a:t>
            </a:r>
            <a:endParaRPr b="0" lang="en-US" sz="47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683000" y="2514600"/>
            <a:ext cx="7327440" cy="4571640"/>
          </a:xfrm>
          <a:prstGeom prst="rect">
            <a:avLst/>
          </a:prstGeom>
          <a:ln w="0">
            <a:noFill/>
          </a:ln>
        </p:spPr>
      </p:pic>
    </p:spTree>
  </p:cSld>
  <p:transition spd="slow">
    <p:fade thruBlk="true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445680"/>
            <a:ext cx="10693080" cy="6671520"/>
          </a:xfrm>
          <a:prstGeom prst="rect">
            <a:avLst/>
          </a:prstGeom>
          <a:ln w="0">
            <a:noFill/>
          </a:ln>
        </p:spPr>
      </p:pic>
    </p:spTree>
  </p:cSld>
  <p:transition spd="slow">
    <p:fade thruBlk="true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e6e72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LibreOffice/7.3.2.2$Linux_X86_64 LibreOffice_project/30$Build-2</Application>
  <AppVersion>15.0000</AppVersion>
  <Words>209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2021-02-12T08:33:09Z</dcterms:created>
  <dc:creator/>
  <dc:description/>
  <dc:language>en-US</dc:language>
  <cp:lastModifiedBy/>
  <dcterms:modified xsi:type="dcterms:W3CDTF">2022-05-15T10:51:45Z</dcterms:modified>
  <cp:revision>35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2021-02-12T00:00:00Z</vt:filetime>
  </property>
  <property fmtid="{D5CDD505-2E9C-101B-9397-08002B2CF9AE}" pid="5" name="Notes">
    <vt:i4>11</vt:i4>
  </property>
  <property fmtid="{D5CDD505-2E9C-101B-9397-08002B2CF9AE}" pid="6" name="PresentationFormat">
    <vt:lpwstr>Özel</vt:lpwstr>
  </property>
  <property fmtid="{D5CDD505-2E9C-101B-9397-08002B2CF9AE}" pid="7" name="Slides">
    <vt:i4>11</vt:i4>
  </property>
</Properties>
</file>