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99" r:id="rId4"/>
    <p:sldId id="400" r:id="rId5"/>
    <p:sldId id="258" r:id="rId6"/>
    <p:sldId id="259" r:id="rId7"/>
    <p:sldId id="375" r:id="rId8"/>
    <p:sldId id="376" r:id="rId9"/>
    <p:sldId id="441" r:id="rId10"/>
    <p:sldId id="396" r:id="rId11"/>
    <p:sldId id="392" r:id="rId12"/>
    <p:sldId id="268" r:id="rId13"/>
    <p:sldId id="430" r:id="rId14"/>
    <p:sldId id="429" r:id="rId15"/>
    <p:sldId id="407" r:id="rId16"/>
    <p:sldId id="434" r:id="rId17"/>
    <p:sldId id="435" r:id="rId18"/>
    <p:sldId id="432" r:id="rId19"/>
    <p:sldId id="438" r:id="rId20"/>
    <p:sldId id="439" r:id="rId21"/>
    <p:sldId id="440" r:id="rId22"/>
    <p:sldId id="442" r:id="rId23"/>
    <p:sldId id="431" r:id="rId24"/>
    <p:sldId id="387" r:id="rId25"/>
    <p:sldId id="383" r:id="rId26"/>
    <p:sldId id="290" r:id="rId27"/>
    <p:sldId id="433"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343"/>
    <a:srgbClr val="E1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21</a:t>
            </a:fld>
            <a:endParaRPr lang="en-IN"/>
          </a:p>
        </p:txBody>
      </p:sp>
    </p:spTree>
    <p:extLst>
      <p:ext uri="{BB962C8B-B14F-4D97-AF65-F5344CB8AC3E}">
        <p14:creationId xmlns:p14="http://schemas.microsoft.com/office/powerpoint/2010/main" val="46578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22</a:t>
            </a:fld>
            <a:endParaRPr lang="en-IN"/>
          </a:p>
        </p:txBody>
      </p:sp>
    </p:spTree>
    <p:extLst>
      <p:ext uri="{BB962C8B-B14F-4D97-AF65-F5344CB8AC3E}">
        <p14:creationId xmlns:p14="http://schemas.microsoft.com/office/powerpoint/2010/main" val="413013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846659"/>
          </a:xfrm>
          <a:prstGeom prst="rect">
            <a:avLst/>
          </a:prstGeom>
          <a:noFill/>
        </p:spPr>
        <p:txBody>
          <a:bodyPr wrap="square" rtlCol="0">
            <a:spAutoFit/>
          </a:bodyPr>
          <a:lstStyle/>
          <a:p>
            <a:pPr algn="ctr"/>
            <a:r>
              <a:rPr lang="en-US" sz="3800" b="1" dirty="0"/>
              <a:t>Application of Robust Software Modelling Tool for Web Attack Detection</a:t>
            </a:r>
            <a:endParaRPr lang="en-US" sz="3800" b="1" dirty="0">
              <a:ln w="1905"/>
              <a:effectLst>
                <a:innerShdw blurRad="69850" dist="43180" dir="5400000">
                  <a:srgbClr val="000000">
                    <a:alpha val="65000"/>
                  </a:srgbClr>
                </a:innerShdw>
              </a:effectLst>
            </a:endParaRPr>
          </a:p>
        </p:txBody>
      </p:sp>
      <p:sp>
        <p:nvSpPr>
          <p:cNvPr id="3" name="TextBox 2"/>
          <p:cNvSpPr txBox="1"/>
          <p:nvPr/>
        </p:nvSpPr>
        <p:spPr>
          <a:xfrm>
            <a:off x="6152855" y="4051793"/>
            <a:ext cx="2710209" cy="1756891"/>
          </a:xfrm>
          <a:prstGeom prst="rect">
            <a:avLst/>
          </a:prstGeom>
          <a:noFill/>
        </p:spPr>
        <p:txBody>
          <a:bodyPr wrap="square" rtlCol="0">
            <a:spAutoFit/>
          </a:bodyPr>
          <a:lstStyle/>
          <a:p>
            <a:r>
              <a:rPr lang="en-US" b="1" dirty="0">
                <a:solidFill>
                  <a:schemeClr val="tx2">
                    <a:lumMod val="75000"/>
                  </a:schemeClr>
                </a:solidFill>
              </a:rPr>
              <a:t>Name of the student:</a:t>
            </a:r>
          </a:p>
          <a:p>
            <a:endParaRPr lang="en-US" b="1" dirty="0">
              <a:solidFill>
                <a:schemeClr val="tx2">
                  <a:lumMod val="75000"/>
                </a:schemeClr>
              </a:solidFill>
            </a:endParaRP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KALLURI RISHITA   </a:t>
            </a: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    </a:t>
            </a: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LANKA SHRIYA            </a:t>
            </a:r>
          </a:p>
          <a:p>
            <a:pPr marR="180340" algn="ctr">
              <a:lnSpc>
                <a:spcPts val="1250"/>
              </a:lnSpc>
              <a:tabLst>
                <a:tab pos="5581015" algn="l"/>
              </a:tabLst>
            </a:pPr>
            <a:endParaRPr lang="en-US" sz="1800" dirty="0">
              <a:solidFill>
                <a:srgbClr val="000080"/>
              </a:solidFill>
              <a:effectLst/>
              <a:latin typeface="Times New Roman" panose="02020603050405020304" pitchFamily="18" charset="0"/>
              <a:ea typeface="Carlito"/>
              <a:cs typeface="Carlito"/>
            </a:endParaRP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BALLA GANESH</a:t>
            </a:r>
            <a:endParaRPr lang="en-IN" sz="1800" dirty="0">
              <a:effectLst/>
              <a:latin typeface="Carlito"/>
              <a:ea typeface="Carlito"/>
              <a:cs typeface="Carlito"/>
            </a:endParaRPr>
          </a:p>
          <a:p>
            <a:endParaRPr lang="en-US" b="1" dirty="0">
              <a:solidFill>
                <a:schemeClr val="tx2">
                  <a:lumMod val="75000"/>
                </a:schemeClr>
              </a:solidFill>
            </a:endParaRPr>
          </a:p>
        </p:txBody>
      </p:sp>
      <p:sp>
        <p:nvSpPr>
          <p:cNvPr id="4" name="TextBox 3"/>
          <p:cNvSpPr txBox="1"/>
          <p:nvPr/>
        </p:nvSpPr>
        <p:spPr>
          <a:xfrm>
            <a:off x="155574" y="4419600"/>
            <a:ext cx="5711825"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 Vivekanand (</a:t>
            </a:r>
            <a:r>
              <a:rPr lang="en-US" sz="1800" dirty="0">
                <a:solidFill>
                  <a:srgbClr val="000080"/>
                </a:solidFill>
                <a:effectLst/>
                <a:latin typeface="Times New Roman" panose="02020603050405020304" pitchFamily="18" charset="0"/>
                <a:ea typeface="Times New Roman" panose="02020603050405020304" pitchFamily="18" charset="0"/>
              </a:rPr>
              <a:t>Assistant Professor</a:t>
            </a:r>
            <a:r>
              <a:rPr lang="en-US" sz="2000" b="1" dirty="0"/>
              <a:t>)</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07975" y="4007200"/>
            <a:ext cx="5029200" cy="400110"/>
          </a:xfrm>
          <a:prstGeom prst="rect">
            <a:avLst/>
          </a:prstGeom>
          <a:noFill/>
        </p:spPr>
        <p:txBody>
          <a:bodyPr wrap="square" rtlCol="0">
            <a:spAutoFit/>
          </a:bodyPr>
          <a:lstStyle/>
          <a:p>
            <a:r>
              <a:rPr lang="en-US" sz="2000" b="1" dirty="0">
                <a:solidFill>
                  <a:schemeClr val="tx2">
                    <a:lumMod val="75000"/>
                  </a:schemeClr>
                </a:solidFill>
              </a:rPr>
              <a:t>Batch No.: 87</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- 2 (PRC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A43A294F-46C0-1459-6BE0-87EB6FE62441}"/>
              </a:ext>
            </a:extLst>
          </p:cNvPr>
          <p:cNvSpPr txBox="1"/>
          <p:nvPr/>
        </p:nvSpPr>
        <p:spPr>
          <a:xfrm>
            <a:off x="685800" y="1295400"/>
            <a:ext cx="7543800" cy="1346331"/>
          </a:xfrm>
          <a:prstGeom prst="rect">
            <a:avLst/>
          </a:prstGeom>
          <a:noFill/>
        </p:spPr>
        <p:txBody>
          <a:bodyPr wrap="square">
            <a:spAutoFit/>
          </a:bodyPr>
          <a:lstStyle/>
          <a:p>
            <a:pPr marR="31115" algn="just">
              <a:lnSpc>
                <a:spcPct val="150000"/>
              </a:lnSpc>
              <a:spcBef>
                <a:spcPts val="1200"/>
              </a:spcBef>
              <a:spcAft>
                <a:spcPts val="1200"/>
              </a:spcAft>
            </a:pPr>
            <a:r>
              <a:rPr lang="en-IN" sz="1400" dirty="0">
                <a:solidFill>
                  <a:srgbClr val="242424"/>
                </a:solidFill>
                <a:latin typeface="Times New Roman" panose="02020603050405020304" pitchFamily="18" charset="0"/>
              </a:rPr>
              <a:t>In our proposed system we classify different types of attacks into 4 classes </a:t>
            </a:r>
            <a:r>
              <a:rPr lang="en-IN" sz="1400" b="1" dirty="0">
                <a:solidFill>
                  <a:srgbClr val="242424"/>
                </a:solidFill>
                <a:latin typeface="Times New Roman" panose="02020603050405020304" pitchFamily="18" charset="0"/>
              </a:rPr>
              <a:t>DoS, Probe, U2R, R2L. </a:t>
            </a:r>
            <a:r>
              <a:rPr lang="en-IN" sz="1400" dirty="0">
                <a:solidFill>
                  <a:srgbClr val="242424"/>
                </a:solidFill>
                <a:latin typeface="Times New Roman" panose="02020603050405020304" pitchFamily="18" charset="0"/>
              </a:rPr>
              <a:t>They are further classified into 39 sub-attacks. We are using different algorithms which include both ML like SVM Naïve Bayes and Deep Learning algorithms like LSTM, CNN which are trained and tested on a larger dataset (KDD).</a:t>
            </a:r>
            <a:endParaRPr lang="en-IN" sz="1400" dirty="0">
              <a:solidFill>
                <a:srgbClr val="242424"/>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F7D604EC-D018-6A19-3147-EB5DB8B57571}"/>
              </a:ext>
            </a:extLst>
          </p:cNvPr>
          <p:cNvSpPr txBox="1"/>
          <p:nvPr/>
        </p:nvSpPr>
        <p:spPr>
          <a:xfrm>
            <a:off x="609600" y="1524000"/>
            <a:ext cx="8001000" cy="1925976"/>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This project explores an supervised/semi-supervised intrusion detection approach using RSMT, emphasizing efficient detection of web application attacks, including DoS, Probe, U2R, R2L.</a:t>
            </a:r>
          </a:p>
          <a:p>
            <a:pPr marL="285750"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 We are using LSTM (Long Short Term Memory) Algorithm which is an advance version of deep learning network whose prediction accuracy is more compare to existing algorithms. </a:t>
            </a:r>
          </a:p>
          <a:p>
            <a:pPr marL="285750"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Reduces complex process by automating it.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160721443"/>
              </p:ext>
            </p:extLst>
          </p:nvPr>
        </p:nvGraphicFramePr>
        <p:xfrm>
          <a:off x="76200" y="685272"/>
          <a:ext cx="9067800" cy="5715527"/>
        </p:xfrm>
        <a:graphic>
          <a:graphicData uri="http://schemas.openxmlformats.org/drawingml/2006/table">
            <a:tbl>
              <a:tblPr firstRow="1" bandRow="1">
                <a:tableStyleId>{5C22544A-7EE6-4342-B048-85BDC9FD1C3A}</a:tableStyleId>
              </a:tblPr>
              <a:tblGrid>
                <a:gridCol w="477779">
                  <a:extLst>
                    <a:ext uri="{9D8B030D-6E8A-4147-A177-3AD203B41FA5}">
                      <a16:colId xmlns:a16="http://schemas.microsoft.com/office/drawing/2014/main" val="432745929"/>
                    </a:ext>
                  </a:extLst>
                </a:gridCol>
                <a:gridCol w="1245624">
                  <a:extLst>
                    <a:ext uri="{9D8B030D-6E8A-4147-A177-3AD203B41FA5}">
                      <a16:colId xmlns:a16="http://schemas.microsoft.com/office/drawing/2014/main" val="1998233565"/>
                    </a:ext>
                  </a:extLst>
                </a:gridCol>
                <a:gridCol w="2212435">
                  <a:extLst>
                    <a:ext uri="{9D8B030D-6E8A-4147-A177-3AD203B41FA5}">
                      <a16:colId xmlns:a16="http://schemas.microsoft.com/office/drawing/2014/main" val="3760181125"/>
                    </a:ext>
                  </a:extLst>
                </a:gridCol>
                <a:gridCol w="1383224">
                  <a:extLst>
                    <a:ext uri="{9D8B030D-6E8A-4147-A177-3AD203B41FA5}">
                      <a16:colId xmlns:a16="http://schemas.microsoft.com/office/drawing/2014/main" val="1470764825"/>
                    </a:ext>
                  </a:extLst>
                </a:gridCol>
                <a:gridCol w="1440071">
                  <a:extLst>
                    <a:ext uri="{9D8B030D-6E8A-4147-A177-3AD203B41FA5}">
                      <a16:colId xmlns:a16="http://schemas.microsoft.com/office/drawing/2014/main" val="3423994347"/>
                    </a:ext>
                  </a:extLst>
                </a:gridCol>
                <a:gridCol w="2308667">
                  <a:extLst>
                    <a:ext uri="{9D8B030D-6E8A-4147-A177-3AD203B41FA5}">
                      <a16:colId xmlns:a16="http://schemas.microsoft.com/office/drawing/2014/main" val="635663868"/>
                    </a:ext>
                  </a:extLst>
                </a:gridCol>
              </a:tblGrid>
              <a:tr h="883372">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061200">
                <a:tc>
                  <a:txBody>
                    <a:bodyPr/>
                    <a:lstStyle/>
                    <a:p>
                      <a:r>
                        <a:rPr lang="en-US" dirty="0"/>
                        <a:t>1</a:t>
                      </a:r>
                      <a:endParaRPr lang="en-IN" dirty="0"/>
                    </a:p>
                  </a:txBody>
                  <a:tcPr/>
                </a:tc>
                <a:tc>
                  <a:txBody>
                    <a:bodyPr/>
                    <a:lstStyle/>
                    <a:p>
                      <a:r>
                        <a:rPr lang="en-US" sz="1000" dirty="0" err="1">
                          <a:solidFill>
                            <a:schemeClr val="dk1"/>
                          </a:solidFill>
                          <a:latin typeface="Times New Roman" pitchFamily="18" charset="0"/>
                          <a:ea typeface="+mn-ea"/>
                          <a:cs typeface="Times New Roman" pitchFamily="18" charset="0"/>
                        </a:rPr>
                        <a:t>Halfond</a:t>
                      </a:r>
                      <a:r>
                        <a:rPr lang="en-US" sz="1000" dirty="0">
                          <a:solidFill>
                            <a:schemeClr val="dk1"/>
                          </a:solidFill>
                          <a:latin typeface="Times New Roman" pitchFamily="18" charset="0"/>
                          <a:ea typeface="+mn-ea"/>
                          <a:cs typeface="Times New Roman" pitchFamily="18" charset="0"/>
                        </a:rPr>
                        <a:t> WG, </a:t>
                      </a:r>
                      <a:r>
                        <a:rPr lang="en-US" sz="1000" dirty="0" err="1">
                          <a:solidFill>
                            <a:schemeClr val="dk1"/>
                          </a:solidFill>
                          <a:latin typeface="Times New Roman" pitchFamily="18" charset="0"/>
                          <a:ea typeface="+mn-ea"/>
                          <a:cs typeface="Times New Roman" pitchFamily="18" charset="0"/>
                        </a:rPr>
                        <a:t>Viegas</a:t>
                      </a:r>
                      <a:r>
                        <a:rPr lang="en-US" sz="1000" dirty="0">
                          <a:solidFill>
                            <a:schemeClr val="dk1"/>
                          </a:solidFill>
                          <a:latin typeface="Times New Roman" pitchFamily="18" charset="0"/>
                          <a:ea typeface="+mn-ea"/>
                          <a:cs typeface="Times New Roman" pitchFamily="18" charset="0"/>
                        </a:rPr>
                        <a:t> J, </a:t>
                      </a:r>
                      <a:r>
                        <a:rPr lang="en-US" sz="1000" dirty="0" err="1">
                          <a:solidFill>
                            <a:schemeClr val="dk1"/>
                          </a:solidFill>
                          <a:latin typeface="Times New Roman" pitchFamily="18" charset="0"/>
                          <a:ea typeface="+mn-ea"/>
                          <a:cs typeface="Times New Roman" pitchFamily="18" charset="0"/>
                        </a:rPr>
                        <a:t>Orso</a:t>
                      </a:r>
                      <a:r>
                        <a:rPr lang="en-US" sz="1000" dirty="0">
                          <a:solidFill>
                            <a:schemeClr val="dk1"/>
                          </a:solidFill>
                          <a:latin typeface="Times New Roman" pitchFamily="18" charset="0"/>
                          <a:ea typeface="+mn-ea"/>
                          <a:cs typeface="Times New Roman" pitchFamily="18" charset="0"/>
                        </a:rPr>
                        <a:t> A.</a:t>
                      </a:r>
                    </a:p>
                    <a:p>
                      <a:r>
                        <a:rPr lang="en-US" sz="1000" dirty="0">
                          <a:solidFill>
                            <a:schemeClr val="dk1"/>
                          </a:solidFill>
                          <a:latin typeface="Times New Roman" pitchFamily="18" charset="0"/>
                          <a:ea typeface="+mn-ea"/>
                          <a:cs typeface="Times New Roman" pitchFamily="18" charset="0"/>
                        </a:rPr>
                        <a:t>IEEE-2006</a:t>
                      </a:r>
                      <a:endParaRPr lang="en-IN" sz="1000" dirty="0">
                        <a:latin typeface="Times New Roman" pitchFamily="18" charset="0"/>
                        <a:cs typeface="Times New Roman" pitchFamily="18" charset="0"/>
                      </a:endParaRPr>
                    </a:p>
                    <a:p>
                      <a:endParaRPr lang="en-IN" sz="10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i="0" dirty="0">
                          <a:solidFill>
                            <a:schemeClr val="dk1"/>
                          </a:solidFill>
                          <a:latin typeface="Times New Roman" pitchFamily="18" charset="0"/>
                          <a:ea typeface="+mn-ea"/>
                          <a:cs typeface="Times New Roman" pitchFamily="18" charset="0"/>
                        </a:rPr>
                        <a:t>SQL injection attacks pose a substantial threat to web applications, with current solutions lacking comprehensive coverage and awareness of attack techniques, resulting in partial and inadequate protection.</a:t>
                      </a:r>
                      <a:endParaRPr lang="en-IN" sz="1000" dirty="0">
                        <a:latin typeface="Times New Roman" pitchFamily="18" charset="0"/>
                        <a:cs typeface="Times New Roman" pitchFamily="18" charset="0"/>
                      </a:endParaRPr>
                    </a:p>
                    <a:p>
                      <a:endParaRPr lang="en-IN" sz="1000" dirty="0"/>
                    </a:p>
                  </a:txBody>
                  <a:tcPr/>
                </a:tc>
                <a:tc>
                  <a:txBody>
                    <a:bodyPr/>
                    <a:lstStyle/>
                    <a:p>
                      <a:r>
                        <a:rPr lang="en-US" sz="1000" b="0" i="0" dirty="0">
                          <a:solidFill>
                            <a:schemeClr val="dk1"/>
                          </a:solidFill>
                          <a:latin typeface="Times New Roman" pitchFamily="18" charset="0"/>
                          <a:ea typeface="+mn-ea"/>
                          <a:cs typeface="Times New Roman" pitchFamily="18" charset="0"/>
                        </a:rPr>
                        <a:t>The paper presents an extensive review of various SQL injection attack types and provides an analysis of existing detection and prevention techniques, aiming to enhance the overall understanding and countermeasures against SQL injection attacks.</a:t>
                      </a:r>
                      <a:endParaRPr lang="en-IN" sz="1000" dirty="0">
                        <a:latin typeface="Times New Roman" pitchFamily="18" charset="0"/>
                        <a:cs typeface="Times New Roman" pitchFamily="18" charset="0"/>
                      </a:endParaRPr>
                    </a:p>
                  </a:txBody>
                  <a:tcPr/>
                </a:tc>
                <a:tc>
                  <a:txBody>
                    <a:bodyPr/>
                    <a:lstStyle/>
                    <a:p>
                      <a:r>
                        <a:rPr lang="en-US" sz="1000" b="0" i="0" dirty="0">
                          <a:solidFill>
                            <a:schemeClr val="dk1"/>
                          </a:solidFill>
                          <a:latin typeface="Times New Roman" pitchFamily="18" charset="0"/>
                          <a:ea typeface="+mn-ea"/>
                          <a:cs typeface="Times New Roman" pitchFamily="18" charset="0"/>
                        </a:rPr>
                        <a:t>By categorizing and examining SQL injection attacks comprehensively, this research contributes to a more holistic approach to addressing this security issue, facilitating the development of more effective detection and prevention techniques.</a:t>
                      </a:r>
                      <a:endParaRPr lang="en-IN" sz="1000" dirty="0">
                        <a:latin typeface="Times New Roman" pitchFamily="18" charset="0"/>
                        <a:cs typeface="Times New Roman" pitchFamily="18" charset="0"/>
                      </a:endParaRPr>
                    </a:p>
                  </a:txBody>
                  <a:tcPr/>
                </a:tc>
                <a:tc>
                  <a:txBody>
                    <a:bodyPr/>
                    <a:lstStyle/>
                    <a:p>
                      <a:r>
                        <a:rPr lang="en-US" sz="1000" b="0" i="0" dirty="0">
                          <a:solidFill>
                            <a:schemeClr val="dk1"/>
                          </a:solidFill>
                          <a:latin typeface="Times New Roman" pitchFamily="18" charset="0"/>
                          <a:ea typeface="+mn-ea"/>
                          <a:cs typeface="Times New Roman" pitchFamily="18" charset="0"/>
                        </a:rPr>
                        <a:t>This comprehensive review offers valuable insights for researchers and practitioners in the field, highlighting the importance of addressing the full range of SQL injection vulnerabilities for improved web application security.</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r h="1897613">
                <a:tc>
                  <a:txBody>
                    <a:bodyPr/>
                    <a:lstStyle/>
                    <a:p>
                      <a:r>
                        <a:rPr lang="en-US" dirty="0"/>
                        <a:t>2</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a:ln>
                            <a:noFill/>
                          </a:ln>
                          <a:solidFill>
                            <a:prstClr val="black"/>
                          </a:solidFill>
                          <a:effectLst/>
                          <a:uLnTx/>
                          <a:uFillTx/>
                          <a:latin typeface="Times New Roman" pitchFamily="18" charset="0"/>
                          <a:cs typeface="Times New Roman" pitchFamily="18" charset="0"/>
                        </a:rPr>
                        <a:t>Pietraszek 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Times New Roman" pitchFamily="18" charset="0"/>
                          <a:cs typeface="Times New Roman" pitchFamily="18" charset="0"/>
                        </a:rPr>
                        <a:t>Recent Advances in Intrusion Detection. Springer; 2004</a:t>
                      </a:r>
                      <a:endPar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Existing intrusion detection systems (IDSs) suffer from inadequate performance, given the constant evolution of new attacks and the rapid increase in network traffic volumes.</a:t>
                      </a:r>
                      <a:endParaRPr lang="en-IN" sz="1000" dirty="0">
                        <a:latin typeface="Times New Roman" pitchFamily="18" charset="0"/>
                        <a:cs typeface="Times New Roman" pitchFamily="18" charset="0"/>
                      </a:endParaRPr>
                    </a:p>
                    <a:p>
                      <a:endParaRPr lang="en-IN" sz="10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paper introduces an adaptive intrusion detection method that combines Principal Component Analysis (PCA) and Support Vector Machines (SVMs) to enhance the accuracy and speed of IDSs.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By employing PCA for dimension reduction and SVMs for classification, the method offers improved classification performance, reduced need for parameter tuning, and faster training and detection speeds.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proposed method demonstrates its effectiveness through experimental results on KDD-Cup99 intrusion detection data, showing promise for bolstering the security of computer networks.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396774005"/>
                  </a:ext>
                </a:extLst>
              </a:tr>
              <a:tr h="436671">
                <a:tc>
                  <a:txBody>
                    <a:bodyPr/>
                    <a:lstStyle/>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txBody>
                  <a:tcPr/>
                </a:tc>
                <a:tc>
                  <a:txBody>
                    <a:bodyPr/>
                    <a:lstStyle/>
                    <a:p>
                      <a:endParaRPr lang="en-IN" sz="10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715288033"/>
                  </a:ext>
                </a:extLst>
              </a:tr>
              <a:tr h="436671">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p>
                  </a:txBody>
                  <a:tcPr/>
                </a:tc>
                <a:tc>
                  <a:txBody>
                    <a:bodyPr/>
                    <a:lstStyle/>
                    <a:p>
                      <a:endParaRPr lang="en-IN" sz="10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402875804"/>
              </p:ext>
            </p:extLst>
          </p:nvPr>
        </p:nvGraphicFramePr>
        <p:xfrm>
          <a:off x="76200" y="488597"/>
          <a:ext cx="8991600" cy="7980193"/>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36573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796852">
                <a:tc>
                  <a:txBody>
                    <a:bodyPr/>
                    <a:lstStyle/>
                    <a:p>
                      <a:r>
                        <a:rPr lang="en-US" dirty="0"/>
                        <a:t>3</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Wassermann G et. al., </a:t>
                      </a:r>
                    </a:p>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IEEE 2008</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Web applications are highly susceptible to cross-site scripting (XSS) attacks due to insufficient input validation, and existing methods for detecting XSS vulnerabilities often yield false positives or miss real vulnerabilities.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paper introduces a static analysis approach that directly addresses weak or absent input validation for detecting XSS vulnerabilities by combining tainted information flow and string analysis.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By formalizing a policy based on industry standards, open-source code, and browser documentation, the approach offers effective checking algorithms and has been implemented and evaluated, successfully identifying both known and previously unknown vulnerabilities in real-world web applications.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proposed approach provides a more robust and accurate method for identifying XSS vulnerabilities, addressing a significant security concern in web applications and improving the reliability of detection.</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r h="1912035">
                <a:tc>
                  <a:txBody>
                    <a:bodyPr/>
                    <a:lstStyle/>
                    <a:p>
                      <a:r>
                        <a:rPr lang="en-US" dirty="0"/>
                        <a:t>4</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it-IT" sz="1000" dirty="0">
                          <a:latin typeface="Times New Roman" pitchFamily="18" charset="0"/>
                          <a:cs typeface="Times New Roman" pitchFamily="18" charset="0"/>
                        </a:rPr>
                        <a:t>Di Pietro R, Mancini LV</a:t>
                      </a:r>
                    </a:p>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Springer; 2008.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Understanding and assessing Intrusion Detection Systems (IDSs) is crucial for site security officers, administrators, and system programmers to make informed decisions about selecting and using these systems effectively.</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paper offers a classification of various IDS design and implementation approaches, shedding light on their practical utility and assists in the evaluation of performance metrics.</a:t>
                      </a:r>
                      <a:endParaRPr lang="en-IN" sz="1000" dirty="0">
                        <a:latin typeface="Times New Roman" pitchFamily="18" charset="0"/>
                        <a:cs typeface="Times New Roman" pitchFamily="18" charset="0"/>
                      </a:endParaRPr>
                    </a:p>
                  </a:txBody>
                  <a:tcPr/>
                </a:tc>
                <a:tc>
                  <a:txBody>
                    <a:bodyPr/>
                    <a:lstStyle/>
                    <a:p>
                      <a:r>
                        <a:rPr lang="en-US" sz="1000" dirty="0">
                          <a:latin typeface="Times New Roman" pitchFamily="18" charset="0"/>
                          <a:cs typeface="Times New Roman" pitchFamily="18" charset="0"/>
                        </a:rPr>
                        <a:t>By providing insights into IDS design, implementation, and performance measurements, the paper equips security professionals and administrators with the knowledge needed to make well-informed choices and to effectively evaluate and use intrusion detection systems.</a:t>
                      </a:r>
                    </a:p>
                    <a:p>
                      <a:endParaRPr lang="en-US"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paper addresses the importance of understanding IDSs in the context of site security and the need for practical guidance to navigate their design, implementation, and performance assessment. This knowledge is essential in maintaining robust security measures.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396774005"/>
                  </a:ext>
                </a:extLst>
              </a:tr>
              <a:tr h="853587">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715288033"/>
                  </a:ext>
                </a:extLst>
              </a:tr>
              <a:tr h="853587">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375799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756107267"/>
              </p:ext>
            </p:extLst>
          </p:nvPr>
        </p:nvGraphicFramePr>
        <p:xfrm>
          <a:off x="59636" y="733268"/>
          <a:ext cx="8991600" cy="5920844"/>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762084">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726821">
                <a:tc>
                  <a:txBody>
                    <a:bodyPr/>
                    <a:lstStyle/>
                    <a:p>
                      <a:r>
                        <a:rPr lang="en-US" dirty="0"/>
                        <a:t>5</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pt-BR" sz="1000" dirty="0">
                          <a:latin typeface="Times New Roman" pitchFamily="18" charset="0"/>
                          <a:cs typeface="Times New Roman" pitchFamily="18" charset="0"/>
                        </a:rPr>
                        <a:t>Qie X, Pang R, Peterson L</a:t>
                      </a:r>
                    </a:p>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a:ea typeface="Times New Roman"/>
                        </a:rPr>
                        <a:t>ACM SIGOPS </a:t>
                      </a:r>
                      <a:r>
                        <a:rPr lang="en-US" sz="1000" dirty="0" err="1">
                          <a:latin typeface="Times New Roman"/>
                          <a:ea typeface="Times New Roman"/>
                        </a:rPr>
                        <a:t>Oper</a:t>
                      </a:r>
                      <a:r>
                        <a:rPr lang="en-US" sz="1000" dirty="0">
                          <a:latin typeface="Times New Roman"/>
                          <a:ea typeface="Times New Roman"/>
                        </a:rPr>
                        <a:t> </a:t>
                      </a:r>
                      <a:r>
                        <a:rPr lang="en-US" sz="1000" dirty="0" err="1">
                          <a:latin typeface="Times New Roman"/>
                          <a:ea typeface="Times New Roman"/>
                        </a:rPr>
                        <a:t>Syst</a:t>
                      </a:r>
                      <a:r>
                        <a:rPr lang="en-US" sz="1000" dirty="0">
                          <a:latin typeface="Times New Roman"/>
                          <a:ea typeface="Times New Roman"/>
                        </a:rPr>
                        <a:t> Rev. 2002</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Programmers often prioritize functionality over security, leading to undetected Denial of Service (</a:t>
                      </a:r>
                      <a:r>
                        <a:rPr lang="en-US" sz="1000" dirty="0" err="1">
                          <a:latin typeface="Times New Roman" pitchFamily="18" charset="0"/>
                          <a:cs typeface="Times New Roman" pitchFamily="18" charset="0"/>
                        </a:rPr>
                        <a:t>DoS</a:t>
                      </a:r>
                      <a:r>
                        <a:rPr lang="en-US" sz="1000" dirty="0">
                          <a:latin typeface="Times New Roman" pitchFamily="18" charset="0"/>
                          <a:cs typeface="Times New Roman" pitchFamily="18" charset="0"/>
                        </a:rPr>
                        <a:t>) vulnerabilities in software, leaving systems susceptible to attacks.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paper introduces a toolkit that allows programmers to systematically inject protection mechanisms into the code, making software more defensive by enabling it to detect and respond to resource abuse.</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toolkit provides an API for code annotation, which, at runtime, acts as both sensors and actuators, actively monitoring for resource abuse and taking necessary action when detected, thus enhancing the software's resistance to </a:t>
                      </a:r>
                      <a:r>
                        <a:rPr lang="en-US" sz="1000" dirty="0" err="1">
                          <a:latin typeface="Times New Roman" pitchFamily="18" charset="0"/>
                          <a:cs typeface="Times New Roman" pitchFamily="18" charset="0"/>
                        </a:rPr>
                        <a:t>DoS</a:t>
                      </a:r>
                      <a:r>
                        <a:rPr lang="en-US" sz="1000" dirty="0">
                          <a:latin typeface="Times New Roman" pitchFamily="18" charset="0"/>
                          <a:cs typeface="Times New Roman" pitchFamily="18" charset="0"/>
                        </a:rPr>
                        <a:t> attacks.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approach shifts the paradigm from reactive security measures to proactive software defense, reducing the likelihood and impact of </a:t>
                      </a:r>
                      <a:r>
                        <a:rPr lang="en-US" sz="1000" dirty="0" err="1">
                          <a:latin typeface="Times New Roman" pitchFamily="18" charset="0"/>
                          <a:cs typeface="Times New Roman" pitchFamily="18" charset="0"/>
                        </a:rPr>
                        <a:t>DoS</a:t>
                      </a:r>
                      <a:r>
                        <a:rPr lang="en-US" sz="1000" dirty="0">
                          <a:latin typeface="Times New Roman" pitchFamily="18" charset="0"/>
                          <a:cs typeface="Times New Roman" pitchFamily="18" charset="0"/>
                        </a:rPr>
                        <a:t> attacks by integrating protection mechanisms directly into the code.</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r h="2000920">
                <a:tc>
                  <a:txBody>
                    <a:bodyPr/>
                    <a:lstStyle/>
                    <a:p>
                      <a:r>
                        <a:rPr lang="en-US" dirty="0"/>
                        <a:t>6</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Ben-Asher N, Gonzalez C</a:t>
                      </a:r>
                    </a:p>
                    <a:p>
                      <a:pPr marL="0" marR="0" indent="0" defTabSz="914400" eaLnBrk="1" fontAlgn="auto" latinLnBrk="0" hangingPunct="1">
                        <a:lnSpc>
                          <a:spcPct val="100000"/>
                        </a:lnSpc>
                        <a:spcBef>
                          <a:spcPts val="0"/>
                        </a:spcBef>
                        <a:spcAft>
                          <a:spcPts val="0"/>
                        </a:spcAft>
                        <a:buClrTx/>
                        <a:buSzTx/>
                        <a:buFontTx/>
                        <a:buNone/>
                        <a:tabLst/>
                        <a:defRPr/>
                      </a:pPr>
                      <a:r>
                        <a:rPr lang="en-IN" sz="1000" dirty="0" err="1">
                          <a:latin typeface="Times New Roman" pitchFamily="18" charset="0"/>
                          <a:cs typeface="Times New Roman" pitchFamily="18" charset="0"/>
                        </a:rPr>
                        <a:t>Comput</a:t>
                      </a:r>
                      <a:r>
                        <a:rPr lang="en-IN" sz="1000" dirty="0">
                          <a:latin typeface="Times New Roman" pitchFamily="18" charset="0"/>
                          <a:cs typeface="Times New Roman" pitchFamily="18" charset="0"/>
                        </a:rPr>
                        <a:t> Hum </a:t>
                      </a:r>
                      <a:r>
                        <a:rPr lang="en-IN" sz="1000" dirty="0" err="1">
                          <a:latin typeface="Times New Roman" pitchFamily="18" charset="0"/>
                          <a:cs typeface="Times New Roman" pitchFamily="18" charset="0"/>
                        </a:rPr>
                        <a:t>Behav</a:t>
                      </a:r>
                      <a:r>
                        <a:rPr lang="en-IN" sz="1000" dirty="0">
                          <a:latin typeface="Times New Roman" pitchFamily="18" charset="0"/>
                          <a:cs typeface="Times New Roman" pitchFamily="18" charset="0"/>
                        </a:rPr>
                        <a:t>. 2015</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err="1">
                          <a:latin typeface="Times New Roman" pitchFamily="18" charset="0"/>
                          <a:cs typeface="Times New Roman" pitchFamily="18" charset="0"/>
                        </a:rPr>
                        <a:t>Cybersecurity</a:t>
                      </a:r>
                      <a:r>
                        <a:rPr lang="en-US" sz="1000" dirty="0">
                          <a:latin typeface="Times New Roman" pitchFamily="18" charset="0"/>
                          <a:cs typeface="Times New Roman" pitchFamily="18" charset="0"/>
                        </a:rPr>
                        <a:t> requires individuals to analyze extensive network data and make informed decisions about potential threats, a task that benefits from domain knowledge and cognitive abilities.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study develops a simplified Intrusion Detection System (IDS) to investigate the impact of knowledge in network operations and information security on intrusion detection in a controlled network environment.</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research reveals that while knowledge in </a:t>
                      </a:r>
                      <a:r>
                        <a:rPr lang="en-US" sz="1000" dirty="0" err="1">
                          <a:latin typeface="Times New Roman" pitchFamily="18" charset="0"/>
                          <a:cs typeface="Times New Roman" pitchFamily="18" charset="0"/>
                        </a:rPr>
                        <a:t>cybersecurity</a:t>
                      </a:r>
                      <a:r>
                        <a:rPr lang="en-US" sz="1000" dirty="0">
                          <a:latin typeface="Times New Roman" pitchFamily="18" charset="0"/>
                          <a:cs typeface="Times New Roman" pitchFamily="18" charset="0"/>
                        </a:rPr>
                        <a:t> aids in detecting malicious events and distinguishing between attack types, the situational awareness of the specific network being monitored is crucial for making accurate intrusion detection decisions.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study highlights the interplay between domain knowledge, cognitive processes, and situational awareness in effective intrusion detection, offering insights into improving </a:t>
                      </a:r>
                      <a:r>
                        <a:rPr lang="en-US" sz="1000" dirty="0" err="1">
                          <a:latin typeface="Times New Roman" pitchFamily="18" charset="0"/>
                          <a:cs typeface="Times New Roman" pitchFamily="18" charset="0"/>
                        </a:rPr>
                        <a:t>cybersecurity</a:t>
                      </a:r>
                      <a:r>
                        <a:rPr lang="en-US" sz="1000" dirty="0">
                          <a:latin typeface="Times New Roman" pitchFamily="18" charset="0"/>
                          <a:cs typeface="Times New Roman" pitchFamily="18" charset="0"/>
                        </a:rPr>
                        <a:t> strategies by considering these factors.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396774005"/>
                  </a:ext>
                </a:extLst>
              </a:tr>
              <a:tr h="476302">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715288033"/>
                  </a:ext>
                </a:extLst>
              </a:tr>
              <a:tr h="476302">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56620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808859802"/>
              </p:ext>
            </p:extLst>
          </p:nvPr>
        </p:nvGraphicFramePr>
        <p:xfrm>
          <a:off x="76200" y="500329"/>
          <a:ext cx="8991600" cy="372726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80702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7</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Pietraszek</a:t>
                      </a:r>
                      <a:r>
                        <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Recent Advances in Intrusion Detection. Springer; 2004</a:t>
                      </a:r>
                      <a:endPar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Intrusion Detection Systems (IDSs) generate a high volume of alerts, primarily false positives, which challenges human analysts in accurately identifying true security threats.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paper introduces ALAC (Adaptive Learner for Alert Classification), a novel system that adaptively learns from human analysts to classify alerts into true positives and false</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ALAC leverages machine learning and high-confidence alert classification to autonomously process alerts, enhancing the efficiency of the intrusion detection process and improving the accuracy of threat detection.</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approach offers a promising solution to address the false positive problem, providing a valuable tool for enhancing the effectiveness of IDSs and the productivity of security analysts.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09600" y="365592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990360" y="2895600"/>
            <a:ext cx="9295560" cy="760320"/>
          </a:xfrm>
          <a:prstGeom prst="rect">
            <a:avLst/>
          </a:prstGeom>
        </p:spPr>
        <p:txBody>
          <a:bodyPr lIns="90000" tIns="45000" rIns="90000" bIns="45000"/>
          <a:lstStyle/>
          <a:p>
            <a:pPr algn="r">
              <a:lnSpc>
                <a:spcPct val="100000"/>
              </a:lnSpc>
            </a:pPr>
            <a:r>
              <a:rPr lang="en-US" altLang="en-IN" sz="3200" b="1" dirty="0">
                <a:solidFill>
                  <a:srgbClr val="000000"/>
                </a:solidFill>
                <a:latin typeface="Arial Black" panose="020B0A04020102020204"/>
              </a:rPr>
              <a:t>Proposed System &amp; Architecture</a:t>
            </a:r>
            <a:r>
              <a:rPr lang="en-IN" sz="3200" b="1" dirty="0">
                <a:solidFill>
                  <a:srgbClr val="000000"/>
                </a:solidFill>
                <a:latin typeface="Arial Black" pitchFamily="34" charset="0"/>
              </a:rPr>
              <a:t> </a:t>
            </a:r>
            <a:endParaRPr sz="3200"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762000" y="1313850"/>
            <a:ext cx="7772400" cy="531555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Abstract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lnSpc>
                <a:spcPct val="150000"/>
              </a:lnSpc>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Problem Objective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Scope of the Project</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Literature Review</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Proposed System</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Architecture</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Implementation of Existing system</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30564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5640" y="605135"/>
            <a:ext cx="6400800" cy="461665"/>
          </a:xfrm>
          <a:prstGeom prst="rect">
            <a:avLst/>
          </a:prstGeom>
          <a:noFill/>
        </p:spPr>
        <p:txBody>
          <a:bodyPr wrap="square" rtlCol="0">
            <a:spAutoFit/>
          </a:bodyPr>
          <a:lstStyle/>
          <a:p>
            <a:r>
              <a:rPr lang="en-US" sz="2400" b="1" dirty="0">
                <a:solidFill>
                  <a:srgbClr val="C00000"/>
                </a:solidFill>
                <a:latin typeface="+mj-lt"/>
              </a:rPr>
              <a:t>Proposed System</a:t>
            </a:r>
          </a:p>
        </p:txBody>
      </p:sp>
      <p:sp>
        <p:nvSpPr>
          <p:cNvPr id="3" name="TextBox 2">
            <a:extLst>
              <a:ext uri="{FF2B5EF4-FFF2-40B4-BE49-F238E27FC236}">
                <a16:creationId xmlns:a16="http://schemas.microsoft.com/office/drawing/2014/main" id="{60EF7CE2-E135-607F-1243-A158069D2A04}"/>
              </a:ext>
            </a:extLst>
          </p:cNvPr>
          <p:cNvSpPr txBox="1"/>
          <p:nvPr/>
        </p:nvSpPr>
        <p:spPr>
          <a:xfrm>
            <a:off x="457200" y="1447200"/>
            <a:ext cx="8077200" cy="522431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Import Libraries</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Import and Read Dataset (KDD)</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Labelling and applying various visualization techniques to understand the data.</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Group the attack into 4 classes (Dos, Probe, U2R &amp; R2L)</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Find the correlation between the labels and apply feature selection</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Divide the dataset into training and testing (80:20)</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Train different Algorithms both Machine Learning (SVM, Naïve Bayes) and Deep Learning (CNN, LSTM) </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Perform various comparison for all the algorithms like Precision, Accuracy, F1 Score, Execution time for different algorithms, Recall.</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Choose the best Model and save it in a file.</a:t>
            </a:r>
          </a:p>
          <a:p>
            <a:pPr algn="just">
              <a:lnSpc>
                <a:spcPct val="150000"/>
              </a:lnSpc>
            </a:pPr>
            <a:endParaRPr lang="en-US" sz="1400" b="1" dirty="0">
              <a:latin typeface="Times New Roman" panose="02020603050405020304" pitchFamily="18" charset="0"/>
              <a:cs typeface="Times New Roman" pitchFamily="18" charset="0"/>
            </a:endParaRP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Open the UI on localhost and Sign-In / Sign-Up.</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Now enter the data in the form and click submit</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The data is sent to the saved model and output is predicted as any of the four classes of attack is detected or no attack is found.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30564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5640" y="605135"/>
            <a:ext cx="6400800" cy="461665"/>
          </a:xfrm>
          <a:prstGeom prst="rect">
            <a:avLst/>
          </a:prstGeom>
          <a:noFill/>
        </p:spPr>
        <p:txBody>
          <a:bodyPr wrap="square" rtlCol="0">
            <a:spAutoFit/>
          </a:bodyPr>
          <a:lstStyle/>
          <a:p>
            <a:r>
              <a:rPr lang="en-US" sz="2400" b="1" dirty="0">
                <a:solidFill>
                  <a:srgbClr val="C00000"/>
                </a:solidFill>
                <a:latin typeface="+mj-lt"/>
              </a:rPr>
              <a:t>Architecture</a:t>
            </a:r>
          </a:p>
        </p:txBody>
      </p:sp>
      <p:sp>
        <p:nvSpPr>
          <p:cNvPr id="3" name="Rectangle: Rounded Corners 2">
            <a:extLst>
              <a:ext uri="{FF2B5EF4-FFF2-40B4-BE49-F238E27FC236}">
                <a16:creationId xmlns:a16="http://schemas.microsoft.com/office/drawing/2014/main" id="{1BD2F300-2BA4-E0F3-F34D-460C568FD5AD}"/>
              </a:ext>
            </a:extLst>
          </p:cNvPr>
          <p:cNvSpPr/>
          <p:nvPr/>
        </p:nvSpPr>
        <p:spPr>
          <a:xfrm>
            <a:off x="457200" y="1828800"/>
            <a:ext cx="1295400" cy="533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I/P data</a:t>
            </a:r>
          </a:p>
        </p:txBody>
      </p:sp>
      <p:sp>
        <p:nvSpPr>
          <p:cNvPr id="4" name="Rectangle: Rounded Corners 3">
            <a:extLst>
              <a:ext uri="{FF2B5EF4-FFF2-40B4-BE49-F238E27FC236}">
                <a16:creationId xmlns:a16="http://schemas.microsoft.com/office/drawing/2014/main" id="{D746A3ED-DBD6-3F43-C9FA-EDB569F71A88}"/>
              </a:ext>
            </a:extLst>
          </p:cNvPr>
          <p:cNvSpPr/>
          <p:nvPr/>
        </p:nvSpPr>
        <p:spPr>
          <a:xfrm>
            <a:off x="457200" y="2921524"/>
            <a:ext cx="1295400" cy="119327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a:p>
            <a:pPr algn="ctr"/>
            <a:endParaRPr lang="en-IN" sz="1200" dirty="0">
              <a:solidFill>
                <a:schemeClr val="tx1"/>
              </a:solidFill>
            </a:endParaRPr>
          </a:p>
          <a:p>
            <a:pPr marL="171450" indent="-171450">
              <a:buFont typeface="Wingdings" panose="05000000000000000000" pitchFamily="2" charset="2"/>
              <a:buChar char="§"/>
            </a:pPr>
            <a:r>
              <a:rPr lang="en-IN" sz="1200" dirty="0">
                <a:solidFill>
                  <a:schemeClr val="tx1"/>
                </a:solidFill>
              </a:rPr>
              <a:t>Naïve Bayes</a:t>
            </a:r>
          </a:p>
          <a:p>
            <a:pPr marL="171450" indent="-171450">
              <a:buFont typeface="Wingdings" panose="05000000000000000000" pitchFamily="2" charset="2"/>
              <a:buChar char="§"/>
            </a:pPr>
            <a:r>
              <a:rPr lang="en-IN" sz="1200" dirty="0">
                <a:solidFill>
                  <a:schemeClr val="tx1"/>
                </a:solidFill>
              </a:rPr>
              <a:t>Random forests</a:t>
            </a:r>
          </a:p>
          <a:p>
            <a:pPr marL="171450" indent="-171450">
              <a:buFont typeface="Wingdings" panose="05000000000000000000" pitchFamily="2" charset="2"/>
              <a:buChar char="§"/>
            </a:pPr>
            <a:r>
              <a:rPr lang="en-IN" sz="1200" dirty="0">
                <a:solidFill>
                  <a:schemeClr val="tx1"/>
                </a:solidFill>
              </a:rPr>
              <a:t>SVM</a:t>
            </a:r>
          </a:p>
          <a:p>
            <a:pPr marL="171450" indent="-171450">
              <a:buFont typeface="Wingdings" panose="05000000000000000000" pitchFamily="2" charset="2"/>
              <a:buChar char="§"/>
            </a:pPr>
            <a:r>
              <a:rPr lang="en-IN" sz="1200" dirty="0">
                <a:solidFill>
                  <a:schemeClr val="tx1"/>
                </a:solidFill>
              </a:rPr>
              <a:t>LSTM</a:t>
            </a:r>
          </a:p>
          <a:p>
            <a:pPr algn="ctr"/>
            <a:endParaRPr lang="en-IN" sz="1000" dirty="0">
              <a:solidFill>
                <a:schemeClr val="tx1"/>
              </a:solidFill>
            </a:endParaRPr>
          </a:p>
          <a:p>
            <a:pPr algn="ctr"/>
            <a:endParaRPr lang="en-IN" sz="1000" dirty="0">
              <a:solidFill>
                <a:schemeClr val="tx1"/>
              </a:solidFill>
            </a:endParaRPr>
          </a:p>
        </p:txBody>
      </p:sp>
      <p:sp>
        <p:nvSpPr>
          <p:cNvPr id="5" name="Rectangle: Rounded Corners 4">
            <a:extLst>
              <a:ext uri="{FF2B5EF4-FFF2-40B4-BE49-F238E27FC236}">
                <a16:creationId xmlns:a16="http://schemas.microsoft.com/office/drawing/2014/main" id="{9BAF8602-F01C-6949-99A2-A44EC3F8F812}"/>
              </a:ext>
            </a:extLst>
          </p:cNvPr>
          <p:cNvSpPr/>
          <p:nvPr/>
        </p:nvSpPr>
        <p:spPr>
          <a:xfrm>
            <a:off x="2743200" y="1828800"/>
            <a:ext cx="3352800" cy="3124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dirty="0">
                <a:solidFill>
                  <a:schemeClr val="tx1"/>
                </a:solidFill>
              </a:rPr>
              <a:t>Identify project requirements</a:t>
            </a:r>
          </a:p>
          <a:p>
            <a:pPr marL="285750" indent="-285750">
              <a:buFont typeface="Wingdings" panose="05000000000000000000" pitchFamily="2" charset="2"/>
              <a:buChar char="§"/>
            </a:pPr>
            <a:r>
              <a:rPr lang="en-IN" dirty="0">
                <a:solidFill>
                  <a:schemeClr val="tx1"/>
                </a:solidFill>
              </a:rPr>
              <a:t>Select the dataset (NSL-KDD)</a:t>
            </a:r>
          </a:p>
          <a:p>
            <a:pPr marL="285750" indent="-285750">
              <a:buFont typeface="Wingdings" panose="05000000000000000000" pitchFamily="2" charset="2"/>
              <a:buChar char="§"/>
            </a:pPr>
            <a:r>
              <a:rPr lang="en-IN" dirty="0">
                <a:solidFill>
                  <a:schemeClr val="tx1"/>
                </a:solidFill>
              </a:rPr>
              <a:t> Gather &amp; prepare data</a:t>
            </a:r>
          </a:p>
          <a:p>
            <a:pPr marL="285750" indent="-285750">
              <a:buFont typeface="Wingdings" panose="05000000000000000000" pitchFamily="2" charset="2"/>
              <a:buChar char="§"/>
            </a:pPr>
            <a:endParaRPr lang="en-IN" sz="1600" dirty="0">
              <a:solidFill>
                <a:schemeClr val="tx1"/>
              </a:solidFill>
            </a:endParaRPr>
          </a:p>
          <a:p>
            <a:pPr marL="285750" indent="-285750">
              <a:buFont typeface="Wingdings" panose="05000000000000000000" pitchFamily="2" charset="2"/>
              <a:buChar char="§"/>
            </a:pPr>
            <a:endParaRPr lang="en-IN" sz="1600" dirty="0">
              <a:solidFill>
                <a:schemeClr val="tx1"/>
              </a:solidFill>
            </a:endParaRPr>
          </a:p>
          <a:p>
            <a:pPr marL="285750" indent="-285750">
              <a:buFont typeface="Wingdings" panose="05000000000000000000" pitchFamily="2" charset="2"/>
              <a:buChar char="§"/>
            </a:pPr>
            <a:endParaRPr lang="en-IN" sz="1600" dirty="0">
              <a:solidFill>
                <a:schemeClr val="tx1"/>
              </a:solidFill>
            </a:endParaRPr>
          </a:p>
          <a:p>
            <a:endParaRPr lang="en-IN" sz="1600" dirty="0">
              <a:solidFill>
                <a:schemeClr val="tx1"/>
              </a:solidFill>
            </a:endParaRPr>
          </a:p>
          <a:p>
            <a:pPr marL="285750" indent="-285750">
              <a:buFont typeface="Wingdings" panose="05000000000000000000" pitchFamily="2" charset="2"/>
              <a:buChar char="§"/>
            </a:pPr>
            <a:endParaRPr lang="en-IN" sz="1600" dirty="0">
              <a:solidFill>
                <a:schemeClr val="tx1"/>
              </a:solidFill>
            </a:endParaRPr>
          </a:p>
        </p:txBody>
      </p:sp>
      <p:sp>
        <p:nvSpPr>
          <p:cNvPr id="8" name="Rectangle: Rounded Corners 7">
            <a:extLst>
              <a:ext uri="{FF2B5EF4-FFF2-40B4-BE49-F238E27FC236}">
                <a16:creationId xmlns:a16="http://schemas.microsoft.com/office/drawing/2014/main" id="{C602CCFA-6510-C7E8-6747-EA05FF39ABD5}"/>
              </a:ext>
            </a:extLst>
          </p:cNvPr>
          <p:cNvSpPr/>
          <p:nvPr/>
        </p:nvSpPr>
        <p:spPr>
          <a:xfrm>
            <a:off x="2971800" y="3733800"/>
            <a:ext cx="2819400" cy="108447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dirty="0">
                <a:solidFill>
                  <a:schemeClr val="tx1"/>
                </a:solidFill>
              </a:rPr>
              <a:t>Apply dataset to algorithms</a:t>
            </a:r>
          </a:p>
          <a:p>
            <a:pPr marL="285750" indent="-285750">
              <a:buFont typeface="Wingdings" panose="05000000000000000000" pitchFamily="2" charset="2"/>
              <a:buChar char="§"/>
            </a:pPr>
            <a:r>
              <a:rPr lang="en-IN" sz="1600" dirty="0">
                <a:solidFill>
                  <a:schemeClr val="tx1"/>
                </a:solidFill>
              </a:rPr>
              <a:t>Review performance measure</a:t>
            </a:r>
          </a:p>
        </p:txBody>
      </p:sp>
      <p:sp>
        <p:nvSpPr>
          <p:cNvPr id="9" name="Rectangle: Rounded Corners 8">
            <a:extLst>
              <a:ext uri="{FF2B5EF4-FFF2-40B4-BE49-F238E27FC236}">
                <a16:creationId xmlns:a16="http://schemas.microsoft.com/office/drawing/2014/main" id="{7E6664DE-83B7-62C1-7069-12EA7E2F8236}"/>
              </a:ext>
            </a:extLst>
          </p:cNvPr>
          <p:cNvSpPr/>
          <p:nvPr/>
        </p:nvSpPr>
        <p:spPr>
          <a:xfrm>
            <a:off x="6858000" y="1828800"/>
            <a:ext cx="1295400" cy="838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Performance Measure</a:t>
            </a:r>
          </a:p>
        </p:txBody>
      </p:sp>
      <p:sp>
        <p:nvSpPr>
          <p:cNvPr id="10" name="Rectangle: Rounded Corners 9">
            <a:extLst>
              <a:ext uri="{FF2B5EF4-FFF2-40B4-BE49-F238E27FC236}">
                <a16:creationId xmlns:a16="http://schemas.microsoft.com/office/drawing/2014/main" id="{5520AB95-F42D-F770-3F76-015B74A0DD70}"/>
              </a:ext>
            </a:extLst>
          </p:cNvPr>
          <p:cNvSpPr/>
          <p:nvPr/>
        </p:nvSpPr>
        <p:spPr>
          <a:xfrm>
            <a:off x="457200" y="5105400"/>
            <a:ext cx="1295400" cy="533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O/P </a:t>
            </a:r>
          </a:p>
        </p:txBody>
      </p:sp>
      <p:sp>
        <p:nvSpPr>
          <p:cNvPr id="11" name="Rectangle: Rounded Corners 10">
            <a:extLst>
              <a:ext uri="{FF2B5EF4-FFF2-40B4-BE49-F238E27FC236}">
                <a16:creationId xmlns:a16="http://schemas.microsoft.com/office/drawing/2014/main" id="{09530D8E-9347-CEC7-DD4B-2B3B1A7227BE}"/>
              </a:ext>
            </a:extLst>
          </p:cNvPr>
          <p:cNvSpPr/>
          <p:nvPr/>
        </p:nvSpPr>
        <p:spPr>
          <a:xfrm>
            <a:off x="1276154" y="5957741"/>
            <a:ext cx="1295400" cy="533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Prediction of attack</a:t>
            </a:r>
          </a:p>
        </p:txBody>
      </p:sp>
      <p:sp>
        <p:nvSpPr>
          <p:cNvPr id="12" name="Rectangle: Rounded Corners 11">
            <a:extLst>
              <a:ext uri="{FF2B5EF4-FFF2-40B4-BE49-F238E27FC236}">
                <a16:creationId xmlns:a16="http://schemas.microsoft.com/office/drawing/2014/main" id="{1B23A79D-080D-42C2-46BF-811DD97DCCCD}"/>
              </a:ext>
            </a:extLst>
          </p:cNvPr>
          <p:cNvSpPr/>
          <p:nvPr/>
        </p:nvSpPr>
        <p:spPr>
          <a:xfrm>
            <a:off x="2971800" y="5867400"/>
            <a:ext cx="1295400" cy="6339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Labels of dataset will be given as input</a:t>
            </a:r>
          </a:p>
        </p:txBody>
      </p:sp>
      <p:sp>
        <p:nvSpPr>
          <p:cNvPr id="13" name="Rectangle: Rounded Corners 12">
            <a:extLst>
              <a:ext uri="{FF2B5EF4-FFF2-40B4-BE49-F238E27FC236}">
                <a16:creationId xmlns:a16="http://schemas.microsoft.com/office/drawing/2014/main" id="{D70F1878-661F-FCDA-FCD3-AEE8B41AD909}"/>
              </a:ext>
            </a:extLst>
          </p:cNvPr>
          <p:cNvSpPr/>
          <p:nvPr/>
        </p:nvSpPr>
        <p:spPr>
          <a:xfrm>
            <a:off x="4716152" y="5917676"/>
            <a:ext cx="1390847" cy="533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Sign Up/Sign </a:t>
            </a:r>
            <a:r>
              <a:rPr lang="en-IN" sz="1200" dirty="0" err="1">
                <a:solidFill>
                  <a:schemeClr val="tx1"/>
                </a:solidFill>
              </a:rPr>
              <a:t>In</a:t>
            </a:r>
            <a:r>
              <a:rPr lang="en-IN" sz="1200" dirty="0" err="1"/>
              <a:t>j</a:t>
            </a:r>
            <a:endParaRPr lang="en-IN" sz="1200" dirty="0"/>
          </a:p>
        </p:txBody>
      </p:sp>
      <p:sp>
        <p:nvSpPr>
          <p:cNvPr id="14" name="Rectangle: Rounded Corners 13">
            <a:extLst>
              <a:ext uri="{FF2B5EF4-FFF2-40B4-BE49-F238E27FC236}">
                <a16:creationId xmlns:a16="http://schemas.microsoft.com/office/drawing/2014/main" id="{C2129544-E240-53FD-B1DE-9FCC78062637}"/>
              </a:ext>
            </a:extLst>
          </p:cNvPr>
          <p:cNvSpPr/>
          <p:nvPr/>
        </p:nvSpPr>
        <p:spPr>
          <a:xfrm>
            <a:off x="6477000" y="5969524"/>
            <a:ext cx="2209800" cy="533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Building a UI using this algorithm</a:t>
            </a:r>
          </a:p>
        </p:txBody>
      </p:sp>
      <p:sp>
        <p:nvSpPr>
          <p:cNvPr id="15" name="Rectangle: Rounded Corners 14">
            <a:extLst>
              <a:ext uri="{FF2B5EF4-FFF2-40B4-BE49-F238E27FC236}">
                <a16:creationId xmlns:a16="http://schemas.microsoft.com/office/drawing/2014/main" id="{36BF90C4-AF34-A3F5-25A4-EDF6525579E7}"/>
              </a:ext>
            </a:extLst>
          </p:cNvPr>
          <p:cNvSpPr/>
          <p:nvPr/>
        </p:nvSpPr>
        <p:spPr>
          <a:xfrm>
            <a:off x="6477000" y="4953000"/>
            <a:ext cx="2209800" cy="533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rPr>
              <a:t>Selection of algorithm with higher performance measure</a:t>
            </a:r>
          </a:p>
        </p:txBody>
      </p:sp>
      <p:sp>
        <p:nvSpPr>
          <p:cNvPr id="16" name="Rectangle: Rounded Corners 15">
            <a:extLst>
              <a:ext uri="{FF2B5EF4-FFF2-40B4-BE49-F238E27FC236}">
                <a16:creationId xmlns:a16="http://schemas.microsoft.com/office/drawing/2014/main" id="{C09069E3-2E96-D642-FED3-69F2FF58FB1C}"/>
              </a:ext>
            </a:extLst>
          </p:cNvPr>
          <p:cNvSpPr/>
          <p:nvPr/>
        </p:nvSpPr>
        <p:spPr>
          <a:xfrm>
            <a:off x="6909062" y="3150124"/>
            <a:ext cx="1295400" cy="13197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200" dirty="0">
                <a:solidFill>
                  <a:schemeClr val="tx1"/>
                </a:solidFill>
              </a:rPr>
              <a:t>Accuracy score</a:t>
            </a:r>
          </a:p>
          <a:p>
            <a:pPr marL="285750" indent="-285750">
              <a:buFont typeface="Wingdings" panose="05000000000000000000" pitchFamily="2" charset="2"/>
              <a:buChar char="§"/>
            </a:pPr>
            <a:r>
              <a:rPr lang="en-IN" sz="1200" dirty="0">
                <a:solidFill>
                  <a:schemeClr val="tx1"/>
                </a:solidFill>
              </a:rPr>
              <a:t>Precision score</a:t>
            </a:r>
          </a:p>
          <a:p>
            <a:pPr marL="285750" indent="-285750">
              <a:buFont typeface="Wingdings" panose="05000000000000000000" pitchFamily="2" charset="2"/>
              <a:buChar char="§"/>
            </a:pPr>
            <a:r>
              <a:rPr lang="en-IN" sz="1200" dirty="0">
                <a:solidFill>
                  <a:schemeClr val="tx1"/>
                </a:solidFill>
              </a:rPr>
              <a:t>Recall score</a:t>
            </a:r>
          </a:p>
        </p:txBody>
      </p:sp>
      <p:cxnSp>
        <p:nvCxnSpPr>
          <p:cNvPr id="18" name="Straight Arrow Connector 17">
            <a:extLst>
              <a:ext uri="{FF2B5EF4-FFF2-40B4-BE49-F238E27FC236}">
                <a16:creationId xmlns:a16="http://schemas.microsoft.com/office/drawing/2014/main" id="{429B80D8-1FB0-4A2A-29FC-B542D8DDEFC5}"/>
              </a:ext>
            </a:extLst>
          </p:cNvPr>
          <p:cNvCxnSpPr>
            <a:cxnSpLocks/>
            <a:stCxn id="3" idx="3"/>
          </p:cNvCxnSpPr>
          <p:nvPr/>
        </p:nvCxnSpPr>
        <p:spPr>
          <a:xfrm>
            <a:off x="1752600" y="2095500"/>
            <a:ext cx="10668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F14A807-BC40-531F-763D-7B2A9D658A3B}"/>
              </a:ext>
            </a:extLst>
          </p:cNvPr>
          <p:cNvCxnSpPr>
            <a:cxnSpLocks/>
            <a:endCxn id="9" idx="1"/>
          </p:cNvCxnSpPr>
          <p:nvPr/>
        </p:nvCxnSpPr>
        <p:spPr>
          <a:xfrm>
            <a:off x="6076754" y="2247900"/>
            <a:ext cx="7812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DA2D5DD-F504-E0DA-3244-EB81F481C5A5}"/>
              </a:ext>
            </a:extLst>
          </p:cNvPr>
          <p:cNvCxnSpPr>
            <a:cxnSpLocks/>
          </p:cNvCxnSpPr>
          <p:nvPr/>
        </p:nvCxnSpPr>
        <p:spPr>
          <a:xfrm flipH="1">
            <a:off x="6096000" y="6184376"/>
            <a:ext cx="381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DF84CF0-6CE8-94C5-BEC1-D10370B99C6B}"/>
              </a:ext>
            </a:extLst>
          </p:cNvPr>
          <p:cNvCxnSpPr>
            <a:cxnSpLocks/>
            <a:stCxn id="13" idx="1"/>
            <a:endCxn id="12" idx="3"/>
          </p:cNvCxnSpPr>
          <p:nvPr/>
        </p:nvCxnSpPr>
        <p:spPr>
          <a:xfrm flipH="1">
            <a:off x="4267200" y="6184376"/>
            <a:ext cx="448952"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6DB37FB-DC48-F24A-13DE-F28C2849B9D3}"/>
              </a:ext>
            </a:extLst>
          </p:cNvPr>
          <p:cNvCxnSpPr>
            <a:cxnSpLocks/>
          </p:cNvCxnSpPr>
          <p:nvPr/>
        </p:nvCxnSpPr>
        <p:spPr>
          <a:xfrm flipH="1">
            <a:off x="2581373" y="6184376"/>
            <a:ext cx="381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BA0510-06C0-6384-A0DB-FE28705ED492}"/>
              </a:ext>
            </a:extLst>
          </p:cNvPr>
          <p:cNvCxnSpPr>
            <a:cxnSpLocks/>
            <a:endCxn id="14" idx="0"/>
          </p:cNvCxnSpPr>
          <p:nvPr/>
        </p:nvCxnSpPr>
        <p:spPr>
          <a:xfrm>
            <a:off x="7581900" y="5486400"/>
            <a:ext cx="0" cy="4831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CDA526-23D5-C213-E17F-D1D1A99BB6E8}"/>
              </a:ext>
            </a:extLst>
          </p:cNvPr>
          <p:cNvCxnSpPr>
            <a:cxnSpLocks/>
          </p:cNvCxnSpPr>
          <p:nvPr/>
        </p:nvCxnSpPr>
        <p:spPr>
          <a:xfrm>
            <a:off x="7581900" y="4469876"/>
            <a:ext cx="0" cy="4831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259E6F1-2591-A5AB-4660-A6734644772E}"/>
              </a:ext>
            </a:extLst>
          </p:cNvPr>
          <p:cNvCxnSpPr>
            <a:cxnSpLocks/>
          </p:cNvCxnSpPr>
          <p:nvPr/>
        </p:nvCxnSpPr>
        <p:spPr>
          <a:xfrm>
            <a:off x="7505700" y="2667000"/>
            <a:ext cx="0" cy="4831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AE922DC-8D2B-7ACF-072A-14FF5B16F22A}"/>
              </a:ext>
            </a:extLst>
          </p:cNvPr>
          <p:cNvCxnSpPr/>
          <p:nvPr/>
        </p:nvCxnSpPr>
        <p:spPr>
          <a:xfrm flipH="1">
            <a:off x="939538" y="4569250"/>
            <a:ext cx="2022835"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A97BFBF-839B-6532-8F04-DF6042D374BF}"/>
              </a:ext>
            </a:extLst>
          </p:cNvPr>
          <p:cNvCxnSpPr>
            <a:cxnSpLocks/>
          </p:cNvCxnSpPr>
          <p:nvPr/>
        </p:nvCxnSpPr>
        <p:spPr>
          <a:xfrm flipV="1">
            <a:off x="939538" y="4114800"/>
            <a:ext cx="0" cy="4544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71169B3-64B6-FE5E-B2F2-C1E2B1E6C112}"/>
              </a:ext>
            </a:extLst>
          </p:cNvPr>
          <p:cNvCxnSpPr>
            <a:cxnSpLocks/>
          </p:cNvCxnSpPr>
          <p:nvPr/>
        </p:nvCxnSpPr>
        <p:spPr>
          <a:xfrm flipH="1">
            <a:off x="721097" y="6215013"/>
            <a:ext cx="555057"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88CB60D-60A3-EAB8-ABC1-547BCC0671DA}"/>
              </a:ext>
            </a:extLst>
          </p:cNvPr>
          <p:cNvCxnSpPr>
            <a:cxnSpLocks/>
          </p:cNvCxnSpPr>
          <p:nvPr/>
        </p:nvCxnSpPr>
        <p:spPr>
          <a:xfrm flipV="1">
            <a:off x="721097" y="5638800"/>
            <a:ext cx="0" cy="5958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30564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5640" y="605135"/>
            <a:ext cx="6400800" cy="461665"/>
          </a:xfrm>
          <a:prstGeom prst="rect">
            <a:avLst/>
          </a:prstGeom>
          <a:noFill/>
        </p:spPr>
        <p:txBody>
          <a:bodyPr wrap="square" rtlCol="0">
            <a:spAutoFit/>
          </a:bodyPr>
          <a:lstStyle/>
          <a:p>
            <a:r>
              <a:rPr lang="en-US" sz="2400" b="1" dirty="0">
                <a:solidFill>
                  <a:srgbClr val="C00000"/>
                </a:solidFill>
                <a:latin typeface="+mj-lt"/>
              </a:rPr>
              <a:t>Architecture</a:t>
            </a:r>
          </a:p>
        </p:txBody>
      </p:sp>
      <p:sp>
        <p:nvSpPr>
          <p:cNvPr id="17" name="Flowchart: Terminator 16">
            <a:extLst>
              <a:ext uri="{FF2B5EF4-FFF2-40B4-BE49-F238E27FC236}">
                <a16:creationId xmlns:a16="http://schemas.microsoft.com/office/drawing/2014/main" id="{49FE19B1-DFC7-42B0-4330-C9C539F4F81A}"/>
              </a:ext>
            </a:extLst>
          </p:cNvPr>
          <p:cNvSpPr/>
          <p:nvPr/>
        </p:nvSpPr>
        <p:spPr>
          <a:xfrm>
            <a:off x="616670" y="1447800"/>
            <a:ext cx="1295400" cy="330227"/>
          </a:xfrm>
          <a:prstGeom prst="flowChartTermina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000" b="1" dirty="0">
                <a:solidFill>
                  <a:schemeClr val="tx1"/>
                </a:solidFill>
              </a:rPr>
              <a:t>Import Libraries</a:t>
            </a:r>
          </a:p>
        </p:txBody>
      </p:sp>
      <p:sp>
        <p:nvSpPr>
          <p:cNvPr id="21" name="Flowchart: Terminator 20">
            <a:extLst>
              <a:ext uri="{FF2B5EF4-FFF2-40B4-BE49-F238E27FC236}">
                <a16:creationId xmlns:a16="http://schemas.microsoft.com/office/drawing/2014/main" id="{AE8F0F0C-F2A2-AF1C-E656-7D71E20F38BA}"/>
              </a:ext>
            </a:extLst>
          </p:cNvPr>
          <p:cNvSpPr/>
          <p:nvPr/>
        </p:nvSpPr>
        <p:spPr>
          <a:xfrm>
            <a:off x="796440" y="4663002"/>
            <a:ext cx="1295400" cy="330227"/>
          </a:xfrm>
          <a:prstGeom prst="flowChartTerminator">
            <a:avLst/>
          </a:prstGeom>
          <a:solidFill>
            <a:srgbClr val="83A343"/>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IN" sz="1000" b="1" dirty="0">
                <a:solidFill>
                  <a:schemeClr val="tx1"/>
                </a:solidFill>
              </a:rPr>
              <a:t>Start UI</a:t>
            </a:r>
          </a:p>
        </p:txBody>
      </p:sp>
      <p:sp>
        <p:nvSpPr>
          <p:cNvPr id="23" name="Rectangle 22">
            <a:extLst>
              <a:ext uri="{FF2B5EF4-FFF2-40B4-BE49-F238E27FC236}">
                <a16:creationId xmlns:a16="http://schemas.microsoft.com/office/drawing/2014/main" id="{3BDAEBA3-FDE7-BE7D-CAE7-DFFAD25587AA}"/>
              </a:ext>
            </a:extLst>
          </p:cNvPr>
          <p:cNvSpPr/>
          <p:nvPr/>
        </p:nvSpPr>
        <p:spPr>
          <a:xfrm>
            <a:off x="2269165" y="1378019"/>
            <a:ext cx="1524000" cy="4492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Import &amp; Read dataset</a:t>
            </a:r>
          </a:p>
        </p:txBody>
      </p:sp>
      <p:sp>
        <p:nvSpPr>
          <p:cNvPr id="24" name="Diamond 23">
            <a:extLst>
              <a:ext uri="{FF2B5EF4-FFF2-40B4-BE49-F238E27FC236}">
                <a16:creationId xmlns:a16="http://schemas.microsoft.com/office/drawing/2014/main" id="{33DA3EE7-080A-FB30-5E9F-8EA573DCFD57}"/>
              </a:ext>
            </a:extLst>
          </p:cNvPr>
          <p:cNvSpPr/>
          <p:nvPr/>
        </p:nvSpPr>
        <p:spPr>
          <a:xfrm>
            <a:off x="4283617" y="1256400"/>
            <a:ext cx="2134440" cy="686400"/>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a:t>Labelling data</a:t>
            </a:r>
          </a:p>
          <a:p>
            <a:pPr algn="ctr"/>
            <a:r>
              <a:rPr lang="en-IN" sz="1000" dirty="0"/>
              <a:t>&amp;</a:t>
            </a:r>
          </a:p>
          <a:p>
            <a:pPr algn="ctr"/>
            <a:r>
              <a:rPr lang="en-IN" sz="1000" dirty="0"/>
              <a:t>Visualizing</a:t>
            </a:r>
          </a:p>
        </p:txBody>
      </p:sp>
      <p:sp>
        <p:nvSpPr>
          <p:cNvPr id="26" name="Flowchart: Alternate Process 25">
            <a:extLst>
              <a:ext uri="{FF2B5EF4-FFF2-40B4-BE49-F238E27FC236}">
                <a16:creationId xmlns:a16="http://schemas.microsoft.com/office/drawing/2014/main" id="{42059757-4F4E-4304-D8ED-71FF5C5FCC3D}"/>
              </a:ext>
            </a:extLst>
          </p:cNvPr>
          <p:cNvSpPr/>
          <p:nvPr/>
        </p:nvSpPr>
        <p:spPr>
          <a:xfrm>
            <a:off x="6937174" y="1397027"/>
            <a:ext cx="1371600" cy="38100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00" dirty="0"/>
              <a:t>Classifying Attacks into classes</a:t>
            </a:r>
          </a:p>
        </p:txBody>
      </p:sp>
      <p:sp>
        <p:nvSpPr>
          <p:cNvPr id="29" name="Rectangle: Rounded Corners 28">
            <a:extLst>
              <a:ext uri="{FF2B5EF4-FFF2-40B4-BE49-F238E27FC236}">
                <a16:creationId xmlns:a16="http://schemas.microsoft.com/office/drawing/2014/main" id="{CC9C4A30-603B-E9D9-4CC5-58521CF180DF}"/>
              </a:ext>
            </a:extLst>
          </p:cNvPr>
          <p:cNvSpPr/>
          <p:nvPr/>
        </p:nvSpPr>
        <p:spPr>
          <a:xfrm>
            <a:off x="6937174" y="2488095"/>
            <a:ext cx="13716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Feature Selection</a:t>
            </a:r>
          </a:p>
        </p:txBody>
      </p:sp>
      <p:sp>
        <p:nvSpPr>
          <p:cNvPr id="30" name="Rectangle 29">
            <a:extLst>
              <a:ext uri="{FF2B5EF4-FFF2-40B4-BE49-F238E27FC236}">
                <a16:creationId xmlns:a16="http://schemas.microsoft.com/office/drawing/2014/main" id="{F1006B84-8E67-49DE-3F4C-137C95ECC87C}"/>
              </a:ext>
            </a:extLst>
          </p:cNvPr>
          <p:cNvSpPr/>
          <p:nvPr/>
        </p:nvSpPr>
        <p:spPr>
          <a:xfrm>
            <a:off x="4932157" y="2419955"/>
            <a:ext cx="1295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000" dirty="0"/>
              <a:t>Training (80%)</a:t>
            </a:r>
            <a:br>
              <a:rPr lang="en-IN" sz="1000" dirty="0"/>
            </a:br>
            <a:r>
              <a:rPr lang="en-IN" sz="1000" dirty="0"/>
              <a:t>&amp;</a:t>
            </a:r>
            <a:br>
              <a:rPr lang="en-IN" sz="1000" dirty="0"/>
            </a:br>
            <a:r>
              <a:rPr lang="en-IN" sz="1000" dirty="0"/>
              <a:t>Testing (20%)</a:t>
            </a:r>
          </a:p>
        </p:txBody>
      </p:sp>
      <p:sp>
        <p:nvSpPr>
          <p:cNvPr id="34" name="Flowchart: Alternate Process 33">
            <a:extLst>
              <a:ext uri="{FF2B5EF4-FFF2-40B4-BE49-F238E27FC236}">
                <a16:creationId xmlns:a16="http://schemas.microsoft.com/office/drawing/2014/main" id="{1333E2C5-823E-4C01-46F9-1941B97ED289}"/>
              </a:ext>
            </a:extLst>
          </p:cNvPr>
          <p:cNvSpPr/>
          <p:nvPr/>
        </p:nvSpPr>
        <p:spPr>
          <a:xfrm>
            <a:off x="3207198" y="2529298"/>
            <a:ext cx="1295401" cy="348802"/>
          </a:xfrm>
          <a:prstGeom prst="flowChartAlternateProcess">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00" dirty="0">
                <a:solidFill>
                  <a:schemeClr val="bg1"/>
                </a:solidFill>
              </a:rPr>
              <a:t>Algorithms</a:t>
            </a:r>
          </a:p>
        </p:txBody>
      </p:sp>
      <p:sp>
        <p:nvSpPr>
          <p:cNvPr id="35" name="Flowchart: Data 34">
            <a:extLst>
              <a:ext uri="{FF2B5EF4-FFF2-40B4-BE49-F238E27FC236}">
                <a16:creationId xmlns:a16="http://schemas.microsoft.com/office/drawing/2014/main" id="{0DB35876-76FF-8C8A-D585-9E6FDB4384A2}"/>
              </a:ext>
            </a:extLst>
          </p:cNvPr>
          <p:cNvSpPr/>
          <p:nvPr/>
        </p:nvSpPr>
        <p:spPr>
          <a:xfrm>
            <a:off x="1048449" y="3106060"/>
            <a:ext cx="1544549" cy="762001"/>
          </a:xfrm>
          <a:prstGeom prst="flowChartInputOutpu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800" dirty="0">
                <a:solidFill>
                  <a:schemeClr val="bg1"/>
                </a:solidFill>
              </a:rPr>
              <a:t>Decision Tree</a:t>
            </a:r>
          </a:p>
          <a:p>
            <a:pPr algn="ctr"/>
            <a:r>
              <a:rPr lang="en-IN" sz="800" dirty="0">
                <a:solidFill>
                  <a:schemeClr val="bg1"/>
                </a:solidFill>
              </a:rPr>
              <a:t>Logistic Regression</a:t>
            </a:r>
          </a:p>
          <a:p>
            <a:pPr algn="ctr"/>
            <a:r>
              <a:rPr lang="en-IN" sz="800" dirty="0">
                <a:solidFill>
                  <a:schemeClr val="bg1"/>
                </a:solidFill>
              </a:rPr>
              <a:t>SVM</a:t>
            </a:r>
          </a:p>
          <a:p>
            <a:pPr algn="ctr"/>
            <a:r>
              <a:rPr lang="en-IN" sz="800" dirty="0">
                <a:solidFill>
                  <a:schemeClr val="bg1"/>
                </a:solidFill>
              </a:rPr>
              <a:t>GNB</a:t>
            </a:r>
          </a:p>
          <a:p>
            <a:pPr algn="ctr"/>
            <a:r>
              <a:rPr lang="en-IN" sz="800" dirty="0">
                <a:solidFill>
                  <a:schemeClr val="bg1"/>
                </a:solidFill>
              </a:rPr>
              <a:t>Random Forest</a:t>
            </a:r>
          </a:p>
        </p:txBody>
      </p:sp>
      <p:sp>
        <p:nvSpPr>
          <p:cNvPr id="36" name="Flowchart: Data 35">
            <a:extLst>
              <a:ext uri="{FF2B5EF4-FFF2-40B4-BE49-F238E27FC236}">
                <a16:creationId xmlns:a16="http://schemas.microsoft.com/office/drawing/2014/main" id="{F65FC49D-55D8-FA86-363C-DA2E7FD67DAE}"/>
              </a:ext>
            </a:extLst>
          </p:cNvPr>
          <p:cNvSpPr/>
          <p:nvPr/>
        </p:nvSpPr>
        <p:spPr>
          <a:xfrm>
            <a:off x="1404633" y="2099320"/>
            <a:ext cx="1371600" cy="762000"/>
          </a:xfrm>
          <a:prstGeom prst="flowChartInputOutpu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800" dirty="0">
                <a:solidFill>
                  <a:schemeClr val="bg1"/>
                </a:solidFill>
              </a:rPr>
              <a:t>GRU</a:t>
            </a:r>
          </a:p>
          <a:p>
            <a:pPr algn="ctr"/>
            <a:r>
              <a:rPr lang="en-IN" sz="800" dirty="0">
                <a:solidFill>
                  <a:schemeClr val="bg1"/>
                </a:solidFill>
              </a:rPr>
              <a:t>LSTM</a:t>
            </a:r>
          </a:p>
          <a:p>
            <a:pPr algn="ctr"/>
            <a:r>
              <a:rPr lang="en-IN" sz="800" dirty="0">
                <a:solidFill>
                  <a:schemeClr val="bg1"/>
                </a:solidFill>
              </a:rPr>
              <a:t>RNN</a:t>
            </a:r>
          </a:p>
          <a:p>
            <a:pPr algn="ctr"/>
            <a:r>
              <a:rPr lang="en-IN" sz="800" dirty="0">
                <a:solidFill>
                  <a:schemeClr val="bg1"/>
                </a:solidFill>
              </a:rPr>
              <a:t>CNN</a:t>
            </a:r>
          </a:p>
        </p:txBody>
      </p:sp>
      <p:sp>
        <p:nvSpPr>
          <p:cNvPr id="39" name="Oval 38">
            <a:extLst>
              <a:ext uri="{FF2B5EF4-FFF2-40B4-BE49-F238E27FC236}">
                <a16:creationId xmlns:a16="http://schemas.microsoft.com/office/drawing/2014/main" id="{BA52FBD9-5191-57FA-4AE8-1752E7403A4F}"/>
              </a:ext>
            </a:extLst>
          </p:cNvPr>
          <p:cNvSpPr/>
          <p:nvPr/>
        </p:nvSpPr>
        <p:spPr>
          <a:xfrm>
            <a:off x="5830140" y="3523646"/>
            <a:ext cx="1752600" cy="381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000" dirty="0"/>
              <a:t>Saving the Best Model </a:t>
            </a:r>
          </a:p>
        </p:txBody>
      </p:sp>
      <p:sp>
        <p:nvSpPr>
          <p:cNvPr id="40" name="Flowchart: Preparation 39">
            <a:extLst>
              <a:ext uri="{FF2B5EF4-FFF2-40B4-BE49-F238E27FC236}">
                <a16:creationId xmlns:a16="http://schemas.microsoft.com/office/drawing/2014/main" id="{2B220DB0-4540-B3E6-294B-C6BFA4FDC11F}"/>
              </a:ext>
            </a:extLst>
          </p:cNvPr>
          <p:cNvSpPr/>
          <p:nvPr/>
        </p:nvSpPr>
        <p:spPr>
          <a:xfrm>
            <a:off x="3153659" y="3453437"/>
            <a:ext cx="1447800" cy="450346"/>
          </a:xfrm>
          <a:prstGeom prst="flowChartPreparation">
            <a:avLst/>
          </a:prstGeom>
          <a:solidFill>
            <a:srgbClr val="E1A40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Comparison</a:t>
            </a:r>
          </a:p>
        </p:txBody>
      </p:sp>
      <p:sp>
        <p:nvSpPr>
          <p:cNvPr id="49" name="Diamond 48">
            <a:extLst>
              <a:ext uri="{FF2B5EF4-FFF2-40B4-BE49-F238E27FC236}">
                <a16:creationId xmlns:a16="http://schemas.microsoft.com/office/drawing/2014/main" id="{4EE7D65B-9FBE-DD65-16EF-0B77E4D473CD}"/>
              </a:ext>
            </a:extLst>
          </p:cNvPr>
          <p:cNvSpPr/>
          <p:nvPr/>
        </p:nvSpPr>
        <p:spPr>
          <a:xfrm>
            <a:off x="533400" y="5367068"/>
            <a:ext cx="1894270" cy="634277"/>
          </a:xfrm>
          <a:prstGeom prst="diamond">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Is User Exists?</a:t>
            </a:r>
          </a:p>
        </p:txBody>
      </p:sp>
      <p:sp>
        <p:nvSpPr>
          <p:cNvPr id="50" name="Flowchart: Alternate Process 49">
            <a:extLst>
              <a:ext uri="{FF2B5EF4-FFF2-40B4-BE49-F238E27FC236}">
                <a16:creationId xmlns:a16="http://schemas.microsoft.com/office/drawing/2014/main" id="{C148D06C-3A99-1A45-5B58-66D865A85D69}"/>
              </a:ext>
            </a:extLst>
          </p:cNvPr>
          <p:cNvSpPr/>
          <p:nvPr/>
        </p:nvSpPr>
        <p:spPr>
          <a:xfrm>
            <a:off x="3054799" y="5479981"/>
            <a:ext cx="1447800" cy="457200"/>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000" dirty="0">
                <a:solidFill>
                  <a:schemeClr val="tx1"/>
                </a:solidFill>
              </a:rPr>
              <a:t>Sign Up</a:t>
            </a:r>
          </a:p>
        </p:txBody>
      </p:sp>
      <p:sp>
        <p:nvSpPr>
          <p:cNvPr id="51" name="Flowchart: Alternate Process 50">
            <a:extLst>
              <a:ext uri="{FF2B5EF4-FFF2-40B4-BE49-F238E27FC236}">
                <a16:creationId xmlns:a16="http://schemas.microsoft.com/office/drawing/2014/main" id="{5B5A2D1D-2504-BF7D-49FE-BFEAE8BBA533}"/>
              </a:ext>
            </a:extLst>
          </p:cNvPr>
          <p:cNvSpPr/>
          <p:nvPr/>
        </p:nvSpPr>
        <p:spPr>
          <a:xfrm>
            <a:off x="3054799" y="6229599"/>
            <a:ext cx="1447800" cy="457200"/>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000" dirty="0">
                <a:solidFill>
                  <a:schemeClr val="tx1"/>
                </a:solidFill>
              </a:rPr>
              <a:t>Sign In</a:t>
            </a:r>
          </a:p>
        </p:txBody>
      </p:sp>
      <p:sp>
        <p:nvSpPr>
          <p:cNvPr id="53" name="Flowchart: Alternate Process 52">
            <a:extLst>
              <a:ext uri="{FF2B5EF4-FFF2-40B4-BE49-F238E27FC236}">
                <a16:creationId xmlns:a16="http://schemas.microsoft.com/office/drawing/2014/main" id="{CA0A9C4F-A709-9447-F5F2-83B2D241CB5F}"/>
              </a:ext>
            </a:extLst>
          </p:cNvPr>
          <p:cNvSpPr/>
          <p:nvPr/>
        </p:nvSpPr>
        <p:spPr>
          <a:xfrm>
            <a:off x="6858000" y="4366464"/>
            <a:ext cx="1751760" cy="385465"/>
          </a:xfrm>
          <a:prstGeom prst="flowChartAlternateProcess">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Predicts using the saved model</a:t>
            </a:r>
          </a:p>
        </p:txBody>
      </p:sp>
      <p:sp>
        <p:nvSpPr>
          <p:cNvPr id="54" name="Callout: Up Arrow 53">
            <a:extLst>
              <a:ext uri="{FF2B5EF4-FFF2-40B4-BE49-F238E27FC236}">
                <a16:creationId xmlns:a16="http://schemas.microsoft.com/office/drawing/2014/main" id="{27C349FB-9991-6B1E-397C-4981AFA64377}"/>
              </a:ext>
            </a:extLst>
          </p:cNvPr>
          <p:cNvSpPr/>
          <p:nvPr/>
        </p:nvSpPr>
        <p:spPr>
          <a:xfrm>
            <a:off x="4875803" y="5708581"/>
            <a:ext cx="1676400" cy="499540"/>
          </a:xfrm>
          <a:prstGeom prst="upArrow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000" dirty="0">
                <a:solidFill>
                  <a:schemeClr val="tx1"/>
                </a:solidFill>
              </a:rPr>
              <a:t>Enter the data</a:t>
            </a:r>
          </a:p>
        </p:txBody>
      </p:sp>
      <p:sp>
        <p:nvSpPr>
          <p:cNvPr id="58" name="Flowchart: Terminator 57">
            <a:extLst>
              <a:ext uri="{FF2B5EF4-FFF2-40B4-BE49-F238E27FC236}">
                <a16:creationId xmlns:a16="http://schemas.microsoft.com/office/drawing/2014/main" id="{42C909F1-25BC-3F2D-3603-D66B7E1ECC17}"/>
              </a:ext>
            </a:extLst>
          </p:cNvPr>
          <p:cNvSpPr/>
          <p:nvPr/>
        </p:nvSpPr>
        <p:spPr>
          <a:xfrm>
            <a:off x="4025059" y="4640846"/>
            <a:ext cx="1201856" cy="213558"/>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Recall</a:t>
            </a:r>
          </a:p>
        </p:txBody>
      </p:sp>
      <p:sp>
        <p:nvSpPr>
          <p:cNvPr id="60" name="Flowchart: Terminator 59">
            <a:extLst>
              <a:ext uri="{FF2B5EF4-FFF2-40B4-BE49-F238E27FC236}">
                <a16:creationId xmlns:a16="http://schemas.microsoft.com/office/drawing/2014/main" id="{4F85FA17-1E5C-3BDF-931A-4B3E3366F304}"/>
              </a:ext>
            </a:extLst>
          </p:cNvPr>
          <p:cNvSpPr/>
          <p:nvPr/>
        </p:nvSpPr>
        <p:spPr>
          <a:xfrm>
            <a:off x="2806870" y="4631250"/>
            <a:ext cx="1048029" cy="236793"/>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F! Score</a:t>
            </a:r>
          </a:p>
        </p:txBody>
      </p:sp>
      <p:sp>
        <p:nvSpPr>
          <p:cNvPr id="61" name="Flowchart: Terminator 60">
            <a:extLst>
              <a:ext uri="{FF2B5EF4-FFF2-40B4-BE49-F238E27FC236}">
                <a16:creationId xmlns:a16="http://schemas.microsoft.com/office/drawing/2014/main" id="{8B9EA3C7-3C28-10BA-A1BD-80CAD2BE0606}"/>
              </a:ext>
            </a:extLst>
          </p:cNvPr>
          <p:cNvSpPr/>
          <p:nvPr/>
        </p:nvSpPr>
        <p:spPr>
          <a:xfrm>
            <a:off x="4549219" y="4203790"/>
            <a:ext cx="1201856" cy="213558"/>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Accuracy</a:t>
            </a:r>
          </a:p>
        </p:txBody>
      </p:sp>
      <p:sp>
        <p:nvSpPr>
          <p:cNvPr id="62" name="Flowchart: Terminator 61">
            <a:extLst>
              <a:ext uri="{FF2B5EF4-FFF2-40B4-BE49-F238E27FC236}">
                <a16:creationId xmlns:a16="http://schemas.microsoft.com/office/drawing/2014/main" id="{9FBC69FA-262F-9BF7-AB7A-5482797C0084}"/>
              </a:ext>
            </a:extLst>
          </p:cNvPr>
          <p:cNvSpPr/>
          <p:nvPr/>
        </p:nvSpPr>
        <p:spPr>
          <a:xfrm>
            <a:off x="2143210" y="4209207"/>
            <a:ext cx="1201856" cy="213558"/>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Precision</a:t>
            </a:r>
          </a:p>
        </p:txBody>
      </p:sp>
      <p:cxnSp>
        <p:nvCxnSpPr>
          <p:cNvPr id="64" name="Straight Arrow Connector 63">
            <a:extLst>
              <a:ext uri="{FF2B5EF4-FFF2-40B4-BE49-F238E27FC236}">
                <a16:creationId xmlns:a16="http://schemas.microsoft.com/office/drawing/2014/main" id="{8BECF43C-0F3F-C963-129D-1A6975ECDC8E}"/>
              </a:ext>
            </a:extLst>
          </p:cNvPr>
          <p:cNvCxnSpPr>
            <a:stCxn id="17" idx="3"/>
            <a:endCxn id="23" idx="1"/>
          </p:cNvCxnSpPr>
          <p:nvPr/>
        </p:nvCxnSpPr>
        <p:spPr>
          <a:xfrm flipV="1">
            <a:off x="1912070" y="1602640"/>
            <a:ext cx="357095" cy="10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4D490332-711B-B97D-3F2C-AF6A3F5A54BA}"/>
              </a:ext>
            </a:extLst>
          </p:cNvPr>
          <p:cNvCxnSpPr>
            <a:stCxn id="23" idx="3"/>
            <a:endCxn id="24" idx="1"/>
          </p:cNvCxnSpPr>
          <p:nvPr/>
        </p:nvCxnSpPr>
        <p:spPr>
          <a:xfrm flipV="1">
            <a:off x="3793165" y="1599600"/>
            <a:ext cx="490452" cy="3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A1149A3D-2BC7-377E-9AAF-7DFD6AD9FEDB}"/>
              </a:ext>
            </a:extLst>
          </p:cNvPr>
          <p:cNvCxnSpPr>
            <a:cxnSpLocks/>
            <a:stCxn id="40" idx="1"/>
            <a:endCxn id="62" idx="0"/>
          </p:cNvCxnSpPr>
          <p:nvPr/>
        </p:nvCxnSpPr>
        <p:spPr>
          <a:xfrm flipH="1">
            <a:off x="2744138" y="3678610"/>
            <a:ext cx="409521" cy="530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F00D9674-81EC-FB0C-EEF0-9A2F8ECB61A8}"/>
              </a:ext>
            </a:extLst>
          </p:cNvPr>
          <p:cNvCxnSpPr>
            <a:cxnSpLocks/>
            <a:stCxn id="34" idx="2"/>
            <a:endCxn id="40" idx="0"/>
          </p:cNvCxnSpPr>
          <p:nvPr/>
        </p:nvCxnSpPr>
        <p:spPr>
          <a:xfrm>
            <a:off x="3854899" y="2878100"/>
            <a:ext cx="22660" cy="5753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999151E7-2519-80B4-D5A6-BB189637D196}"/>
              </a:ext>
            </a:extLst>
          </p:cNvPr>
          <p:cNvCxnSpPr>
            <a:cxnSpLocks/>
            <a:stCxn id="30" idx="1"/>
            <a:endCxn id="34" idx="3"/>
          </p:cNvCxnSpPr>
          <p:nvPr/>
        </p:nvCxnSpPr>
        <p:spPr>
          <a:xfrm flipH="1">
            <a:off x="4502599" y="2686655"/>
            <a:ext cx="429558" cy="170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C1C9B43D-7570-8A21-AC0D-6607164C7E00}"/>
              </a:ext>
            </a:extLst>
          </p:cNvPr>
          <p:cNvCxnSpPr>
            <a:cxnSpLocks/>
            <a:stCxn id="29" idx="1"/>
            <a:endCxn id="30" idx="3"/>
          </p:cNvCxnSpPr>
          <p:nvPr/>
        </p:nvCxnSpPr>
        <p:spPr>
          <a:xfrm flipH="1">
            <a:off x="6227557" y="2678595"/>
            <a:ext cx="709617" cy="8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42DA3353-EDF6-EE01-55BA-EC4C0178CCD8}"/>
              </a:ext>
            </a:extLst>
          </p:cNvPr>
          <p:cNvCxnSpPr>
            <a:cxnSpLocks/>
            <a:stCxn id="26" idx="2"/>
            <a:endCxn id="29" idx="0"/>
          </p:cNvCxnSpPr>
          <p:nvPr/>
        </p:nvCxnSpPr>
        <p:spPr>
          <a:xfrm>
            <a:off x="7622974" y="1778027"/>
            <a:ext cx="0" cy="710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59613E48-0B92-E1BD-A84C-3C66CB4E4FA7}"/>
              </a:ext>
            </a:extLst>
          </p:cNvPr>
          <p:cNvCxnSpPr>
            <a:cxnSpLocks/>
            <a:stCxn id="24" idx="3"/>
            <a:endCxn id="26" idx="1"/>
          </p:cNvCxnSpPr>
          <p:nvPr/>
        </p:nvCxnSpPr>
        <p:spPr>
          <a:xfrm flipV="1">
            <a:off x="6418057" y="1587527"/>
            <a:ext cx="519117" cy="12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3262FD93-4BD8-4617-62CE-0D5EC633404A}"/>
              </a:ext>
            </a:extLst>
          </p:cNvPr>
          <p:cNvCxnSpPr>
            <a:cxnSpLocks/>
            <a:stCxn id="21" idx="2"/>
            <a:endCxn id="49" idx="0"/>
          </p:cNvCxnSpPr>
          <p:nvPr/>
        </p:nvCxnSpPr>
        <p:spPr>
          <a:xfrm>
            <a:off x="1444140" y="4993229"/>
            <a:ext cx="36395" cy="3738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41BD38DE-DA90-D4B7-A513-3382FF72BC47}"/>
              </a:ext>
            </a:extLst>
          </p:cNvPr>
          <p:cNvCxnSpPr>
            <a:cxnSpLocks/>
            <a:stCxn id="49" idx="3"/>
            <a:endCxn id="50" idx="1"/>
          </p:cNvCxnSpPr>
          <p:nvPr/>
        </p:nvCxnSpPr>
        <p:spPr>
          <a:xfrm>
            <a:off x="2427670" y="5684207"/>
            <a:ext cx="627129" cy="24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0" name="Straight Arrow Connector 89">
            <a:extLst>
              <a:ext uri="{FF2B5EF4-FFF2-40B4-BE49-F238E27FC236}">
                <a16:creationId xmlns:a16="http://schemas.microsoft.com/office/drawing/2014/main" id="{9B39B33A-817B-81A2-A229-164CCE0B45FC}"/>
              </a:ext>
            </a:extLst>
          </p:cNvPr>
          <p:cNvCxnSpPr>
            <a:cxnSpLocks/>
            <a:endCxn id="58" idx="0"/>
          </p:cNvCxnSpPr>
          <p:nvPr/>
        </p:nvCxnSpPr>
        <p:spPr>
          <a:xfrm>
            <a:off x="4208201" y="3882958"/>
            <a:ext cx="417786" cy="7578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BAC28C29-F2D2-E74A-D43B-D63729FE11A5}"/>
              </a:ext>
            </a:extLst>
          </p:cNvPr>
          <p:cNvCxnSpPr>
            <a:cxnSpLocks/>
            <a:endCxn id="60" idx="0"/>
          </p:cNvCxnSpPr>
          <p:nvPr/>
        </p:nvCxnSpPr>
        <p:spPr>
          <a:xfrm flipH="1">
            <a:off x="3330885" y="3891810"/>
            <a:ext cx="261973" cy="739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00C48AF-A67F-BB18-3774-82E33D9F4E59}"/>
              </a:ext>
            </a:extLst>
          </p:cNvPr>
          <p:cNvCxnSpPr>
            <a:cxnSpLocks/>
            <a:stCxn id="40" idx="3"/>
            <a:endCxn id="61" idx="0"/>
          </p:cNvCxnSpPr>
          <p:nvPr/>
        </p:nvCxnSpPr>
        <p:spPr>
          <a:xfrm>
            <a:off x="4601459" y="3678610"/>
            <a:ext cx="548688" cy="5251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a:extLst>
              <a:ext uri="{FF2B5EF4-FFF2-40B4-BE49-F238E27FC236}">
                <a16:creationId xmlns:a16="http://schemas.microsoft.com/office/drawing/2014/main" id="{0B93C129-E3F2-0B56-E571-09C18FD8397F}"/>
              </a:ext>
            </a:extLst>
          </p:cNvPr>
          <p:cNvCxnSpPr>
            <a:cxnSpLocks/>
            <a:stCxn id="40" idx="3"/>
            <a:endCxn id="39" idx="2"/>
          </p:cNvCxnSpPr>
          <p:nvPr/>
        </p:nvCxnSpPr>
        <p:spPr>
          <a:xfrm>
            <a:off x="4601459" y="3678610"/>
            <a:ext cx="1228681" cy="355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Arrow Connector 109">
            <a:extLst>
              <a:ext uri="{FF2B5EF4-FFF2-40B4-BE49-F238E27FC236}">
                <a16:creationId xmlns:a16="http://schemas.microsoft.com/office/drawing/2014/main" id="{B9174C54-3FEB-3C15-AB56-ECBB351B0DBC}"/>
              </a:ext>
            </a:extLst>
          </p:cNvPr>
          <p:cNvCxnSpPr>
            <a:cxnSpLocks/>
            <a:stCxn id="39" idx="4"/>
            <a:endCxn id="53" idx="0"/>
          </p:cNvCxnSpPr>
          <p:nvPr/>
        </p:nvCxnSpPr>
        <p:spPr>
          <a:xfrm>
            <a:off x="6706440" y="3904646"/>
            <a:ext cx="1027440" cy="461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1" name="Straight Arrow Connector 110">
            <a:extLst>
              <a:ext uri="{FF2B5EF4-FFF2-40B4-BE49-F238E27FC236}">
                <a16:creationId xmlns:a16="http://schemas.microsoft.com/office/drawing/2014/main" id="{20DF2725-A3F1-CDE2-E452-5A7697C422A8}"/>
              </a:ext>
            </a:extLst>
          </p:cNvPr>
          <p:cNvCxnSpPr>
            <a:cxnSpLocks/>
            <a:stCxn id="51" idx="3"/>
          </p:cNvCxnSpPr>
          <p:nvPr/>
        </p:nvCxnSpPr>
        <p:spPr>
          <a:xfrm flipV="1">
            <a:off x="4502599" y="6047888"/>
            <a:ext cx="373204" cy="4103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D120A7F8-7CEC-17FE-93DB-35A24CC0FE0C}"/>
              </a:ext>
            </a:extLst>
          </p:cNvPr>
          <p:cNvCxnSpPr>
            <a:cxnSpLocks/>
            <a:stCxn id="50" idx="3"/>
          </p:cNvCxnSpPr>
          <p:nvPr/>
        </p:nvCxnSpPr>
        <p:spPr>
          <a:xfrm>
            <a:off x="4502599" y="5708581"/>
            <a:ext cx="373204" cy="2991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Connector: Elbow 113">
            <a:extLst>
              <a:ext uri="{FF2B5EF4-FFF2-40B4-BE49-F238E27FC236}">
                <a16:creationId xmlns:a16="http://schemas.microsoft.com/office/drawing/2014/main" id="{F79A76D5-A6D2-FAD2-6EB3-317305001194}"/>
              </a:ext>
            </a:extLst>
          </p:cNvPr>
          <p:cNvCxnSpPr>
            <a:stCxn id="49" idx="2"/>
            <a:endCxn id="51" idx="1"/>
          </p:cNvCxnSpPr>
          <p:nvPr/>
        </p:nvCxnSpPr>
        <p:spPr>
          <a:xfrm rot="16200000" flipH="1">
            <a:off x="2039240" y="5442640"/>
            <a:ext cx="456854" cy="157426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26" name="Flowchart: Terminator 125">
            <a:extLst>
              <a:ext uri="{FF2B5EF4-FFF2-40B4-BE49-F238E27FC236}">
                <a16:creationId xmlns:a16="http://schemas.microsoft.com/office/drawing/2014/main" id="{BA2B8C1B-3F2B-829A-1D1E-54E6DEC9A200}"/>
              </a:ext>
            </a:extLst>
          </p:cNvPr>
          <p:cNvSpPr/>
          <p:nvPr/>
        </p:nvSpPr>
        <p:spPr>
          <a:xfrm>
            <a:off x="7521277" y="4868043"/>
            <a:ext cx="1105765" cy="22041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000" dirty="0"/>
              <a:t>DoS</a:t>
            </a:r>
          </a:p>
        </p:txBody>
      </p:sp>
      <p:sp>
        <p:nvSpPr>
          <p:cNvPr id="130" name="Flowchart: Terminator 129">
            <a:extLst>
              <a:ext uri="{FF2B5EF4-FFF2-40B4-BE49-F238E27FC236}">
                <a16:creationId xmlns:a16="http://schemas.microsoft.com/office/drawing/2014/main" id="{76219D3E-5B76-AB25-B5C2-6C423D0B22EF}"/>
              </a:ext>
            </a:extLst>
          </p:cNvPr>
          <p:cNvSpPr/>
          <p:nvPr/>
        </p:nvSpPr>
        <p:spPr>
          <a:xfrm>
            <a:off x="7524419" y="5237117"/>
            <a:ext cx="1105765" cy="22041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000" dirty="0"/>
              <a:t>Probe</a:t>
            </a:r>
          </a:p>
        </p:txBody>
      </p:sp>
      <p:sp>
        <p:nvSpPr>
          <p:cNvPr id="131" name="Flowchart: Terminator 130">
            <a:extLst>
              <a:ext uri="{FF2B5EF4-FFF2-40B4-BE49-F238E27FC236}">
                <a16:creationId xmlns:a16="http://schemas.microsoft.com/office/drawing/2014/main" id="{534995CC-DC67-5159-DF59-D06EA7416616}"/>
              </a:ext>
            </a:extLst>
          </p:cNvPr>
          <p:cNvSpPr/>
          <p:nvPr/>
        </p:nvSpPr>
        <p:spPr>
          <a:xfrm>
            <a:off x="7503995" y="5610136"/>
            <a:ext cx="1105765" cy="22041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000" dirty="0"/>
              <a:t>U2R</a:t>
            </a:r>
          </a:p>
        </p:txBody>
      </p:sp>
      <p:sp>
        <p:nvSpPr>
          <p:cNvPr id="132" name="Flowchart: Terminator 131">
            <a:extLst>
              <a:ext uri="{FF2B5EF4-FFF2-40B4-BE49-F238E27FC236}">
                <a16:creationId xmlns:a16="http://schemas.microsoft.com/office/drawing/2014/main" id="{65F4D077-1E1F-CD81-06B1-48C67DE5373D}"/>
              </a:ext>
            </a:extLst>
          </p:cNvPr>
          <p:cNvSpPr/>
          <p:nvPr/>
        </p:nvSpPr>
        <p:spPr>
          <a:xfrm>
            <a:off x="7521277" y="5982951"/>
            <a:ext cx="1105765" cy="22041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000" dirty="0"/>
              <a:t>R2L</a:t>
            </a:r>
          </a:p>
        </p:txBody>
      </p:sp>
      <p:sp>
        <p:nvSpPr>
          <p:cNvPr id="133" name="Flowchart: Terminator 132">
            <a:extLst>
              <a:ext uri="{FF2B5EF4-FFF2-40B4-BE49-F238E27FC236}">
                <a16:creationId xmlns:a16="http://schemas.microsoft.com/office/drawing/2014/main" id="{BCBB2C3B-FAA1-ADB4-9E5F-4F3AE172DE9A}"/>
              </a:ext>
            </a:extLst>
          </p:cNvPr>
          <p:cNvSpPr/>
          <p:nvPr/>
        </p:nvSpPr>
        <p:spPr>
          <a:xfrm>
            <a:off x="7521277" y="6366138"/>
            <a:ext cx="1105765" cy="22041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000" dirty="0"/>
              <a:t>No Attack</a:t>
            </a:r>
          </a:p>
        </p:txBody>
      </p:sp>
      <p:cxnSp>
        <p:nvCxnSpPr>
          <p:cNvPr id="135" name="Straight Connector 134">
            <a:extLst>
              <a:ext uri="{FF2B5EF4-FFF2-40B4-BE49-F238E27FC236}">
                <a16:creationId xmlns:a16="http://schemas.microsoft.com/office/drawing/2014/main" id="{8C7DA0BB-6D2A-135A-23E3-973863471824}"/>
              </a:ext>
            </a:extLst>
          </p:cNvPr>
          <p:cNvCxnSpPr>
            <a:cxnSpLocks/>
          </p:cNvCxnSpPr>
          <p:nvPr/>
        </p:nvCxnSpPr>
        <p:spPr>
          <a:xfrm>
            <a:off x="7047919" y="4749646"/>
            <a:ext cx="38681" cy="1726699"/>
          </a:xfrm>
          <a:prstGeom prst="line">
            <a:avLst/>
          </a:prstGeom>
        </p:spPr>
        <p:style>
          <a:lnRef idx="2">
            <a:schemeClr val="accent4"/>
          </a:lnRef>
          <a:fillRef idx="0">
            <a:schemeClr val="accent4"/>
          </a:fillRef>
          <a:effectRef idx="1">
            <a:schemeClr val="accent4"/>
          </a:effectRef>
          <a:fontRef idx="minor">
            <a:schemeClr val="tx1"/>
          </a:fontRef>
        </p:style>
      </p:cxnSp>
      <p:cxnSp>
        <p:nvCxnSpPr>
          <p:cNvPr id="139" name="Straight Arrow Connector 138">
            <a:extLst>
              <a:ext uri="{FF2B5EF4-FFF2-40B4-BE49-F238E27FC236}">
                <a16:creationId xmlns:a16="http://schemas.microsoft.com/office/drawing/2014/main" id="{0D2EFCF9-138F-F787-78C6-D4C769AC67EA}"/>
              </a:ext>
            </a:extLst>
          </p:cNvPr>
          <p:cNvCxnSpPr>
            <a:cxnSpLocks/>
            <a:endCxn id="126" idx="1"/>
          </p:cNvCxnSpPr>
          <p:nvPr/>
        </p:nvCxnSpPr>
        <p:spPr>
          <a:xfrm flipV="1">
            <a:off x="7047919" y="4978251"/>
            <a:ext cx="473358" cy="87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0" name="Straight Arrow Connector 139">
            <a:extLst>
              <a:ext uri="{FF2B5EF4-FFF2-40B4-BE49-F238E27FC236}">
                <a16:creationId xmlns:a16="http://schemas.microsoft.com/office/drawing/2014/main" id="{06AC9FB5-76A5-5F07-21A8-C7B84494526E}"/>
              </a:ext>
            </a:extLst>
          </p:cNvPr>
          <p:cNvCxnSpPr>
            <a:cxnSpLocks/>
            <a:endCxn id="130" idx="1"/>
          </p:cNvCxnSpPr>
          <p:nvPr/>
        </p:nvCxnSpPr>
        <p:spPr>
          <a:xfrm>
            <a:off x="7047919" y="5347325"/>
            <a:ext cx="4765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1" name="Straight Arrow Connector 140">
            <a:extLst>
              <a:ext uri="{FF2B5EF4-FFF2-40B4-BE49-F238E27FC236}">
                <a16:creationId xmlns:a16="http://schemas.microsoft.com/office/drawing/2014/main" id="{9F6223F0-05A9-0F37-06A4-360FA4A1508C}"/>
              </a:ext>
            </a:extLst>
          </p:cNvPr>
          <p:cNvCxnSpPr>
            <a:cxnSpLocks/>
            <a:endCxn id="131" idx="1"/>
          </p:cNvCxnSpPr>
          <p:nvPr/>
        </p:nvCxnSpPr>
        <p:spPr>
          <a:xfrm>
            <a:off x="7086600" y="5696394"/>
            <a:ext cx="417395" cy="239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2" name="Straight Arrow Connector 141">
            <a:extLst>
              <a:ext uri="{FF2B5EF4-FFF2-40B4-BE49-F238E27FC236}">
                <a16:creationId xmlns:a16="http://schemas.microsoft.com/office/drawing/2014/main" id="{607333BC-B4A1-E7BA-3EE9-B5397AF315D6}"/>
              </a:ext>
            </a:extLst>
          </p:cNvPr>
          <p:cNvCxnSpPr>
            <a:cxnSpLocks/>
            <a:endCxn id="132" idx="1"/>
          </p:cNvCxnSpPr>
          <p:nvPr/>
        </p:nvCxnSpPr>
        <p:spPr>
          <a:xfrm>
            <a:off x="7086600" y="6093158"/>
            <a:ext cx="43467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3" name="Straight Arrow Connector 142">
            <a:extLst>
              <a:ext uri="{FF2B5EF4-FFF2-40B4-BE49-F238E27FC236}">
                <a16:creationId xmlns:a16="http://schemas.microsoft.com/office/drawing/2014/main" id="{55A84380-49B6-5764-50E7-0132E6527ACC}"/>
              </a:ext>
            </a:extLst>
          </p:cNvPr>
          <p:cNvCxnSpPr>
            <a:cxnSpLocks/>
            <a:endCxn id="133" idx="1"/>
          </p:cNvCxnSpPr>
          <p:nvPr/>
        </p:nvCxnSpPr>
        <p:spPr>
          <a:xfrm>
            <a:off x="7086600" y="6458199"/>
            <a:ext cx="434677" cy="181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6" name="Arrow: Notched Right 155">
            <a:extLst>
              <a:ext uri="{FF2B5EF4-FFF2-40B4-BE49-F238E27FC236}">
                <a16:creationId xmlns:a16="http://schemas.microsoft.com/office/drawing/2014/main" id="{8EE27670-9458-630E-94BF-1D92FCC390C5}"/>
              </a:ext>
            </a:extLst>
          </p:cNvPr>
          <p:cNvSpPr/>
          <p:nvPr/>
        </p:nvSpPr>
        <p:spPr>
          <a:xfrm rot="17553303">
            <a:off x="5030870" y="4741883"/>
            <a:ext cx="2157650" cy="330227"/>
          </a:xfrm>
          <a:prstGeom prst="notch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57" name="TextBox 156">
            <a:extLst>
              <a:ext uri="{FF2B5EF4-FFF2-40B4-BE49-F238E27FC236}">
                <a16:creationId xmlns:a16="http://schemas.microsoft.com/office/drawing/2014/main" id="{569D2350-F4E3-AE1D-7EBD-7A0CA2FEAC17}"/>
              </a:ext>
            </a:extLst>
          </p:cNvPr>
          <p:cNvSpPr txBox="1"/>
          <p:nvPr/>
        </p:nvSpPr>
        <p:spPr>
          <a:xfrm>
            <a:off x="2260297" y="6090938"/>
            <a:ext cx="984421" cy="376834"/>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YES</a:t>
            </a:r>
          </a:p>
        </p:txBody>
      </p:sp>
      <p:sp>
        <p:nvSpPr>
          <p:cNvPr id="158" name="TextBox 157">
            <a:extLst>
              <a:ext uri="{FF2B5EF4-FFF2-40B4-BE49-F238E27FC236}">
                <a16:creationId xmlns:a16="http://schemas.microsoft.com/office/drawing/2014/main" id="{38495B2D-3F90-71BA-57C6-7303357B166A}"/>
              </a:ext>
            </a:extLst>
          </p:cNvPr>
          <p:cNvSpPr txBox="1"/>
          <p:nvPr/>
        </p:nvSpPr>
        <p:spPr>
          <a:xfrm>
            <a:off x="2460754" y="5340265"/>
            <a:ext cx="454226" cy="376834"/>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NO</a:t>
            </a:r>
          </a:p>
        </p:txBody>
      </p:sp>
      <p:sp>
        <p:nvSpPr>
          <p:cNvPr id="159" name="TextBox 158">
            <a:extLst>
              <a:ext uri="{FF2B5EF4-FFF2-40B4-BE49-F238E27FC236}">
                <a16:creationId xmlns:a16="http://schemas.microsoft.com/office/drawing/2014/main" id="{FE98C47B-A2AD-5F9E-7A77-181A9DD7D9A2}"/>
              </a:ext>
            </a:extLst>
          </p:cNvPr>
          <p:cNvSpPr txBox="1"/>
          <p:nvPr/>
        </p:nvSpPr>
        <p:spPr>
          <a:xfrm>
            <a:off x="792343" y="3195713"/>
            <a:ext cx="580729" cy="376834"/>
          </a:xfrm>
          <a:prstGeom prst="rect">
            <a:avLst/>
          </a:prstGeom>
          <a:noFill/>
        </p:spPr>
        <p:txBody>
          <a:bodyPr wrap="square">
            <a:spAutoFit/>
          </a:bodyPr>
          <a:lstStyle/>
          <a:p>
            <a:pPr algn="just">
              <a:lnSpc>
                <a:spcPct val="150000"/>
              </a:lnSpc>
            </a:pPr>
            <a:r>
              <a:rPr lang="en-US" sz="1400" b="1" dirty="0">
                <a:latin typeface="Times New Roman" pitchFamily="18" charset="0"/>
                <a:cs typeface="Times New Roman" pitchFamily="18" charset="0"/>
              </a:rPr>
              <a:t>ML</a:t>
            </a:r>
          </a:p>
        </p:txBody>
      </p:sp>
      <p:sp>
        <p:nvSpPr>
          <p:cNvPr id="160" name="TextBox 159">
            <a:extLst>
              <a:ext uri="{FF2B5EF4-FFF2-40B4-BE49-F238E27FC236}">
                <a16:creationId xmlns:a16="http://schemas.microsoft.com/office/drawing/2014/main" id="{E9F9A063-B776-3038-31E4-BE3448A4790D}"/>
              </a:ext>
            </a:extLst>
          </p:cNvPr>
          <p:cNvSpPr txBox="1"/>
          <p:nvPr/>
        </p:nvSpPr>
        <p:spPr>
          <a:xfrm>
            <a:off x="1235270" y="1987080"/>
            <a:ext cx="490529" cy="376834"/>
          </a:xfrm>
          <a:prstGeom prst="rect">
            <a:avLst/>
          </a:prstGeom>
          <a:noFill/>
        </p:spPr>
        <p:txBody>
          <a:bodyPr wrap="square">
            <a:spAutoFit/>
          </a:bodyPr>
          <a:lstStyle/>
          <a:p>
            <a:pPr algn="just">
              <a:lnSpc>
                <a:spcPct val="150000"/>
              </a:lnSpc>
            </a:pPr>
            <a:r>
              <a:rPr lang="en-US" sz="1400" b="1" dirty="0">
                <a:latin typeface="Times New Roman" pitchFamily="18" charset="0"/>
                <a:cs typeface="Times New Roman" pitchFamily="18" charset="0"/>
              </a:rPr>
              <a:t>DL</a:t>
            </a:r>
          </a:p>
        </p:txBody>
      </p:sp>
      <p:cxnSp>
        <p:nvCxnSpPr>
          <p:cNvPr id="162" name="Straight Arrow Connector 161">
            <a:extLst>
              <a:ext uri="{FF2B5EF4-FFF2-40B4-BE49-F238E27FC236}">
                <a16:creationId xmlns:a16="http://schemas.microsoft.com/office/drawing/2014/main" id="{ADB3C574-7CB7-8864-809B-90B3CD952D82}"/>
              </a:ext>
            </a:extLst>
          </p:cNvPr>
          <p:cNvCxnSpPr>
            <a:stCxn id="34" idx="1"/>
            <a:endCxn id="36" idx="5"/>
          </p:cNvCxnSpPr>
          <p:nvPr/>
        </p:nvCxnSpPr>
        <p:spPr>
          <a:xfrm flipH="1" flipV="1">
            <a:off x="2639073" y="2480320"/>
            <a:ext cx="568125" cy="2233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4" name="Straight Arrow Connector 163">
            <a:extLst>
              <a:ext uri="{FF2B5EF4-FFF2-40B4-BE49-F238E27FC236}">
                <a16:creationId xmlns:a16="http://schemas.microsoft.com/office/drawing/2014/main" id="{8BFC715E-F918-D9AF-3329-7E71BB758EFE}"/>
              </a:ext>
            </a:extLst>
          </p:cNvPr>
          <p:cNvCxnSpPr>
            <a:cxnSpLocks/>
            <a:stCxn id="34" idx="1"/>
          </p:cNvCxnSpPr>
          <p:nvPr/>
        </p:nvCxnSpPr>
        <p:spPr>
          <a:xfrm flipH="1">
            <a:off x="2427670" y="2703699"/>
            <a:ext cx="779528" cy="762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5539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457200"/>
            <a:ext cx="8229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81420" y="1054323"/>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DF3E5C38-F0D7-9BEC-B549-6CF77EE4ACE5}"/>
              </a:ext>
            </a:extLst>
          </p:cNvPr>
          <p:cNvSpPr txBox="1"/>
          <p:nvPr/>
        </p:nvSpPr>
        <p:spPr>
          <a:xfrm>
            <a:off x="457200" y="1265382"/>
            <a:ext cx="8153400" cy="263899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Existing implementations of intrusion detection systems usually extract features from network packets or string characteristics of input that are manually selected as relevant to attack analysis.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Manually selecting features, however, is time-consuming and requires in-depth security domain knowledge.</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 Large amounts of labeled legitimate and attack request data are needed by supervised learning algorithms to classify normal and abnormal behaviors, which is often expensive and impractical to obtain for production web applications.</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Existing systems also include ML approaches which include SVM, Naïve Bayes which degrades performance in detecting some attacks.</a:t>
            </a:r>
          </a:p>
        </p:txBody>
      </p:sp>
    </p:spTree>
    <p:extLst>
      <p:ext uri="{BB962C8B-B14F-4D97-AF65-F5344CB8AC3E}">
        <p14:creationId xmlns:p14="http://schemas.microsoft.com/office/powerpoint/2010/main" val="103846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BA704513-541E-4625-F052-AFCA8D0D3068}"/>
              </a:ext>
            </a:extLst>
          </p:cNvPr>
          <p:cNvSpPr txBox="1"/>
          <p:nvPr/>
        </p:nvSpPr>
        <p:spPr>
          <a:xfrm>
            <a:off x="762000" y="1447800"/>
            <a:ext cx="7620000" cy="1346331"/>
          </a:xfrm>
          <a:prstGeom prst="rect">
            <a:avLst/>
          </a:prstGeom>
          <a:noFill/>
        </p:spPr>
        <p:txBody>
          <a:bodyPr wrap="square" rtlCol="0">
            <a:spAutoFit/>
          </a:bodyPr>
          <a:lstStyle/>
          <a:p>
            <a:pPr>
              <a:lnSpc>
                <a:spcPct val="150000"/>
              </a:lnSpc>
            </a:pPr>
            <a:r>
              <a:rPr lang="en-IN" sz="1400" dirty="0">
                <a:latin typeface="Times New Roman" panose="02020603050405020304" pitchFamily="18" charset="0"/>
                <a:cs typeface="Times New Roman" panose="02020603050405020304" pitchFamily="18" charset="0"/>
              </a:rPr>
              <a:t>Based on our research and references from various citations we generalized that there are many techniques to address web attack detections. We also compared different type of attacks with respect to different models and using RSMT and LSTM models to address this problem is a feasible and optimal approach.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767E6DC4-5EEB-CFED-00D1-900FBE25FF59}"/>
              </a:ext>
            </a:extLst>
          </p:cNvPr>
          <p:cNvSpPr txBox="1"/>
          <p:nvPr/>
        </p:nvSpPr>
        <p:spPr>
          <a:xfrm>
            <a:off x="609600" y="1295400"/>
            <a:ext cx="8077200" cy="2638992"/>
          </a:xfrm>
          <a:prstGeom prst="rect">
            <a:avLst/>
          </a:prstGeom>
          <a:noFill/>
        </p:spPr>
        <p:txBody>
          <a:bodyPr wrap="square">
            <a:spAutoFit/>
          </a:bodyPr>
          <a:lstStyle/>
          <a:p>
            <a:pPr marR="31115" algn="just">
              <a:lnSpc>
                <a:spcPct val="150000"/>
              </a:lnSpc>
              <a:spcBef>
                <a:spcPts val="1200"/>
              </a:spcBef>
              <a:spcAft>
                <a:spcPts val="1200"/>
              </a:spcAft>
            </a:pPr>
            <a:r>
              <a:rPr lang="en-US" sz="1400" dirty="0">
                <a:effectLst/>
                <a:latin typeface="Times New Roman" panose="02020603050405020304" pitchFamily="18" charset="0"/>
                <a:ea typeface="Times New Roman" panose="02020603050405020304" pitchFamily="18" charset="0"/>
              </a:rPr>
              <a:t>This project describes the architecture and results of applying a supervised end-to-end deep learning approach to automatically detect attacks on web applications. We instrumented and analyzed web applications using the Robust Software Modeling Tool (RSMT), which autonomically monitors and characterizes the runtime behavior of web applications. We then applied a denoising autoencoder to learn a low-dimensional representation of the call traces extracted from application runtime. To validate our intrusion detection system, we created several test applications and synthetic trace datasets and then evaluated the performance of supervised learning against these datasets. While cross validation is widely used in traditional machine learning, it is often not used for evaluating deep learning models because of the great computational cost.</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457200" y="304800"/>
            <a:ext cx="25146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FFB21760-6956-D173-717A-4EB73F42A900}"/>
              </a:ext>
            </a:extLst>
          </p:cNvPr>
          <p:cNvSpPr txBox="1"/>
          <p:nvPr/>
        </p:nvSpPr>
        <p:spPr>
          <a:xfrm>
            <a:off x="457200" y="1219200"/>
            <a:ext cx="8076360" cy="4577985"/>
          </a:xfrm>
          <a:prstGeom prst="rect">
            <a:avLst/>
          </a:prstGeom>
          <a:noFill/>
        </p:spPr>
        <p:txBody>
          <a:bodyPr wrap="square">
            <a:spAutoFit/>
          </a:bodyPr>
          <a:lstStyle/>
          <a:p>
            <a:pPr marL="457200" indent="-457200">
              <a:lnSpc>
                <a:spcPct val="150000"/>
              </a:lnSpc>
            </a:pPr>
            <a:r>
              <a:rPr lang="en-US" sz="1400" dirty="0">
                <a:effectLst/>
                <a:latin typeface="Times New Roman" panose="02020603050405020304" pitchFamily="18" charset="0"/>
                <a:ea typeface="Times New Roman" panose="02020603050405020304" pitchFamily="18" charset="0"/>
              </a:rPr>
              <a:t>[1]	</a:t>
            </a:r>
            <a:r>
              <a:rPr lang="en-US" sz="1400" dirty="0" err="1">
                <a:effectLst/>
                <a:latin typeface="Times New Roman" panose="02020603050405020304" pitchFamily="18" charset="0"/>
                <a:ea typeface="Times New Roman" panose="02020603050405020304" pitchFamily="18" charset="0"/>
              </a:rPr>
              <a:t>Halfond</a:t>
            </a:r>
            <a:r>
              <a:rPr lang="en-US" sz="1400" dirty="0">
                <a:effectLst/>
                <a:latin typeface="Times New Roman" panose="02020603050405020304" pitchFamily="18" charset="0"/>
                <a:ea typeface="Times New Roman" panose="02020603050405020304" pitchFamily="18" charset="0"/>
              </a:rPr>
              <a:t>, W. G., </a:t>
            </a:r>
            <a:r>
              <a:rPr lang="en-US" sz="1400" dirty="0" err="1">
                <a:effectLst/>
                <a:latin typeface="Times New Roman" panose="02020603050405020304" pitchFamily="18" charset="0"/>
                <a:ea typeface="Times New Roman" panose="02020603050405020304" pitchFamily="18" charset="0"/>
              </a:rPr>
              <a:t>Viegas</a:t>
            </a:r>
            <a:r>
              <a:rPr lang="en-US" sz="1400" dirty="0">
                <a:effectLst/>
                <a:latin typeface="Times New Roman" panose="02020603050405020304" pitchFamily="18" charset="0"/>
                <a:ea typeface="Times New Roman" panose="02020603050405020304" pitchFamily="18" charset="0"/>
              </a:rPr>
              <a:t>, J., &amp; </a:t>
            </a:r>
            <a:r>
              <a:rPr lang="en-US" sz="1400" dirty="0" err="1">
                <a:effectLst/>
                <a:latin typeface="Times New Roman" panose="02020603050405020304" pitchFamily="18" charset="0"/>
                <a:ea typeface="Times New Roman" panose="02020603050405020304" pitchFamily="18" charset="0"/>
              </a:rPr>
              <a:t>Orso</a:t>
            </a:r>
            <a:r>
              <a:rPr lang="en-US" sz="1400" dirty="0">
                <a:effectLst/>
                <a:latin typeface="Times New Roman" panose="02020603050405020304" pitchFamily="18" charset="0"/>
                <a:ea typeface="Times New Roman" panose="02020603050405020304" pitchFamily="18" charset="0"/>
              </a:rPr>
              <a:t>, A. (2006, March). A classification of SQL-injection attacks and countermeasures. In Proceedings of the IEEE international symposium on secure software engineering (Vol. 1, pp. 13-15). IEEE.</a:t>
            </a: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[2] 	Xu, X., &amp; Wang, X. (2005, July). An adaptive network intrusion detection method based on PCA and support vector machines. In International conference on advanced data mining and applications (pp. 696-703). Berlin, Heidelberg: Springer Berlin Heidelberg.</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[3] 	</a:t>
            </a:r>
            <a:r>
              <a:rPr lang="en-US" sz="1400" dirty="0" err="1">
                <a:effectLst/>
                <a:latin typeface="Times New Roman" panose="02020603050405020304" pitchFamily="18" charset="0"/>
                <a:ea typeface="Times New Roman" panose="02020603050405020304" pitchFamily="18" charset="0"/>
              </a:rPr>
              <a:t>Pietraszek</a:t>
            </a:r>
            <a:r>
              <a:rPr lang="en-US" sz="1400" dirty="0">
                <a:effectLst/>
                <a:latin typeface="Times New Roman" panose="02020603050405020304" pitchFamily="18" charset="0"/>
                <a:ea typeface="Times New Roman" panose="02020603050405020304" pitchFamily="18" charset="0"/>
              </a:rPr>
              <a:t>, T. (2004). Using adaptive alert classification to reduce false positives in intrusion detection. In Recent Advances in Intrusion Detection: 7th International Symposium, RAID 2004, Sophia Antipolis, France, September 15-17, 2004. Proceedings 7 (pp. 102-124). Springer Berlin Heidelberg.</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[4] 	</a:t>
            </a:r>
            <a:r>
              <a:rPr lang="en-US" sz="1400" dirty="0" err="1">
                <a:effectLst/>
                <a:latin typeface="Times New Roman" panose="02020603050405020304" pitchFamily="18" charset="0"/>
                <a:ea typeface="Times New Roman" panose="02020603050405020304" pitchFamily="18" charset="0"/>
              </a:rPr>
              <a:t>Krizhevsky</a:t>
            </a:r>
            <a:r>
              <a:rPr lang="en-US" sz="1400" dirty="0">
                <a:effectLst/>
                <a:latin typeface="Times New Roman" panose="02020603050405020304" pitchFamily="18" charset="0"/>
                <a:ea typeface="Times New Roman" panose="02020603050405020304" pitchFamily="18" charset="0"/>
              </a:rPr>
              <a:t>, A., </a:t>
            </a:r>
            <a:r>
              <a:rPr lang="en-US" sz="1400" dirty="0" err="1">
                <a:effectLst/>
                <a:latin typeface="Times New Roman" panose="02020603050405020304" pitchFamily="18" charset="0"/>
                <a:ea typeface="Times New Roman" panose="02020603050405020304" pitchFamily="18" charset="0"/>
              </a:rPr>
              <a:t>Sutskever</a:t>
            </a:r>
            <a:r>
              <a:rPr lang="en-US" sz="1400" dirty="0">
                <a:effectLst/>
                <a:latin typeface="Times New Roman" panose="02020603050405020304" pitchFamily="18" charset="0"/>
                <a:ea typeface="Times New Roman" panose="02020603050405020304" pitchFamily="18" charset="0"/>
              </a:rPr>
              <a:t>, I., &amp; Hinton, G. E. (2017). ImageNet classification with deep convolutional neural networks. Communications of the ACM, 60(6), 84-90.</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[5]	Wassermann, G., &amp; Su, Z. (2008, May). Static detection of cross-site scripting vulnerabilities. In Proceedings of the 30th international conference on Software engineering (pp. 171-180).</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381000" y="304800"/>
            <a:ext cx="25908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FFB21760-6956-D173-717A-4EB73F42A900}"/>
              </a:ext>
            </a:extLst>
          </p:cNvPr>
          <p:cNvSpPr txBox="1"/>
          <p:nvPr/>
        </p:nvSpPr>
        <p:spPr>
          <a:xfrm>
            <a:off x="381000" y="1219200"/>
            <a:ext cx="8152560" cy="2315827"/>
          </a:xfrm>
          <a:prstGeom prst="rect">
            <a:avLst/>
          </a:prstGeom>
          <a:noFill/>
        </p:spPr>
        <p:txBody>
          <a:bodyPr wrap="square">
            <a:spAutoFit/>
          </a:bodyPr>
          <a:lstStyle/>
          <a:p>
            <a:pPr>
              <a:lnSpc>
                <a:spcPct val="150000"/>
              </a:lnSpc>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[6]	Di Pietro, R., &amp; Mancini, L. V. (Eds.). (2008). Intrusion detection systems (Vol. 38). Springer Science &amp; Business Media.</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[7] 	</a:t>
            </a:r>
            <a:r>
              <a:rPr lang="en-US" sz="1400" dirty="0" err="1">
                <a:effectLst/>
                <a:latin typeface="Times New Roman" panose="02020603050405020304" pitchFamily="18" charset="0"/>
                <a:ea typeface="Times New Roman" panose="02020603050405020304" pitchFamily="18" charset="0"/>
              </a:rPr>
              <a:t>Qie</a:t>
            </a:r>
            <a:r>
              <a:rPr lang="en-US" sz="1400" dirty="0">
                <a:effectLst/>
                <a:latin typeface="Times New Roman" panose="02020603050405020304" pitchFamily="18" charset="0"/>
                <a:ea typeface="Times New Roman" panose="02020603050405020304" pitchFamily="18" charset="0"/>
              </a:rPr>
              <a:t>, X., Pang, R., &amp; Peterson, L. (2002). Defensive programming: Using an annotation toolkit to build DoS-resistant software. ACM SIGOPS Operating Systems Review, 36(SI), 45-60.</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[8] 	Ben-Asher, N., &amp; Gonzalez, C. (2015). Effects of cyber security knowledge on attack detection. Computers in Human Behavior, 48, 51-61.</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7504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673BB2CD-5FA9-217E-AAE2-C43B3E36AD0A}"/>
              </a:ext>
            </a:extLst>
          </p:cNvPr>
          <p:cNvSpPr txBox="1"/>
          <p:nvPr/>
        </p:nvSpPr>
        <p:spPr>
          <a:xfrm>
            <a:off x="381420" y="1150140"/>
            <a:ext cx="8381160" cy="457798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Web applications are popular targets for cyber-attacks because they are network-accessible and often contain vulnerabilities. </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An intrusion detection system monitors web applications and issues alerts when an attack attempt is detected. </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Existing implementations of intrusion detection systems usually extract features from network packets or string characteristics of input that are manually selected as relevant to attack analysis. </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Manually selecting features, however, is time-consuming and requires in-depth security domain knowledge.</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itchFamily="18" charset="0"/>
              </a:rPr>
              <a:t>In our propose solution we mainly focus on 3 things:</a:t>
            </a:r>
          </a:p>
          <a:p>
            <a:pPr marL="800100" lvl="1"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Evaluate the feasibility of web attack detection based on the Robust Software Modeling Tool (RSMT), which autonomically monitors and characterizes the runtime behavior of web applications. </a:t>
            </a:r>
          </a:p>
          <a:p>
            <a:pPr marL="800100" lvl="1"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Describe how to encode and reconstruct the call graph for end-to-end deep learning, where a low-dimensional representation of the raw features with unlabeled request data is used to recognize anomalies by computing the reconstruction error of the request data. </a:t>
            </a:r>
          </a:p>
          <a:p>
            <a:pPr marL="800100" lvl="1"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Analyze the results of empirically testing datasets with intentional vulnerabilities. Our results show that the proposed approach can efficiently and accurately detect attacks.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533400" y="1295400"/>
            <a:ext cx="8077200" cy="360848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Web applications are attractive targets for cyber attackers. DoS, Probe, U2R and R2L are common attacks that can disable web services, steal sensitive user information, and cause significant financial loss to both service providers and users.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Protecting web applications from attack is hard. Even though developers and researchers have developed many counter-measures, such as firewalls, intrusion detection systems (IDSs) and defensive programming best practices, to protect web applications, web attacks remain a major threat.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Conventional intrusion detection systems do not work as well as expected with workforce limitations, classification limitations and false positive limitations.</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Workflow limitations involve In-depth domain-knowledge of web security, classification limitations involves large amounts of labeled training data and difficulty of obtaining it for arbitrary custom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Project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Project objective</a:t>
            </a:r>
          </a:p>
        </p:txBody>
      </p:sp>
      <p:sp>
        <p:nvSpPr>
          <p:cNvPr id="2" name="TextBox 1">
            <a:extLst>
              <a:ext uri="{FF2B5EF4-FFF2-40B4-BE49-F238E27FC236}">
                <a16:creationId xmlns:a16="http://schemas.microsoft.com/office/drawing/2014/main" id="{9C35BBDD-5F30-8BDC-3E86-0C9DBF701B45}"/>
              </a:ext>
            </a:extLst>
          </p:cNvPr>
          <p:cNvSpPr txBox="1"/>
          <p:nvPr/>
        </p:nvSpPr>
        <p:spPr>
          <a:xfrm>
            <a:off x="381420" y="1219200"/>
            <a:ext cx="8456940" cy="4254819"/>
          </a:xfrm>
          <a:prstGeom prst="rect">
            <a:avLst/>
          </a:prstGeom>
          <a:noFill/>
        </p:spPr>
        <p:txBody>
          <a:bodyPr wrap="square">
            <a:spAutoFit/>
          </a:bodyPr>
          <a:lstStyle/>
          <a:p>
            <a:pPr algn="just">
              <a:lnSpc>
                <a:spcPct val="150000"/>
              </a:lnSpc>
            </a:pPr>
            <a:r>
              <a:rPr lang="en-US" sz="1400" dirty="0">
                <a:latin typeface="Times New Roman" panose="02020603050405020304" pitchFamily="18" charset="0"/>
                <a:cs typeface="Times New Roman" pitchFamily="18" charset="0"/>
              </a:rPr>
              <a:t>In this project we are mainly focused on addressing 4 classes of attacks. They are :</a:t>
            </a:r>
          </a:p>
          <a:p>
            <a:pPr marL="285750" indent="-2857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itchFamily="18" charset="0"/>
              </a:rPr>
              <a:t>DoS:</a:t>
            </a:r>
            <a:r>
              <a:rPr lang="en-US" sz="1400" dirty="0">
                <a:latin typeface="Times New Roman" panose="02020603050405020304" pitchFamily="18" charset="0"/>
                <a:cs typeface="Times New Roman" pitchFamily="18" charset="0"/>
              </a:rPr>
              <a:t> This attack prevents users from accessing services and resources. </a:t>
            </a:r>
            <a:r>
              <a:rPr lang="en-US" sz="1400" b="0" i="0" dirty="0">
                <a:effectLst/>
                <a:latin typeface="Times New Roman" panose="02020603050405020304" pitchFamily="18" charset="0"/>
                <a:cs typeface="Times New Roman" panose="02020603050405020304" pitchFamily="18" charset="0"/>
              </a:rPr>
              <a:t>DoS attacks can be temporary or indefinite, and they can target devices, information systems, or other network resources</a:t>
            </a:r>
          </a:p>
          <a:p>
            <a:pPr lvl="1" algn="just">
              <a:lnSpc>
                <a:spcPct val="150000"/>
              </a:lnSpc>
            </a:pPr>
            <a:r>
              <a:rPr lang="en-US" sz="1400" b="1" dirty="0">
                <a:latin typeface="Times New Roman" panose="02020603050405020304" pitchFamily="18" charset="0"/>
                <a:cs typeface="Times New Roman" panose="02020603050405020304" pitchFamily="18" charset="0"/>
              </a:rPr>
              <a:t>Sub-Attacks: </a:t>
            </a:r>
            <a:r>
              <a:rPr lang="en-US" sz="1400" dirty="0">
                <a:latin typeface="Times New Roman" panose="02020603050405020304" pitchFamily="18" charset="0"/>
                <a:cs typeface="Times New Roman" panose="02020603050405020304" pitchFamily="18" charset="0"/>
              </a:rPr>
              <a:t>Apache2, Back, Land, Neptune, Mail Bomb, Pod, Process Table, Smurf, Teardrop, UDP Storm, Worm.</a:t>
            </a:r>
          </a:p>
          <a:p>
            <a:pPr marL="285750" indent="-2857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itchFamily="18" charset="0"/>
              </a:rPr>
              <a:t>Probe Attack: </a:t>
            </a:r>
            <a:r>
              <a:rPr lang="en-US" sz="1400" dirty="0">
                <a:latin typeface="Times New Roman" panose="02020603050405020304" pitchFamily="18" charset="0"/>
                <a:cs typeface="Times New Roman" pitchFamily="18" charset="0"/>
              </a:rPr>
              <a:t>These attacks </a:t>
            </a:r>
            <a:r>
              <a:rPr lang="en-US" sz="1400" b="0" i="0" dirty="0">
                <a:effectLst/>
                <a:latin typeface="Times New Roman" panose="02020603050405020304" pitchFamily="18" charset="0"/>
                <a:cs typeface="Times New Roman" panose="02020603050405020304" pitchFamily="18" charset="0"/>
              </a:rPr>
              <a:t>are invasive method for bypassing security measures by observing the physical silicon implementation of a chip. As an invasive attack, one can directly accesses the internal wires and connections of a targeted device and extracts sensitive information.</a:t>
            </a:r>
          </a:p>
          <a:p>
            <a:pPr lvl="1" algn="just">
              <a:lnSpc>
                <a:spcPct val="150000"/>
              </a:lnSpc>
            </a:pPr>
            <a:r>
              <a:rPr lang="en-US" sz="1400" b="1" dirty="0">
                <a:latin typeface="Times New Roman" panose="02020603050405020304" pitchFamily="18" charset="0"/>
                <a:cs typeface="Times New Roman" panose="02020603050405020304" pitchFamily="18" charset="0"/>
              </a:rPr>
              <a:t>Sub-Attacks: </a:t>
            </a:r>
            <a:r>
              <a:rPr lang="en-US" sz="1400" dirty="0">
                <a:latin typeface="Times New Roman" panose="02020603050405020304" pitchFamily="18" charset="0"/>
                <a:cs typeface="Times New Roman" panose="02020603050405020304" pitchFamily="18" charset="0"/>
              </a:rPr>
              <a:t>IP Sweep, MScan, NMap, PortSweep, Saint, Satan.</a:t>
            </a:r>
            <a:endParaRPr lang="en-US" sz="1400" b="1" dirty="0">
              <a:latin typeface="Times New Roman" panose="02020603050405020304" pitchFamily="18" charset="0"/>
              <a:cs typeface="Times New Roman" pitchFamily="18" charset="0"/>
            </a:endParaRPr>
          </a:p>
          <a:p>
            <a:pPr marL="285750" indent="-2857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itchFamily="18" charset="0"/>
              </a:rPr>
              <a:t>U2R: </a:t>
            </a:r>
            <a:r>
              <a:rPr lang="en-US" sz="1400" dirty="0">
                <a:latin typeface="Times New Roman" panose="02020603050405020304" pitchFamily="18" charset="0"/>
                <a:cs typeface="Times New Roman" pitchFamily="18" charset="0"/>
              </a:rPr>
              <a:t>This </a:t>
            </a:r>
            <a:r>
              <a:rPr lang="en-US" sz="1400" b="0" i="0" dirty="0">
                <a:effectLst/>
                <a:latin typeface="Times New Roman" panose="02020603050405020304" pitchFamily="18" charset="0"/>
                <a:cs typeface="Times New Roman" panose="02020603050405020304" pitchFamily="18" charset="0"/>
              </a:rPr>
              <a:t>is a type of attack where a non-privileged user tries to gain access to root or admin-user access on a computer or system. The attacker first gains access to a normal user account, then exploits the system's vulnerabilities to gain access to the root.</a:t>
            </a:r>
            <a:r>
              <a:rPr lang="en-US" sz="1400" dirty="0">
                <a:latin typeface="Times New Roman" panose="02020603050405020304" pitchFamily="18" charset="0"/>
                <a:cs typeface="Times New Roman" pitchFamily="18" charset="0"/>
              </a:rPr>
              <a:t> </a:t>
            </a:r>
          </a:p>
          <a:p>
            <a:pPr lvl="1" algn="just">
              <a:lnSpc>
                <a:spcPct val="150000"/>
              </a:lnSpc>
            </a:pPr>
            <a:r>
              <a:rPr lang="en-US" sz="1400" b="1" dirty="0">
                <a:latin typeface="Times New Roman" panose="02020603050405020304" pitchFamily="18" charset="0"/>
                <a:cs typeface="Times New Roman" panose="02020603050405020304" pitchFamily="18" charset="0"/>
              </a:rPr>
              <a:t>Sub-Attacks: </a:t>
            </a:r>
            <a:r>
              <a:rPr lang="en-US" sz="1400" dirty="0">
                <a:latin typeface="Times New Roman" panose="02020603050405020304" pitchFamily="18" charset="0"/>
                <a:cs typeface="Times New Roman" panose="02020603050405020304" pitchFamily="18" charset="0"/>
              </a:rPr>
              <a:t>Buffer overflow, Load Module, Perl, PS, Root Kit, SQL, XTerm.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Project objective</a:t>
            </a:r>
          </a:p>
        </p:txBody>
      </p:sp>
      <p:sp>
        <p:nvSpPr>
          <p:cNvPr id="2" name="TextBox 1">
            <a:extLst>
              <a:ext uri="{FF2B5EF4-FFF2-40B4-BE49-F238E27FC236}">
                <a16:creationId xmlns:a16="http://schemas.microsoft.com/office/drawing/2014/main" id="{9C35BBDD-5F30-8BDC-3E86-0C9DBF701B45}"/>
              </a:ext>
            </a:extLst>
          </p:cNvPr>
          <p:cNvSpPr txBox="1"/>
          <p:nvPr/>
        </p:nvSpPr>
        <p:spPr>
          <a:xfrm>
            <a:off x="381420" y="1219200"/>
            <a:ext cx="8456940" cy="328532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itchFamily="18" charset="0"/>
              </a:rPr>
              <a:t>R2L: </a:t>
            </a:r>
            <a:r>
              <a:rPr lang="en-US" sz="1400" dirty="0">
                <a:latin typeface="Times New Roman" panose="02020603050405020304" pitchFamily="18" charset="0"/>
                <a:cs typeface="Times New Roman" pitchFamily="18" charset="0"/>
              </a:rPr>
              <a:t>This </a:t>
            </a:r>
            <a:r>
              <a:rPr lang="en-US" sz="1400" i="0" dirty="0">
                <a:effectLst/>
                <a:latin typeface="Times New Roman" panose="02020603050405020304" pitchFamily="18" charset="0"/>
                <a:cs typeface="Times New Roman" panose="02020603050405020304" pitchFamily="18" charset="0"/>
              </a:rPr>
              <a:t>is a cyber attack where a criminal sends packets to a victim machine. The attacker learns the user's activities and obtains privileges that an end-user could have on the computer system. </a:t>
            </a:r>
          </a:p>
          <a:p>
            <a:pPr lvl="1" algn="just">
              <a:lnSpc>
                <a:spcPct val="150000"/>
              </a:lnSpc>
            </a:pPr>
            <a:r>
              <a:rPr lang="en-US" sz="1400" b="1" dirty="0">
                <a:latin typeface="Times New Roman" panose="02020603050405020304" pitchFamily="18" charset="0"/>
                <a:cs typeface="Times New Roman" panose="02020603050405020304" pitchFamily="18" charset="0"/>
              </a:rPr>
              <a:t>Sub-Attack: </a:t>
            </a:r>
            <a:r>
              <a:rPr lang="en-US" sz="1400" dirty="0">
                <a:latin typeface="Times New Roman" pitchFamily="18" charset="0"/>
                <a:cs typeface="Times New Roman" pitchFamily="18" charset="0"/>
              </a:rPr>
              <a:t>FTP Write, Guess Passwd, HTTP Tunnel, IMap, Multi HoP, Named, PHF, Send Mail, Snmpguess, spy, Warezclient, Warezmaster, Xclock, Xsnoop. </a:t>
            </a:r>
          </a:p>
          <a:p>
            <a:pPr algn="just">
              <a:lnSpc>
                <a:spcPct val="150000"/>
              </a:lnSpc>
            </a:pPr>
            <a:r>
              <a:rPr lang="en-US" sz="1400" dirty="0">
                <a:latin typeface="Times New Roman" pitchFamily="18" charset="0"/>
                <a:cs typeface="Times New Roman" pitchFamily="18" charset="0"/>
              </a:rPr>
              <a:t>In our proposed solution we are using RSMT tool which is a web monitoring tool which monitors execution behavior of web application and record in a trace file. Trace file contains low dimensional raw data and it cannot be used for Deep Learning Network. To convert this raw data to deep learning features we are using auto encoder technique. Auto encoder will convert raw data into deep learning features. This features will be passes to propose Auto Encoder algorithm which will preprocess the data and generate train and test data from features where training data is 80% and testing data is 20%. </a:t>
            </a:r>
          </a:p>
        </p:txBody>
      </p:sp>
    </p:spTree>
    <p:extLst>
      <p:ext uri="{BB962C8B-B14F-4D97-AF65-F5344CB8AC3E}">
        <p14:creationId xmlns:p14="http://schemas.microsoft.com/office/powerpoint/2010/main" val="61070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10398</TotalTime>
  <Words>3039</Words>
  <Application>Microsoft Office PowerPoint</Application>
  <PresentationFormat>On-screen Show (4:3)</PresentationFormat>
  <Paragraphs>256</Paragraphs>
  <Slides>28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Carlito</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balla ganesh</cp:lastModifiedBy>
  <cp:revision>776</cp:revision>
  <dcterms:modified xsi:type="dcterms:W3CDTF">2024-01-19T19:48:29Z</dcterms:modified>
</cp:coreProperties>
</file>