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9144000" cy="51435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Helvetica Neue"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2s712a+l1NGxJk0WqDprngu/J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8"/>
          <p:cNvSpPr/>
          <p:nvPr/>
        </p:nvSpPr>
        <p:spPr>
          <a:xfrm>
            <a:off x="-74" y="5045700"/>
            <a:ext cx="9144000" cy="98425"/>
          </a:xfrm>
          <a:custGeom>
            <a:avLst/>
            <a:gdLst/>
            <a:ahLst/>
            <a:cxnLst/>
            <a:rect l="l" t="t" r="r" b="b"/>
            <a:pathLst>
              <a:path w="9144000" h="98425" extrusionOk="0">
                <a:moveTo>
                  <a:pt x="9143999" y="97799"/>
                </a:moveTo>
                <a:lnTo>
                  <a:pt x="0" y="97799"/>
                </a:lnTo>
                <a:lnTo>
                  <a:pt x="0" y="0"/>
                </a:lnTo>
                <a:lnTo>
                  <a:pt x="9143999" y="0"/>
                </a:lnTo>
                <a:lnTo>
                  <a:pt x="9143999" y="97799"/>
                </a:lnTo>
                <a:close/>
              </a:path>
            </a:pathLst>
          </a:custGeom>
          <a:solidFill>
            <a:srgbClr val="4DB6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28"/>
          <p:cNvSpPr txBox="1">
            <a:spLocks noGrp="1"/>
          </p:cNvSpPr>
          <p:nvPr>
            <p:ph type="title"/>
          </p:nvPr>
        </p:nvSpPr>
        <p:spPr>
          <a:xfrm>
            <a:off x="2662263" y="1169722"/>
            <a:ext cx="3819472" cy="766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50" b="1" i="0">
                <a:solidFill>
                  <a:srgbClr val="EE6C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8"/>
          <p:cNvSpPr txBox="1">
            <a:spLocks noGrp="1"/>
          </p:cNvSpPr>
          <p:nvPr>
            <p:ph type="body" idx="1"/>
          </p:nvPr>
        </p:nvSpPr>
        <p:spPr>
          <a:xfrm>
            <a:off x="384725" y="1289058"/>
            <a:ext cx="8374549" cy="31699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800" b="0" i="0">
                <a:solidFill>
                  <a:srgbClr val="685D46"/>
                </a:solidFill>
                <a:latin typeface="Helvetica Neue"/>
                <a:ea typeface="Helvetica Neue"/>
                <a:cs typeface="Helvetica Neue"/>
                <a:sym typeface="Helvetica Neu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2662263" y="1169722"/>
            <a:ext cx="3819472" cy="766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50" b="1" i="0">
                <a:solidFill>
                  <a:srgbClr val="EE6C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3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7"/>
        <p:cNvGrpSpPr/>
        <p:nvPr/>
      </p:nvGrpSpPr>
      <p:grpSpPr>
        <a:xfrm>
          <a:off x="0" y="0"/>
          <a:ext cx="0" cy="0"/>
          <a:chOff x="0" y="0"/>
          <a:chExt cx="0" cy="0"/>
        </a:xfrm>
      </p:grpSpPr>
      <p:sp>
        <p:nvSpPr>
          <p:cNvPr id="28" name="Google Shape;28;p31"/>
          <p:cNvSpPr/>
          <p:nvPr/>
        </p:nvSpPr>
        <p:spPr>
          <a:xfrm>
            <a:off x="-74" y="5045700"/>
            <a:ext cx="9144000" cy="98425"/>
          </a:xfrm>
          <a:custGeom>
            <a:avLst/>
            <a:gdLst/>
            <a:ahLst/>
            <a:cxnLst/>
            <a:rect l="l" t="t" r="r" b="b"/>
            <a:pathLst>
              <a:path w="9144000" h="98425" extrusionOk="0">
                <a:moveTo>
                  <a:pt x="9143999" y="97799"/>
                </a:moveTo>
                <a:lnTo>
                  <a:pt x="0" y="97799"/>
                </a:lnTo>
                <a:lnTo>
                  <a:pt x="0" y="0"/>
                </a:lnTo>
                <a:lnTo>
                  <a:pt x="9143999" y="0"/>
                </a:lnTo>
                <a:lnTo>
                  <a:pt x="9143999" y="97799"/>
                </a:lnTo>
                <a:close/>
              </a:path>
            </a:pathLst>
          </a:custGeom>
          <a:solidFill>
            <a:srgbClr val="4DB6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 name="Google Shape;29;p31"/>
          <p:cNvPicPr preferRelativeResize="0"/>
          <p:nvPr/>
        </p:nvPicPr>
        <p:blipFill rotWithShape="1">
          <a:blip r:embed="rId2">
            <a:alphaModFix/>
          </a:blip>
          <a:srcRect/>
          <a:stretch/>
        </p:blipFill>
        <p:spPr>
          <a:xfrm>
            <a:off x="5010780" y="315250"/>
            <a:ext cx="3464549" cy="4828249"/>
          </a:xfrm>
          <a:prstGeom prst="rect">
            <a:avLst/>
          </a:prstGeom>
          <a:noFill/>
          <a:ln>
            <a:noFill/>
          </a:ln>
        </p:spPr>
      </p:pic>
      <p:sp>
        <p:nvSpPr>
          <p:cNvPr id="30" name="Google Shape;30;p31"/>
          <p:cNvSpPr txBox="1">
            <a:spLocks noGrp="1"/>
          </p:cNvSpPr>
          <p:nvPr>
            <p:ph type="ctrTitle"/>
          </p:nvPr>
        </p:nvSpPr>
        <p:spPr>
          <a:xfrm>
            <a:off x="384725" y="501590"/>
            <a:ext cx="8374549" cy="5194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1"/>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2662263" y="1169722"/>
            <a:ext cx="3819472" cy="766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50" b="1" i="0">
                <a:solidFill>
                  <a:srgbClr val="EE6C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2662263" y="1169722"/>
            <a:ext cx="3819472" cy="76644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50" b="1" i="0" u="none" strike="noStrike" cap="none">
                <a:solidFill>
                  <a:srgbClr val="EE6C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384725" y="1289058"/>
            <a:ext cx="8374549" cy="31699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rgbClr val="685D46"/>
                </a:solidFill>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p:nvPr/>
        </p:nvSpPr>
        <p:spPr>
          <a:xfrm>
            <a:off x="7007735" y="3176887"/>
            <a:ext cx="562610" cy="0"/>
          </a:xfrm>
          <a:custGeom>
            <a:avLst/>
            <a:gdLst/>
            <a:ahLst/>
            <a:cxnLst/>
            <a:rect l="l" t="t" r="r" b="b"/>
            <a:pathLst>
              <a:path w="562609" h="120000" extrusionOk="0">
                <a:moveTo>
                  <a:pt x="0" y="0"/>
                </a:moveTo>
                <a:lnTo>
                  <a:pt x="562199" y="0"/>
                </a:lnTo>
              </a:path>
            </a:pathLst>
          </a:custGeom>
          <a:noFill/>
          <a:ln w="76175" cap="flat" cmpd="sng">
            <a:solidFill>
              <a:srgbClr val="B3A7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1"/>
          <p:cNvSpPr/>
          <p:nvPr/>
        </p:nvSpPr>
        <p:spPr>
          <a:xfrm>
            <a:off x="1575034" y="3158251"/>
            <a:ext cx="562610" cy="0"/>
          </a:xfrm>
          <a:custGeom>
            <a:avLst/>
            <a:gdLst/>
            <a:ahLst/>
            <a:cxnLst/>
            <a:rect l="l" t="t" r="r" b="b"/>
            <a:pathLst>
              <a:path w="562610" h="120000" extrusionOk="0">
                <a:moveTo>
                  <a:pt x="0" y="0"/>
                </a:moveTo>
                <a:lnTo>
                  <a:pt x="562199" y="0"/>
                </a:lnTo>
              </a:path>
            </a:pathLst>
          </a:custGeom>
          <a:noFill/>
          <a:ln w="76175" cap="flat" cmpd="sng">
            <a:solidFill>
              <a:srgbClr val="B3A7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 name="Google Shape;48;p1"/>
          <p:cNvSpPr/>
          <p:nvPr/>
        </p:nvSpPr>
        <p:spPr>
          <a:xfrm>
            <a:off x="1004144" y="1022025"/>
            <a:ext cx="7136765" cy="0"/>
          </a:xfrm>
          <a:custGeom>
            <a:avLst/>
            <a:gdLst/>
            <a:ahLst/>
            <a:cxnLst/>
            <a:rect l="l" t="t" r="r" b="b"/>
            <a:pathLst>
              <a:path w="7136765" h="120000" extrusionOk="0">
                <a:moveTo>
                  <a:pt x="7136667" y="0"/>
                </a:moveTo>
                <a:lnTo>
                  <a:pt x="0" y="0"/>
                </a:lnTo>
              </a:path>
            </a:pathLst>
          </a:custGeom>
          <a:noFill/>
          <a:ln w="76175" cap="flat" cmpd="sng">
            <a:solidFill>
              <a:srgbClr val="4DB6A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1"/>
          <p:cNvSpPr/>
          <p:nvPr/>
        </p:nvSpPr>
        <p:spPr>
          <a:xfrm>
            <a:off x="1004144" y="1174425"/>
            <a:ext cx="7136765" cy="0"/>
          </a:xfrm>
          <a:custGeom>
            <a:avLst/>
            <a:gdLst/>
            <a:ahLst/>
            <a:cxnLst/>
            <a:rect l="l" t="t" r="r" b="b"/>
            <a:pathLst>
              <a:path w="7136765" h="120000" extrusionOk="0">
                <a:moveTo>
                  <a:pt x="7136667" y="0"/>
                </a:moveTo>
                <a:lnTo>
                  <a:pt x="0" y="0"/>
                </a:lnTo>
              </a:path>
            </a:pathLst>
          </a:custGeom>
          <a:noFill/>
          <a:ln w="9525" cap="flat" cmpd="sng">
            <a:solidFill>
              <a:srgbClr val="4DB6A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855839" y="4976874"/>
            <a:ext cx="7136765" cy="0"/>
          </a:xfrm>
          <a:custGeom>
            <a:avLst/>
            <a:gdLst/>
            <a:ahLst/>
            <a:cxnLst/>
            <a:rect l="l" t="t" r="r" b="b"/>
            <a:pathLst>
              <a:path w="7136765" h="120000" extrusionOk="0">
                <a:moveTo>
                  <a:pt x="0" y="0"/>
                </a:moveTo>
                <a:lnTo>
                  <a:pt x="7136667" y="0"/>
                </a:lnTo>
              </a:path>
            </a:pathLst>
          </a:custGeom>
          <a:noFill/>
          <a:ln w="76175" cap="flat" cmpd="sng">
            <a:solidFill>
              <a:srgbClr val="4DB6A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 name="Google Shape;51;p1"/>
          <p:cNvSpPr/>
          <p:nvPr/>
        </p:nvSpPr>
        <p:spPr>
          <a:xfrm>
            <a:off x="1004151" y="3969099"/>
            <a:ext cx="7136765" cy="0"/>
          </a:xfrm>
          <a:custGeom>
            <a:avLst/>
            <a:gdLst/>
            <a:ahLst/>
            <a:cxnLst/>
            <a:rect l="l" t="t" r="r" b="b"/>
            <a:pathLst>
              <a:path w="7136765" h="120000" extrusionOk="0">
                <a:moveTo>
                  <a:pt x="0" y="0"/>
                </a:moveTo>
                <a:lnTo>
                  <a:pt x="7136667" y="0"/>
                </a:lnTo>
              </a:path>
            </a:pathLst>
          </a:custGeom>
          <a:noFill/>
          <a:ln w="9525" cap="flat" cmpd="sng">
            <a:solidFill>
              <a:srgbClr val="4DB6A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1"/>
          <p:cNvSpPr txBox="1">
            <a:spLocks noGrp="1"/>
          </p:cNvSpPr>
          <p:nvPr>
            <p:ph type="title"/>
          </p:nvPr>
        </p:nvSpPr>
        <p:spPr>
          <a:xfrm>
            <a:off x="2494762" y="181344"/>
            <a:ext cx="4350113" cy="760444"/>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endParaRPr dirty="0"/>
          </a:p>
        </p:txBody>
      </p:sp>
      <p:sp>
        <p:nvSpPr>
          <p:cNvPr id="53" name="Google Shape;53;p1"/>
          <p:cNvSpPr txBox="1"/>
          <p:nvPr/>
        </p:nvSpPr>
        <p:spPr>
          <a:xfrm>
            <a:off x="2669675" y="1212475"/>
            <a:ext cx="3333900" cy="1676400"/>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US" sz="3600" b="1">
                <a:solidFill>
                  <a:srgbClr val="EE6C00"/>
                </a:solidFill>
                <a:latin typeface="Trebuchet MS"/>
                <a:ea typeface="Trebuchet MS"/>
                <a:cs typeface="Trebuchet MS"/>
                <a:sym typeface="Trebuchet MS"/>
              </a:rPr>
              <a:t>MEDICAL</a:t>
            </a:r>
            <a:endParaRPr sz="3600" b="1">
              <a:solidFill>
                <a:srgbClr val="EE6C00"/>
              </a:solidFill>
              <a:latin typeface="Trebuchet MS"/>
              <a:ea typeface="Trebuchet MS"/>
              <a:cs typeface="Trebuchet MS"/>
              <a:sym typeface="Trebuchet MS"/>
            </a:endParaRPr>
          </a:p>
          <a:p>
            <a:pPr marL="12700" marR="0" lvl="0" indent="0" algn="ctr" rtl="0">
              <a:lnSpc>
                <a:spcPct val="100000"/>
              </a:lnSpc>
              <a:spcBef>
                <a:spcPts val="0"/>
              </a:spcBef>
              <a:spcAft>
                <a:spcPts val="0"/>
              </a:spcAft>
              <a:buNone/>
            </a:pPr>
            <a:r>
              <a:rPr lang="en-US" sz="3600" b="1">
                <a:solidFill>
                  <a:srgbClr val="EE6C00"/>
                </a:solidFill>
                <a:latin typeface="Trebuchet MS"/>
                <a:ea typeface="Trebuchet MS"/>
                <a:cs typeface="Trebuchet MS"/>
                <a:sym typeface="Trebuchet MS"/>
              </a:rPr>
              <a:t>HEALTH PRIVACY</a:t>
            </a:r>
            <a:endParaRPr sz="3600">
              <a:latin typeface="Trebuchet MS"/>
              <a:ea typeface="Trebuchet MS"/>
              <a:cs typeface="Trebuchet MS"/>
              <a:sym typeface="Trebuchet MS"/>
            </a:endParaRPr>
          </a:p>
        </p:txBody>
      </p:sp>
      <p:sp>
        <p:nvSpPr>
          <p:cNvPr id="54" name="Google Shape;54;p1"/>
          <p:cNvSpPr txBox="1"/>
          <p:nvPr/>
        </p:nvSpPr>
        <p:spPr>
          <a:xfrm>
            <a:off x="2408775" y="3113691"/>
            <a:ext cx="4436100" cy="630600"/>
          </a:xfrm>
          <a:prstGeom prst="rect">
            <a:avLst/>
          </a:prstGeom>
          <a:noFill/>
          <a:ln>
            <a:noFill/>
          </a:ln>
        </p:spPr>
        <p:txBody>
          <a:bodyPr spcFirstLastPara="1" wrap="square" lIns="0" tIns="50800" rIns="0" bIns="0" anchor="t" anchorCtr="0">
            <a:spAutoFit/>
          </a:bodyPr>
          <a:lstStyle/>
          <a:p>
            <a:pPr marL="12700" marR="5080" lvl="0" indent="414655" algn="l" rtl="0">
              <a:lnSpc>
                <a:spcPct val="109090"/>
              </a:lnSpc>
              <a:spcBef>
                <a:spcPts val="0"/>
              </a:spcBef>
              <a:spcAft>
                <a:spcPts val="0"/>
              </a:spcAft>
              <a:buNone/>
            </a:pPr>
            <a:r>
              <a:rPr lang="en-US" sz="1800">
                <a:solidFill>
                  <a:srgbClr val="685D46"/>
                </a:solidFill>
                <a:latin typeface="Helvetica Neue"/>
                <a:ea typeface="Helvetica Neue"/>
                <a:cs typeface="Helvetica Neue"/>
                <a:sym typeface="Helvetica Neue"/>
              </a:rPr>
              <a:t>BLOCKCHAIN TO PRESERVE  INTEGRITY OF MEDICAL RECORDS</a:t>
            </a:r>
            <a:endParaRPr sz="180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pic>
        <p:nvPicPr>
          <p:cNvPr id="121" name="Google Shape;121;p11"/>
          <p:cNvPicPr preferRelativeResize="0"/>
          <p:nvPr/>
        </p:nvPicPr>
        <p:blipFill rotWithShape="1">
          <a:blip r:embed="rId3">
            <a:alphaModFix/>
          </a:blip>
          <a:srcRect/>
          <a:stretch/>
        </p:blipFill>
        <p:spPr>
          <a:xfrm>
            <a:off x="2019674" y="336350"/>
            <a:ext cx="4329099" cy="434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pic>
        <p:nvPicPr>
          <p:cNvPr id="126" name="Google Shape;126;p12"/>
          <p:cNvPicPr preferRelativeResize="0"/>
          <p:nvPr/>
        </p:nvPicPr>
        <p:blipFill rotWithShape="1">
          <a:blip r:embed="rId3">
            <a:alphaModFix/>
          </a:blip>
          <a:srcRect/>
          <a:stretch/>
        </p:blipFill>
        <p:spPr>
          <a:xfrm>
            <a:off x="2467950" y="166400"/>
            <a:ext cx="3619499" cy="4695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384725" y="501590"/>
            <a:ext cx="2124075" cy="51943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None/>
            </a:pPr>
            <a:r>
              <a:rPr lang="en-US" sz="3200" b="1">
                <a:solidFill>
                  <a:srgbClr val="EE6C00"/>
                </a:solidFill>
                <a:latin typeface="Trebuchet MS"/>
                <a:ea typeface="Trebuchet MS"/>
                <a:cs typeface="Trebuchet MS"/>
                <a:sym typeface="Trebuchet MS"/>
              </a:rPr>
              <a:t>UML Diagrams</a:t>
            </a:r>
            <a:endParaRPr sz="3200">
              <a:latin typeface="Trebuchet MS"/>
              <a:ea typeface="Trebuchet MS"/>
              <a:cs typeface="Trebuchet MS"/>
              <a:sym typeface="Trebuchet MS"/>
            </a:endParaRPr>
          </a:p>
        </p:txBody>
      </p:sp>
      <p:sp>
        <p:nvSpPr>
          <p:cNvPr id="132" name="Google Shape;132;p13"/>
          <p:cNvSpPr txBox="1"/>
          <p:nvPr/>
        </p:nvSpPr>
        <p:spPr>
          <a:xfrm>
            <a:off x="384725" y="1330206"/>
            <a:ext cx="24117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1525"/>
              </a:spcBef>
              <a:spcAft>
                <a:spcPts val="0"/>
              </a:spcAft>
              <a:buNone/>
            </a:pP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a:stretch/>
        </p:blipFill>
        <p:spPr>
          <a:xfrm>
            <a:off x="304800" y="228600"/>
            <a:ext cx="2752724" cy="4200524"/>
          </a:xfrm>
          <a:prstGeom prst="rect">
            <a:avLst/>
          </a:prstGeom>
          <a:noFill/>
          <a:ln>
            <a:noFill/>
          </a:ln>
        </p:spPr>
      </p:pic>
      <p:pic>
        <p:nvPicPr>
          <p:cNvPr id="138" name="Google Shape;138;p14"/>
          <p:cNvPicPr preferRelativeResize="0"/>
          <p:nvPr/>
        </p:nvPicPr>
        <p:blipFill rotWithShape="1">
          <a:blip r:embed="rId4">
            <a:alphaModFix/>
          </a:blip>
          <a:srcRect/>
          <a:stretch/>
        </p:blipFill>
        <p:spPr>
          <a:xfrm>
            <a:off x="3667125" y="209550"/>
            <a:ext cx="2590799" cy="2581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pic>
        <p:nvPicPr>
          <p:cNvPr id="143" name="Google Shape;143;p15"/>
          <p:cNvPicPr preferRelativeResize="0"/>
          <p:nvPr/>
        </p:nvPicPr>
        <p:blipFill rotWithShape="1">
          <a:blip r:embed="rId3">
            <a:alphaModFix/>
          </a:blip>
          <a:srcRect/>
          <a:stretch/>
        </p:blipFill>
        <p:spPr>
          <a:xfrm>
            <a:off x="152400" y="152400"/>
            <a:ext cx="1581149" cy="1304924"/>
          </a:xfrm>
          <a:prstGeom prst="rect">
            <a:avLst/>
          </a:prstGeom>
          <a:noFill/>
          <a:ln>
            <a:noFill/>
          </a:ln>
        </p:spPr>
      </p:pic>
      <p:pic>
        <p:nvPicPr>
          <p:cNvPr id="144" name="Google Shape;144;p15"/>
          <p:cNvPicPr preferRelativeResize="0"/>
          <p:nvPr/>
        </p:nvPicPr>
        <p:blipFill rotWithShape="1">
          <a:blip r:embed="rId4">
            <a:alphaModFix/>
          </a:blip>
          <a:srcRect/>
          <a:stretch/>
        </p:blipFill>
        <p:spPr>
          <a:xfrm>
            <a:off x="1905000" y="152400"/>
            <a:ext cx="2114549" cy="1828799"/>
          </a:xfrm>
          <a:prstGeom prst="rect">
            <a:avLst/>
          </a:prstGeom>
          <a:noFill/>
          <a:ln>
            <a:noFill/>
          </a:ln>
        </p:spPr>
      </p:pic>
      <p:pic>
        <p:nvPicPr>
          <p:cNvPr id="145" name="Google Shape;145;p15"/>
          <p:cNvPicPr preferRelativeResize="0"/>
          <p:nvPr/>
        </p:nvPicPr>
        <p:blipFill rotWithShape="1">
          <a:blip r:embed="rId5">
            <a:alphaModFix/>
          </a:blip>
          <a:srcRect/>
          <a:stretch/>
        </p:blipFill>
        <p:spPr>
          <a:xfrm>
            <a:off x="685800" y="2152650"/>
            <a:ext cx="2981324" cy="2581274"/>
          </a:xfrm>
          <a:prstGeom prst="rect">
            <a:avLst/>
          </a:prstGeom>
          <a:noFill/>
          <a:ln>
            <a:noFill/>
          </a:ln>
        </p:spPr>
      </p:pic>
      <p:pic>
        <p:nvPicPr>
          <p:cNvPr id="146" name="Google Shape;146;p15"/>
          <p:cNvPicPr preferRelativeResize="0"/>
          <p:nvPr/>
        </p:nvPicPr>
        <p:blipFill rotWithShape="1">
          <a:blip r:embed="rId6">
            <a:alphaModFix/>
          </a:blip>
          <a:srcRect/>
          <a:stretch/>
        </p:blipFill>
        <p:spPr>
          <a:xfrm>
            <a:off x="4686300" y="152400"/>
            <a:ext cx="2066924" cy="1400174"/>
          </a:xfrm>
          <a:prstGeom prst="rect">
            <a:avLst/>
          </a:prstGeom>
          <a:noFill/>
          <a:ln>
            <a:noFill/>
          </a:ln>
        </p:spPr>
      </p:pic>
      <p:pic>
        <p:nvPicPr>
          <p:cNvPr id="147" name="Google Shape;147;p15"/>
          <p:cNvPicPr preferRelativeResize="0"/>
          <p:nvPr/>
        </p:nvPicPr>
        <p:blipFill rotWithShape="1">
          <a:blip r:embed="rId7">
            <a:alphaModFix/>
          </a:blip>
          <a:srcRect/>
          <a:stretch/>
        </p:blipFill>
        <p:spPr>
          <a:xfrm>
            <a:off x="5380400" y="2527800"/>
            <a:ext cx="2305049" cy="144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a:stretch/>
        </p:blipFill>
        <p:spPr>
          <a:xfrm>
            <a:off x="368100" y="258100"/>
            <a:ext cx="1857374" cy="1219199"/>
          </a:xfrm>
          <a:prstGeom prst="rect">
            <a:avLst/>
          </a:prstGeom>
          <a:noFill/>
          <a:ln>
            <a:noFill/>
          </a:ln>
        </p:spPr>
      </p:pic>
      <p:pic>
        <p:nvPicPr>
          <p:cNvPr id="153" name="Google Shape;153;p16"/>
          <p:cNvPicPr preferRelativeResize="0"/>
          <p:nvPr/>
        </p:nvPicPr>
        <p:blipFill rotWithShape="1">
          <a:blip r:embed="rId4">
            <a:alphaModFix/>
          </a:blip>
          <a:srcRect/>
          <a:stretch/>
        </p:blipFill>
        <p:spPr>
          <a:xfrm>
            <a:off x="6464400" y="258100"/>
            <a:ext cx="1314449" cy="1438274"/>
          </a:xfrm>
          <a:prstGeom prst="rect">
            <a:avLst/>
          </a:prstGeom>
          <a:noFill/>
          <a:ln>
            <a:noFill/>
          </a:ln>
        </p:spPr>
      </p:pic>
      <p:pic>
        <p:nvPicPr>
          <p:cNvPr id="154" name="Google Shape;154;p16"/>
          <p:cNvPicPr preferRelativeResize="0"/>
          <p:nvPr/>
        </p:nvPicPr>
        <p:blipFill rotWithShape="1">
          <a:blip r:embed="rId5">
            <a:alphaModFix/>
          </a:blip>
          <a:srcRect/>
          <a:stretch/>
        </p:blipFill>
        <p:spPr>
          <a:xfrm>
            <a:off x="2989625" y="2348675"/>
            <a:ext cx="2600324" cy="1981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pic>
        <p:nvPicPr>
          <p:cNvPr id="159" name="Google Shape;159;p17"/>
          <p:cNvPicPr preferRelativeResize="0"/>
          <p:nvPr/>
        </p:nvPicPr>
        <p:blipFill rotWithShape="1">
          <a:blip r:embed="rId3">
            <a:alphaModFix/>
          </a:blip>
          <a:srcRect/>
          <a:stretch/>
        </p:blipFill>
        <p:spPr>
          <a:xfrm>
            <a:off x="614825" y="245600"/>
            <a:ext cx="1628774" cy="2257424"/>
          </a:xfrm>
          <a:prstGeom prst="rect">
            <a:avLst/>
          </a:prstGeom>
          <a:noFill/>
          <a:ln>
            <a:noFill/>
          </a:ln>
        </p:spPr>
      </p:pic>
      <p:pic>
        <p:nvPicPr>
          <p:cNvPr id="160" name="Google Shape;160;p17"/>
          <p:cNvPicPr preferRelativeResize="0"/>
          <p:nvPr/>
        </p:nvPicPr>
        <p:blipFill rotWithShape="1">
          <a:blip r:embed="rId4">
            <a:alphaModFix/>
          </a:blip>
          <a:srcRect/>
          <a:stretch/>
        </p:blipFill>
        <p:spPr>
          <a:xfrm>
            <a:off x="2690050" y="245600"/>
            <a:ext cx="2295524" cy="2295524"/>
          </a:xfrm>
          <a:prstGeom prst="rect">
            <a:avLst/>
          </a:prstGeom>
          <a:noFill/>
          <a:ln>
            <a:noFill/>
          </a:ln>
        </p:spPr>
      </p:pic>
      <p:pic>
        <p:nvPicPr>
          <p:cNvPr id="161" name="Google Shape;161;p17"/>
          <p:cNvPicPr preferRelativeResize="0"/>
          <p:nvPr/>
        </p:nvPicPr>
        <p:blipFill rotWithShape="1">
          <a:blip r:embed="rId5">
            <a:alphaModFix/>
          </a:blip>
          <a:srcRect/>
          <a:stretch/>
        </p:blipFill>
        <p:spPr>
          <a:xfrm>
            <a:off x="5723900" y="152400"/>
            <a:ext cx="2522274" cy="2539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384725" y="501609"/>
            <a:ext cx="18198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ScreenShots</a:t>
            </a:r>
            <a:endParaRPr sz="2400"/>
          </a:p>
        </p:txBody>
      </p:sp>
      <p:pic>
        <p:nvPicPr>
          <p:cNvPr id="167" name="Google Shape;167;p18"/>
          <p:cNvPicPr preferRelativeResize="0"/>
          <p:nvPr/>
        </p:nvPicPr>
        <p:blipFill rotWithShape="1">
          <a:blip r:embed="rId3">
            <a:alphaModFix/>
          </a:blip>
          <a:srcRect/>
          <a:stretch/>
        </p:blipFill>
        <p:spPr>
          <a:xfrm>
            <a:off x="1429499" y="1122562"/>
            <a:ext cx="5553974" cy="3590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a:stretch/>
        </p:blipFill>
        <p:spPr>
          <a:xfrm>
            <a:off x="152400" y="152400"/>
            <a:ext cx="7691575"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pic>
        <p:nvPicPr>
          <p:cNvPr id="177" name="Google Shape;177;p20"/>
          <p:cNvPicPr preferRelativeResize="0"/>
          <p:nvPr/>
        </p:nvPicPr>
        <p:blipFill rotWithShape="1">
          <a:blip r:embed="rId3">
            <a:alphaModFix/>
          </a:blip>
          <a:srcRect/>
          <a:stretch/>
        </p:blipFill>
        <p:spPr>
          <a:xfrm>
            <a:off x="2002375" y="152400"/>
            <a:ext cx="4813431" cy="4838699"/>
          </a:xfrm>
          <a:prstGeom prst="rect">
            <a:avLst/>
          </a:prstGeom>
          <a:noFill/>
          <a:ln>
            <a:noFill/>
          </a:ln>
        </p:spPr>
      </p:pic>
      <p:pic>
        <p:nvPicPr>
          <p:cNvPr id="178" name="Google Shape;178;p20"/>
          <p:cNvPicPr preferRelativeResize="0"/>
          <p:nvPr/>
        </p:nvPicPr>
        <p:blipFill>
          <a:blip r:embed="rId4">
            <a:alphaModFix/>
          </a:blip>
          <a:stretch>
            <a:fillRect/>
          </a:stretch>
        </p:blipFill>
        <p:spPr>
          <a:xfrm>
            <a:off x="2047403" y="3617300"/>
            <a:ext cx="262125" cy="197325"/>
          </a:xfrm>
          <a:prstGeom prst="rect">
            <a:avLst/>
          </a:prstGeom>
          <a:noFill/>
          <a:ln>
            <a:noFill/>
          </a:ln>
        </p:spPr>
      </p:pic>
      <p:pic>
        <p:nvPicPr>
          <p:cNvPr id="179" name="Google Shape;179;p20"/>
          <p:cNvPicPr preferRelativeResize="0"/>
          <p:nvPr/>
        </p:nvPicPr>
        <p:blipFill>
          <a:blip r:embed="rId4">
            <a:alphaModFix/>
          </a:blip>
          <a:stretch>
            <a:fillRect/>
          </a:stretch>
        </p:blipFill>
        <p:spPr>
          <a:xfrm>
            <a:off x="2047403" y="4219900"/>
            <a:ext cx="262125" cy="197325"/>
          </a:xfrm>
          <a:prstGeom prst="rect">
            <a:avLst/>
          </a:prstGeom>
          <a:noFill/>
          <a:ln>
            <a:noFill/>
          </a:ln>
        </p:spPr>
      </p:pic>
      <p:pic>
        <p:nvPicPr>
          <p:cNvPr id="180" name="Google Shape;180;p20"/>
          <p:cNvPicPr preferRelativeResize="0"/>
          <p:nvPr/>
        </p:nvPicPr>
        <p:blipFill>
          <a:blip r:embed="rId4">
            <a:alphaModFix/>
          </a:blip>
          <a:stretch>
            <a:fillRect/>
          </a:stretch>
        </p:blipFill>
        <p:spPr>
          <a:xfrm>
            <a:off x="2047403" y="4850200"/>
            <a:ext cx="262125" cy="1408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84725" y="501607"/>
            <a:ext cx="34278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PROBLEM STATEMENT:</a:t>
            </a:r>
            <a:endParaRPr sz="2400"/>
          </a:p>
        </p:txBody>
      </p:sp>
      <p:sp>
        <p:nvSpPr>
          <p:cNvPr id="74" name="Google Shape;74;p3"/>
          <p:cNvSpPr txBox="1">
            <a:spLocks noGrp="1"/>
          </p:cNvSpPr>
          <p:nvPr>
            <p:ph type="body" idx="1"/>
          </p:nvPr>
        </p:nvSpPr>
        <p:spPr>
          <a:xfrm>
            <a:off x="384725" y="1289058"/>
            <a:ext cx="8374549" cy="316992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None/>
            </a:pPr>
            <a:r>
              <a:rPr lang="en-US"/>
              <a:t>When users submit their medical health records to some hospitals or some  private organisations,there is a chance that some data might be  tampered.Since the medical health related data is very sensitive,the integrity  and privacy of the data must be preserved.Also to verify the user the veriﬁer  might need some other sensitive information like ssn id or pan card number</a:t>
            </a:r>
            <a:endParaRPr/>
          </a:p>
          <a:p>
            <a:pPr marL="12700" marR="33020" lvl="0" indent="0" algn="l" rtl="0">
              <a:lnSpc>
                <a:spcPct val="114999"/>
              </a:lnSpc>
              <a:spcBef>
                <a:spcPts val="0"/>
              </a:spcBef>
              <a:spcAft>
                <a:spcPts val="0"/>
              </a:spcAft>
              <a:buNone/>
            </a:pPr>
            <a:r>
              <a:rPr lang="en-US"/>
              <a:t>,etc of the user,so we need to ensure that we authenticate the user properly  without knowing those ssnid or any sensitive data of the user using zero  knowledge proofs.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pic>
        <p:nvPicPr>
          <p:cNvPr id="185" name="Google Shape;185;p21"/>
          <p:cNvPicPr preferRelativeResize="0"/>
          <p:nvPr/>
        </p:nvPicPr>
        <p:blipFill rotWithShape="1">
          <a:blip r:embed="rId3">
            <a:alphaModFix/>
          </a:blip>
          <a:srcRect/>
          <a:stretch/>
        </p:blipFill>
        <p:spPr>
          <a:xfrm>
            <a:off x="916262" y="460750"/>
            <a:ext cx="7048499" cy="838199"/>
          </a:xfrm>
          <a:prstGeom prst="rect">
            <a:avLst/>
          </a:prstGeom>
          <a:noFill/>
          <a:ln>
            <a:noFill/>
          </a:ln>
        </p:spPr>
      </p:pic>
      <p:pic>
        <p:nvPicPr>
          <p:cNvPr id="186" name="Google Shape;186;p21"/>
          <p:cNvPicPr preferRelativeResize="0"/>
          <p:nvPr/>
        </p:nvPicPr>
        <p:blipFill rotWithShape="1">
          <a:blip r:embed="rId4">
            <a:alphaModFix/>
          </a:blip>
          <a:srcRect/>
          <a:stretch/>
        </p:blipFill>
        <p:spPr>
          <a:xfrm>
            <a:off x="2016399" y="1885800"/>
            <a:ext cx="4848224" cy="1657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pic>
        <p:nvPicPr>
          <p:cNvPr id="191" name="Google Shape;191;p22"/>
          <p:cNvPicPr preferRelativeResize="0"/>
          <p:nvPr/>
        </p:nvPicPr>
        <p:blipFill rotWithShape="1">
          <a:blip r:embed="rId3">
            <a:alphaModFix/>
          </a:blip>
          <a:srcRect/>
          <a:stretch/>
        </p:blipFill>
        <p:spPr>
          <a:xfrm>
            <a:off x="1511850" y="152400"/>
            <a:ext cx="6841177"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pic>
        <p:nvPicPr>
          <p:cNvPr id="196" name="Google Shape;196;p23"/>
          <p:cNvPicPr preferRelativeResize="0"/>
          <p:nvPr/>
        </p:nvPicPr>
        <p:blipFill rotWithShape="1">
          <a:blip r:embed="rId3">
            <a:alphaModFix/>
          </a:blip>
          <a:srcRect/>
          <a:stretch/>
        </p:blipFill>
        <p:spPr>
          <a:xfrm>
            <a:off x="1876250" y="222475"/>
            <a:ext cx="4573121" cy="4838699"/>
          </a:xfrm>
          <a:prstGeom prst="rect">
            <a:avLst/>
          </a:prstGeom>
          <a:noFill/>
          <a:ln>
            <a:noFill/>
          </a:ln>
        </p:spPr>
      </p:pic>
      <p:pic>
        <p:nvPicPr>
          <p:cNvPr id="197" name="Google Shape;197;p23"/>
          <p:cNvPicPr preferRelativeResize="0"/>
          <p:nvPr/>
        </p:nvPicPr>
        <p:blipFill>
          <a:blip r:embed="rId4">
            <a:alphaModFix/>
          </a:blip>
          <a:stretch>
            <a:fillRect/>
          </a:stretch>
        </p:blipFill>
        <p:spPr>
          <a:xfrm>
            <a:off x="1921278" y="2543163"/>
            <a:ext cx="262125" cy="197325"/>
          </a:xfrm>
          <a:prstGeom prst="rect">
            <a:avLst/>
          </a:prstGeom>
          <a:noFill/>
          <a:ln>
            <a:noFill/>
          </a:ln>
        </p:spPr>
      </p:pic>
      <p:pic>
        <p:nvPicPr>
          <p:cNvPr id="198" name="Google Shape;198;p23"/>
          <p:cNvPicPr preferRelativeResize="0"/>
          <p:nvPr/>
        </p:nvPicPr>
        <p:blipFill>
          <a:blip r:embed="rId4">
            <a:alphaModFix/>
          </a:blip>
          <a:stretch>
            <a:fillRect/>
          </a:stretch>
        </p:blipFill>
        <p:spPr>
          <a:xfrm>
            <a:off x="1921278" y="3161925"/>
            <a:ext cx="262125" cy="197325"/>
          </a:xfrm>
          <a:prstGeom prst="rect">
            <a:avLst/>
          </a:prstGeom>
          <a:noFill/>
          <a:ln>
            <a:noFill/>
          </a:ln>
        </p:spPr>
      </p:pic>
      <p:pic>
        <p:nvPicPr>
          <p:cNvPr id="199" name="Google Shape;199;p23"/>
          <p:cNvPicPr preferRelativeResize="0"/>
          <p:nvPr/>
        </p:nvPicPr>
        <p:blipFill>
          <a:blip r:embed="rId4">
            <a:alphaModFix/>
          </a:blip>
          <a:stretch>
            <a:fillRect/>
          </a:stretch>
        </p:blipFill>
        <p:spPr>
          <a:xfrm>
            <a:off x="1921278" y="3780700"/>
            <a:ext cx="262125" cy="197325"/>
          </a:xfrm>
          <a:prstGeom prst="rect">
            <a:avLst/>
          </a:prstGeom>
          <a:noFill/>
          <a:ln>
            <a:noFill/>
          </a:ln>
        </p:spPr>
      </p:pic>
      <p:pic>
        <p:nvPicPr>
          <p:cNvPr id="200" name="Google Shape;200;p23"/>
          <p:cNvPicPr preferRelativeResize="0"/>
          <p:nvPr/>
        </p:nvPicPr>
        <p:blipFill>
          <a:blip r:embed="rId4">
            <a:alphaModFix/>
          </a:blip>
          <a:stretch>
            <a:fillRect/>
          </a:stretch>
        </p:blipFill>
        <p:spPr>
          <a:xfrm>
            <a:off x="1921278" y="4399475"/>
            <a:ext cx="262125" cy="197325"/>
          </a:xfrm>
          <a:prstGeom prst="rect">
            <a:avLst/>
          </a:prstGeom>
          <a:noFill/>
          <a:ln>
            <a:noFill/>
          </a:ln>
        </p:spPr>
      </p:pic>
      <p:pic>
        <p:nvPicPr>
          <p:cNvPr id="201" name="Google Shape;201;p23"/>
          <p:cNvPicPr preferRelativeResize="0"/>
          <p:nvPr/>
        </p:nvPicPr>
        <p:blipFill>
          <a:blip r:embed="rId4">
            <a:alphaModFix/>
          </a:blip>
          <a:stretch>
            <a:fillRect/>
          </a:stretch>
        </p:blipFill>
        <p:spPr>
          <a:xfrm>
            <a:off x="1921278" y="1924413"/>
            <a:ext cx="262125" cy="19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pic>
        <p:nvPicPr>
          <p:cNvPr id="206" name="Google Shape;206;p24"/>
          <p:cNvPicPr preferRelativeResize="0"/>
          <p:nvPr/>
        </p:nvPicPr>
        <p:blipFill rotWithShape="1">
          <a:blip r:embed="rId3">
            <a:alphaModFix/>
          </a:blip>
          <a:srcRect/>
          <a:stretch/>
        </p:blipFill>
        <p:spPr>
          <a:xfrm>
            <a:off x="152400" y="152400"/>
            <a:ext cx="8153399" cy="3686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pic>
        <p:nvPicPr>
          <p:cNvPr id="211" name="Google Shape;211;p25"/>
          <p:cNvPicPr preferRelativeResize="0"/>
          <p:nvPr/>
        </p:nvPicPr>
        <p:blipFill rotWithShape="1">
          <a:blip r:embed="rId3">
            <a:alphaModFix/>
          </a:blip>
          <a:srcRect/>
          <a:stretch/>
        </p:blipFill>
        <p:spPr>
          <a:xfrm>
            <a:off x="1553900" y="152400"/>
            <a:ext cx="4984068" cy="4838699"/>
          </a:xfrm>
          <a:prstGeom prst="rect">
            <a:avLst/>
          </a:prstGeom>
          <a:noFill/>
          <a:ln>
            <a:noFill/>
          </a:ln>
        </p:spPr>
      </p:pic>
      <p:pic>
        <p:nvPicPr>
          <p:cNvPr id="212" name="Google Shape;212;p25"/>
          <p:cNvPicPr preferRelativeResize="0"/>
          <p:nvPr/>
        </p:nvPicPr>
        <p:blipFill>
          <a:blip r:embed="rId4">
            <a:alphaModFix/>
          </a:blip>
          <a:stretch>
            <a:fillRect/>
          </a:stretch>
        </p:blipFill>
        <p:spPr>
          <a:xfrm>
            <a:off x="1619728" y="668525"/>
            <a:ext cx="262125" cy="197325"/>
          </a:xfrm>
          <a:prstGeom prst="rect">
            <a:avLst/>
          </a:prstGeom>
          <a:noFill/>
          <a:ln>
            <a:noFill/>
          </a:ln>
        </p:spPr>
      </p:pic>
      <p:pic>
        <p:nvPicPr>
          <p:cNvPr id="213" name="Google Shape;213;p25"/>
          <p:cNvPicPr preferRelativeResize="0"/>
          <p:nvPr/>
        </p:nvPicPr>
        <p:blipFill>
          <a:blip r:embed="rId4">
            <a:alphaModFix/>
          </a:blip>
          <a:stretch>
            <a:fillRect/>
          </a:stretch>
        </p:blipFill>
        <p:spPr>
          <a:xfrm>
            <a:off x="1619728" y="1327400"/>
            <a:ext cx="262125" cy="197325"/>
          </a:xfrm>
          <a:prstGeom prst="rect">
            <a:avLst/>
          </a:prstGeom>
          <a:noFill/>
          <a:ln>
            <a:noFill/>
          </a:ln>
        </p:spPr>
      </p:pic>
      <p:pic>
        <p:nvPicPr>
          <p:cNvPr id="214" name="Google Shape;214;p25"/>
          <p:cNvPicPr preferRelativeResize="0"/>
          <p:nvPr/>
        </p:nvPicPr>
        <p:blipFill>
          <a:blip r:embed="rId4">
            <a:alphaModFix/>
          </a:blip>
          <a:stretch>
            <a:fillRect/>
          </a:stretch>
        </p:blipFill>
        <p:spPr>
          <a:xfrm>
            <a:off x="1619728" y="1986275"/>
            <a:ext cx="262125" cy="197325"/>
          </a:xfrm>
          <a:prstGeom prst="rect">
            <a:avLst/>
          </a:prstGeom>
          <a:noFill/>
          <a:ln>
            <a:noFill/>
          </a:ln>
        </p:spPr>
      </p:pic>
      <p:pic>
        <p:nvPicPr>
          <p:cNvPr id="215" name="Google Shape;215;p25"/>
          <p:cNvPicPr preferRelativeResize="0"/>
          <p:nvPr/>
        </p:nvPicPr>
        <p:blipFill>
          <a:blip r:embed="rId4">
            <a:alphaModFix/>
          </a:blip>
          <a:stretch>
            <a:fillRect/>
          </a:stretch>
        </p:blipFill>
        <p:spPr>
          <a:xfrm>
            <a:off x="1619728" y="2847700"/>
            <a:ext cx="262125" cy="197325"/>
          </a:xfrm>
          <a:prstGeom prst="rect">
            <a:avLst/>
          </a:prstGeom>
          <a:noFill/>
          <a:ln>
            <a:noFill/>
          </a:ln>
        </p:spPr>
      </p:pic>
      <p:pic>
        <p:nvPicPr>
          <p:cNvPr id="216" name="Google Shape;216;p25"/>
          <p:cNvPicPr preferRelativeResize="0"/>
          <p:nvPr/>
        </p:nvPicPr>
        <p:blipFill>
          <a:blip r:embed="rId4">
            <a:alphaModFix/>
          </a:blip>
          <a:stretch>
            <a:fillRect/>
          </a:stretch>
        </p:blipFill>
        <p:spPr>
          <a:xfrm>
            <a:off x="1619728" y="3472800"/>
            <a:ext cx="262125" cy="19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pic>
        <p:nvPicPr>
          <p:cNvPr id="221" name="Google Shape;221;p26"/>
          <p:cNvPicPr preferRelativeResize="0"/>
          <p:nvPr/>
        </p:nvPicPr>
        <p:blipFill rotWithShape="1">
          <a:blip r:embed="rId3">
            <a:alphaModFix/>
          </a:blip>
          <a:srcRect/>
          <a:stretch/>
        </p:blipFill>
        <p:spPr>
          <a:xfrm>
            <a:off x="1946324" y="152400"/>
            <a:ext cx="3882360" cy="4838700"/>
          </a:xfrm>
          <a:prstGeom prst="rect">
            <a:avLst/>
          </a:prstGeom>
          <a:noFill/>
          <a:ln>
            <a:noFill/>
          </a:ln>
        </p:spPr>
      </p:pic>
      <p:pic>
        <p:nvPicPr>
          <p:cNvPr id="222" name="Google Shape;222;p26"/>
          <p:cNvPicPr preferRelativeResize="0"/>
          <p:nvPr/>
        </p:nvPicPr>
        <p:blipFill>
          <a:blip r:embed="rId4">
            <a:alphaModFix/>
          </a:blip>
          <a:stretch>
            <a:fillRect/>
          </a:stretch>
        </p:blipFill>
        <p:spPr>
          <a:xfrm>
            <a:off x="2002603" y="152400"/>
            <a:ext cx="262125" cy="197325"/>
          </a:xfrm>
          <a:prstGeom prst="rect">
            <a:avLst/>
          </a:prstGeom>
          <a:noFill/>
          <a:ln>
            <a:noFill/>
          </a:ln>
        </p:spPr>
      </p:pic>
      <p:pic>
        <p:nvPicPr>
          <p:cNvPr id="223" name="Google Shape;223;p26"/>
          <p:cNvPicPr preferRelativeResize="0"/>
          <p:nvPr/>
        </p:nvPicPr>
        <p:blipFill>
          <a:blip r:embed="rId4">
            <a:alphaModFix/>
          </a:blip>
          <a:stretch>
            <a:fillRect/>
          </a:stretch>
        </p:blipFill>
        <p:spPr>
          <a:xfrm>
            <a:off x="2002603" y="1507475"/>
            <a:ext cx="262125" cy="197325"/>
          </a:xfrm>
          <a:prstGeom prst="rect">
            <a:avLst/>
          </a:prstGeom>
          <a:noFill/>
          <a:ln>
            <a:noFill/>
          </a:ln>
        </p:spPr>
      </p:pic>
      <p:pic>
        <p:nvPicPr>
          <p:cNvPr id="224" name="Google Shape;224;p26"/>
          <p:cNvPicPr preferRelativeResize="0"/>
          <p:nvPr/>
        </p:nvPicPr>
        <p:blipFill>
          <a:blip r:embed="rId4">
            <a:alphaModFix/>
          </a:blip>
          <a:stretch>
            <a:fillRect/>
          </a:stretch>
        </p:blipFill>
        <p:spPr>
          <a:xfrm>
            <a:off x="2002603" y="2110075"/>
            <a:ext cx="262125" cy="197325"/>
          </a:xfrm>
          <a:prstGeom prst="rect">
            <a:avLst/>
          </a:prstGeom>
          <a:noFill/>
          <a:ln>
            <a:noFill/>
          </a:ln>
        </p:spPr>
      </p:pic>
      <p:pic>
        <p:nvPicPr>
          <p:cNvPr id="225" name="Google Shape;225;p26"/>
          <p:cNvPicPr preferRelativeResize="0"/>
          <p:nvPr/>
        </p:nvPicPr>
        <p:blipFill>
          <a:blip r:embed="rId4">
            <a:alphaModFix/>
          </a:blip>
          <a:stretch>
            <a:fillRect/>
          </a:stretch>
        </p:blipFill>
        <p:spPr>
          <a:xfrm>
            <a:off x="2002603" y="3635550"/>
            <a:ext cx="262125" cy="197325"/>
          </a:xfrm>
          <a:prstGeom prst="rect">
            <a:avLst/>
          </a:prstGeom>
          <a:noFill/>
          <a:ln>
            <a:noFill/>
          </a:ln>
        </p:spPr>
      </p:pic>
      <p:pic>
        <p:nvPicPr>
          <p:cNvPr id="226" name="Google Shape;226;p26"/>
          <p:cNvPicPr preferRelativeResize="0"/>
          <p:nvPr/>
        </p:nvPicPr>
        <p:blipFill>
          <a:blip r:embed="rId4">
            <a:alphaModFix/>
          </a:blip>
          <a:stretch>
            <a:fillRect/>
          </a:stretch>
        </p:blipFill>
        <p:spPr>
          <a:xfrm>
            <a:off x="2002603" y="4238150"/>
            <a:ext cx="262125" cy="197325"/>
          </a:xfrm>
          <a:prstGeom prst="rect">
            <a:avLst/>
          </a:prstGeom>
          <a:noFill/>
          <a:ln>
            <a:noFill/>
          </a:ln>
        </p:spPr>
      </p:pic>
      <p:pic>
        <p:nvPicPr>
          <p:cNvPr id="227" name="Google Shape;227;p26"/>
          <p:cNvPicPr preferRelativeResize="0"/>
          <p:nvPr/>
        </p:nvPicPr>
        <p:blipFill>
          <a:blip r:embed="rId4">
            <a:alphaModFix/>
          </a:blip>
          <a:stretch>
            <a:fillRect/>
          </a:stretch>
        </p:blipFill>
        <p:spPr>
          <a:xfrm>
            <a:off x="2002603" y="4850208"/>
            <a:ext cx="262125" cy="1408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384725" y="501608"/>
            <a:ext cx="34716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Blockchain introduction</a:t>
            </a:r>
            <a:endParaRPr sz="2400"/>
          </a:p>
        </p:txBody>
      </p:sp>
      <p:sp>
        <p:nvSpPr>
          <p:cNvPr id="80" name="Google Shape;80;p4"/>
          <p:cNvSpPr txBox="1"/>
          <p:nvPr/>
        </p:nvSpPr>
        <p:spPr>
          <a:xfrm>
            <a:off x="384725" y="1331876"/>
            <a:ext cx="8371205" cy="2604135"/>
          </a:xfrm>
          <a:prstGeom prst="rect">
            <a:avLst/>
          </a:prstGeom>
          <a:noFill/>
          <a:ln>
            <a:noFill/>
          </a:ln>
        </p:spPr>
        <p:txBody>
          <a:bodyPr spcFirstLastPara="1" wrap="square" lIns="0" tIns="625" rIns="0" bIns="0" anchor="t" anchorCtr="0">
            <a:spAutoFit/>
          </a:bodyPr>
          <a:lstStyle/>
          <a:p>
            <a:pPr marL="12700" marR="5080" lvl="0" indent="0" algn="just" rtl="0">
              <a:lnSpc>
                <a:spcPct val="106500"/>
              </a:lnSpc>
              <a:spcBef>
                <a:spcPts val="0"/>
              </a:spcBef>
              <a:spcAft>
                <a:spcPts val="0"/>
              </a:spcAft>
              <a:buNone/>
            </a:pPr>
            <a:r>
              <a:rPr lang="en-US" sz="1450">
                <a:latin typeface="Arial"/>
                <a:ea typeface="Arial"/>
                <a:cs typeface="Arial"/>
                <a:sym typeface="Arial"/>
              </a:rPr>
              <a:t>A blockchain is a digital and distributed ledger of transactions, recorded and replicated in real-time  across a network of computers or nodes. Every transaction must be cryptographically validated via a  consensus mechanism executed by the nodes before being permanently added as a new “block” at  the end of the “chain.” There is no need for a central authority to approve the transaction, which is  why blockchain is sometimes referred to as a peer-to-peer trustless mechanism.</a:t>
            </a:r>
            <a:endParaRPr sz="1450">
              <a:latin typeface="Arial"/>
              <a:ea typeface="Arial"/>
              <a:cs typeface="Arial"/>
              <a:sym typeface="Arial"/>
            </a:endParaRPr>
          </a:p>
          <a:p>
            <a:pPr marL="0" marR="0" lvl="0" indent="0" algn="l" rtl="0">
              <a:lnSpc>
                <a:spcPct val="100000"/>
              </a:lnSpc>
              <a:spcBef>
                <a:spcPts val="15"/>
              </a:spcBef>
              <a:spcAft>
                <a:spcPts val="0"/>
              </a:spcAft>
              <a:buNone/>
            </a:pPr>
            <a:endParaRPr sz="1600">
              <a:latin typeface="Arial"/>
              <a:ea typeface="Arial"/>
              <a:cs typeface="Arial"/>
              <a:sym typeface="Arial"/>
            </a:endParaRPr>
          </a:p>
          <a:p>
            <a:pPr marL="12700" marR="13334" lvl="0" indent="0" algn="just" rtl="0">
              <a:lnSpc>
                <a:spcPct val="106500"/>
              </a:lnSpc>
              <a:spcBef>
                <a:spcPts val="0"/>
              </a:spcBef>
              <a:spcAft>
                <a:spcPts val="0"/>
              </a:spcAft>
              <a:buNone/>
            </a:pPr>
            <a:r>
              <a:rPr lang="en-US" sz="1450">
                <a:latin typeface="Arial"/>
                <a:ea typeface="Arial"/>
                <a:cs typeface="Arial"/>
                <a:sym typeface="Arial"/>
              </a:rPr>
              <a:t>Blockchain can be thought of as a linked list with each node containing multiple transactions. Each  transaction has a hash that depends on the previous transactions hash as well. So we can see that  the order of transactions is important. If we were to change one transaction somewhere, it would  have a ripple effect and change the hash of all subsequent transactions. This is one of the reasons  why blockchain is a powerful medium for storing transactions.</a:t>
            </a:r>
            <a:endParaRPr sz="14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84725" y="501606"/>
            <a:ext cx="8802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(cntd)</a:t>
            </a:r>
            <a:endParaRPr sz="2400"/>
          </a:p>
        </p:txBody>
      </p:sp>
      <p:sp>
        <p:nvSpPr>
          <p:cNvPr id="86" name="Google Shape;86;p5"/>
          <p:cNvSpPr txBox="1"/>
          <p:nvPr/>
        </p:nvSpPr>
        <p:spPr>
          <a:xfrm>
            <a:off x="384725" y="1297439"/>
            <a:ext cx="8366125" cy="2654300"/>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None/>
            </a:pPr>
            <a:r>
              <a:rPr lang="en-US" sz="1500">
                <a:latin typeface="Arial"/>
                <a:ea typeface="Arial"/>
                <a:cs typeface="Arial"/>
                <a:sym typeface="Arial"/>
              </a:rPr>
              <a:t>The placing of a transaction in a block is called a successful conclusion to a proof of work  challenge, and is carried out by special nodes called miners. Proof of Work is a system that  requires some work from the service requester, usually meaning processing time by a computer.  Producing a proof of work is a random process with low probability, so normally a lot of trial and  error is required for a valid proof of work to be generated. When it comes to Bitcoins, hash is what  serves as a proof of work. Miners on a Blockchain are nodes that produce blocks by solving proof  of work problems. If a miner produces a block that is approved by an electronic consensus of  nodes then the miner is rewarded with coins. This essentially is the crux of blockchain. Proof of  Work is what is keeping all transactions on the blockchain secure and protecting it from malicious  attempts to alter these transactions.</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84725" y="501608"/>
            <a:ext cx="53778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How blockchain solves this problem?</a:t>
            </a:r>
            <a:endParaRPr sz="2400"/>
          </a:p>
        </p:txBody>
      </p:sp>
      <p:sp>
        <p:nvSpPr>
          <p:cNvPr id="92" name="Google Shape;92;p6"/>
          <p:cNvSpPr txBox="1"/>
          <p:nvPr/>
        </p:nvSpPr>
        <p:spPr>
          <a:xfrm>
            <a:off x="384725" y="1289058"/>
            <a:ext cx="8053705" cy="3006725"/>
          </a:xfrm>
          <a:prstGeom prst="rect">
            <a:avLst/>
          </a:prstGeom>
          <a:noFill/>
          <a:ln>
            <a:noFill/>
          </a:ln>
        </p:spPr>
        <p:txBody>
          <a:bodyPr spcFirstLastPara="1" wrap="square" lIns="0" tIns="12700" rIns="0" bIns="0" anchor="t" anchorCtr="0">
            <a:spAutoFit/>
          </a:bodyPr>
          <a:lstStyle/>
          <a:p>
            <a:pPr marL="12700" marR="317500" lvl="0" indent="0" algn="l" rtl="0">
              <a:lnSpc>
                <a:spcPct val="114999"/>
              </a:lnSpc>
              <a:spcBef>
                <a:spcPts val="0"/>
              </a:spcBef>
              <a:spcAft>
                <a:spcPts val="0"/>
              </a:spcAft>
              <a:buNone/>
            </a:pPr>
            <a:r>
              <a:rPr lang="en-US" sz="1800">
                <a:solidFill>
                  <a:srgbClr val="685D46"/>
                </a:solidFill>
                <a:latin typeface="Helvetica Neue"/>
                <a:ea typeface="Helvetica Neue"/>
                <a:cs typeface="Helvetica Neue"/>
                <a:sym typeface="Helvetica Neue"/>
              </a:rPr>
              <a:t>We can store the medical health records of the user at multiple nodes (ie  owned by a set of hospitals or organisations).</a:t>
            </a:r>
            <a:endParaRPr sz="1800">
              <a:latin typeface="Helvetica Neue"/>
              <a:ea typeface="Helvetica Neue"/>
              <a:cs typeface="Helvetica Neue"/>
              <a:sym typeface="Helvetica Neue"/>
            </a:endParaRPr>
          </a:p>
          <a:p>
            <a:pPr marL="12700" marR="593725" lvl="0" indent="0" algn="l" rtl="0">
              <a:lnSpc>
                <a:spcPct val="114999"/>
              </a:lnSpc>
              <a:spcBef>
                <a:spcPts val="1200"/>
              </a:spcBef>
              <a:spcAft>
                <a:spcPts val="0"/>
              </a:spcAft>
              <a:buNone/>
            </a:pPr>
            <a:r>
              <a:rPr lang="en-US" sz="1800">
                <a:solidFill>
                  <a:srgbClr val="685D46"/>
                </a:solidFill>
                <a:latin typeface="Helvetica Neue"/>
                <a:ea typeface="Helvetica Neue"/>
                <a:cs typeface="Helvetica Neue"/>
                <a:sym typeface="Helvetica Neue"/>
              </a:rPr>
              <a:t>So we store the data in a distributed environment and data addition is  governed by the consensus mechanism implemented by the designer.</a:t>
            </a:r>
            <a:endParaRPr sz="1800">
              <a:latin typeface="Helvetica Neue"/>
              <a:ea typeface="Helvetica Neue"/>
              <a:cs typeface="Helvetica Neue"/>
              <a:sym typeface="Helvetica Neue"/>
            </a:endParaRPr>
          </a:p>
          <a:p>
            <a:pPr marL="12700" marR="0" lvl="0" indent="0" algn="l" rtl="0">
              <a:lnSpc>
                <a:spcPct val="100000"/>
              </a:lnSpc>
              <a:spcBef>
                <a:spcPts val="1525"/>
              </a:spcBef>
              <a:spcAft>
                <a:spcPts val="0"/>
              </a:spcAft>
              <a:buNone/>
            </a:pPr>
            <a:r>
              <a:rPr lang="en-US" sz="1800">
                <a:solidFill>
                  <a:srgbClr val="685D46"/>
                </a:solidFill>
                <a:latin typeface="Helvetica Neue"/>
                <a:ea typeface="Helvetica Neue"/>
                <a:cs typeface="Helvetica Neue"/>
                <a:sym typeface="Helvetica Neue"/>
              </a:rPr>
              <a:t>We store the medical health record of any user as a transaction.</a:t>
            </a:r>
            <a:endParaRPr sz="1800">
              <a:latin typeface="Helvetica Neue"/>
              <a:ea typeface="Helvetica Neue"/>
              <a:cs typeface="Helvetica Neue"/>
              <a:sym typeface="Helvetica Neue"/>
            </a:endParaRPr>
          </a:p>
          <a:p>
            <a:pPr marL="12700" marR="5080" lvl="0" indent="0" algn="l" rtl="0">
              <a:lnSpc>
                <a:spcPct val="114999"/>
              </a:lnSpc>
              <a:spcBef>
                <a:spcPts val="1200"/>
              </a:spcBef>
              <a:spcAft>
                <a:spcPts val="0"/>
              </a:spcAft>
              <a:buNone/>
            </a:pPr>
            <a:r>
              <a:rPr lang="en-US" sz="1800">
                <a:solidFill>
                  <a:srgbClr val="685D46"/>
                </a:solidFill>
                <a:latin typeface="Helvetica Neue"/>
                <a:ea typeface="Helvetica Neue"/>
                <a:cs typeface="Helvetica Neue"/>
                <a:sym typeface="Helvetica Neue"/>
              </a:rPr>
              <a:t>Then the user sends this transaction to transaction pool from where the  validators will verify the transaction and add this to the block which that the  validator proposes.</a:t>
            </a:r>
            <a:endParaRPr sz="18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384725" y="501590"/>
            <a:ext cx="1068705" cy="51943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3200"/>
              <a:t>(CNTD)</a:t>
            </a:r>
            <a:endParaRPr sz="3200"/>
          </a:p>
        </p:txBody>
      </p:sp>
      <p:sp>
        <p:nvSpPr>
          <p:cNvPr id="98" name="Google Shape;98;p7"/>
          <p:cNvSpPr txBox="1"/>
          <p:nvPr/>
        </p:nvSpPr>
        <p:spPr>
          <a:xfrm>
            <a:off x="384725" y="1040458"/>
            <a:ext cx="7803600" cy="2691000"/>
          </a:xfrm>
          <a:prstGeom prst="rect">
            <a:avLst/>
          </a:prstGeom>
          <a:noFill/>
          <a:ln>
            <a:noFill/>
          </a:ln>
        </p:spPr>
        <p:txBody>
          <a:bodyPr spcFirstLastPara="1" wrap="square" lIns="0" tIns="12700" rIns="0" bIns="0" anchor="t" anchorCtr="0">
            <a:spAutoFit/>
          </a:bodyPr>
          <a:lstStyle/>
          <a:p>
            <a:pPr marL="12700" marR="33655" lvl="0" indent="0" algn="l" rtl="0">
              <a:lnSpc>
                <a:spcPct val="114999"/>
              </a:lnSpc>
              <a:spcBef>
                <a:spcPts val="0"/>
              </a:spcBef>
              <a:spcAft>
                <a:spcPts val="0"/>
              </a:spcAft>
              <a:buNone/>
            </a:pPr>
            <a:r>
              <a:rPr lang="en-US" sz="1800">
                <a:solidFill>
                  <a:srgbClr val="685D46"/>
                </a:solidFill>
                <a:latin typeface="Helvetica Neue"/>
                <a:ea typeface="Helvetica Neue"/>
                <a:cs typeface="Helvetica Neue"/>
                <a:sym typeface="Helvetica Neue"/>
              </a:rPr>
              <a:t>Then every node tries to propose a block but since this could lead to race  condition the consensus mechanism comes for the protection .</a:t>
            </a:r>
            <a:endParaRPr sz="1800">
              <a:latin typeface="Helvetica Neue"/>
              <a:ea typeface="Helvetica Neue"/>
              <a:cs typeface="Helvetica Neue"/>
              <a:sym typeface="Helvetica Neue"/>
            </a:endParaRPr>
          </a:p>
          <a:p>
            <a:pPr marL="12700" marR="0" lvl="0" indent="0" algn="l" rtl="0">
              <a:lnSpc>
                <a:spcPct val="100000"/>
              </a:lnSpc>
              <a:spcBef>
                <a:spcPts val="1525"/>
              </a:spcBef>
              <a:spcAft>
                <a:spcPts val="0"/>
              </a:spcAft>
              <a:buNone/>
            </a:pPr>
            <a:r>
              <a:rPr lang="en-US" sz="1800">
                <a:solidFill>
                  <a:srgbClr val="685D46"/>
                </a:solidFill>
                <a:latin typeface="Helvetica Neue"/>
                <a:ea typeface="Helvetica Neue"/>
                <a:cs typeface="Helvetica Neue"/>
                <a:sym typeface="Helvetica Neue"/>
              </a:rPr>
              <a:t>Only the ﬁrst node to compute the proof of work will propose the block .</a:t>
            </a:r>
            <a:endParaRPr sz="1800">
              <a:latin typeface="Helvetica Neue"/>
              <a:ea typeface="Helvetica Neue"/>
              <a:cs typeface="Helvetica Neue"/>
              <a:sym typeface="Helvetica Neue"/>
            </a:endParaRPr>
          </a:p>
          <a:p>
            <a:pPr marL="12700" marR="55880" lvl="0" indent="0" algn="l" rtl="0">
              <a:lnSpc>
                <a:spcPct val="114999"/>
              </a:lnSpc>
              <a:spcBef>
                <a:spcPts val="1200"/>
              </a:spcBef>
              <a:spcAft>
                <a:spcPts val="0"/>
              </a:spcAft>
              <a:buNone/>
            </a:pPr>
            <a:r>
              <a:rPr lang="en-US" sz="1800">
                <a:solidFill>
                  <a:srgbClr val="685D46"/>
                </a:solidFill>
                <a:latin typeface="Helvetica Neue"/>
                <a:ea typeface="Helvetica Neue"/>
                <a:cs typeface="Helvetica Neue"/>
                <a:sym typeface="Helvetica Neue"/>
              </a:rPr>
              <a:t>Every other node will validate this block and update the local blockchains  stored in them.</a:t>
            </a:r>
            <a:endParaRPr sz="1800">
              <a:latin typeface="Helvetica Neue"/>
              <a:ea typeface="Helvetica Neue"/>
              <a:cs typeface="Helvetica Neue"/>
              <a:sym typeface="Helvetica Neue"/>
            </a:endParaRPr>
          </a:p>
          <a:p>
            <a:pPr marL="12700" marR="5080" lvl="0" indent="0" algn="l" rtl="0">
              <a:lnSpc>
                <a:spcPct val="114999"/>
              </a:lnSpc>
              <a:spcBef>
                <a:spcPts val="1200"/>
              </a:spcBef>
              <a:spcAft>
                <a:spcPts val="0"/>
              </a:spcAft>
              <a:buNone/>
            </a:pPr>
            <a:r>
              <a:rPr lang="en-US" sz="1800">
                <a:solidFill>
                  <a:srgbClr val="685D46"/>
                </a:solidFill>
                <a:latin typeface="Helvetica Neue"/>
                <a:ea typeface="Helvetica Neue"/>
                <a:cs typeface="Helvetica Neue"/>
                <a:sym typeface="Helvetica Neue"/>
              </a:rPr>
              <a:t>And whenever there is forking of blockchain then a rule known as longest  chain rule is applied to know the correct chain of blockchain</a:t>
            </a:r>
            <a:endParaRPr sz="18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384725" y="501607"/>
            <a:ext cx="45555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How and where do we use zkp?</a:t>
            </a:r>
            <a:endParaRPr sz="2400"/>
          </a:p>
        </p:txBody>
      </p:sp>
      <p:sp>
        <p:nvSpPr>
          <p:cNvPr id="104" name="Google Shape;104;p8"/>
          <p:cNvSpPr txBox="1">
            <a:spLocks noGrp="1"/>
          </p:cNvSpPr>
          <p:nvPr>
            <p:ph type="body" idx="1"/>
          </p:nvPr>
        </p:nvSpPr>
        <p:spPr>
          <a:xfrm>
            <a:off x="384725" y="1289058"/>
            <a:ext cx="8374549" cy="316992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None/>
            </a:pPr>
            <a:r>
              <a:rPr lang="en-US"/>
              <a:t>So when the user submits their data as a transaction,since there could also be  a possibility of malicious user submitting random and unwanted data which is  not desired,we would require the user to authenticate before inserting any  record.</a:t>
            </a:r>
            <a:endParaRPr/>
          </a:p>
          <a:p>
            <a:pPr marL="12700" marR="185420" lvl="0" indent="0" algn="l" rtl="0">
              <a:lnSpc>
                <a:spcPct val="114999"/>
              </a:lnSpc>
              <a:spcBef>
                <a:spcPts val="1200"/>
              </a:spcBef>
              <a:spcAft>
                <a:spcPts val="0"/>
              </a:spcAft>
              <a:buNone/>
            </a:pPr>
            <a:r>
              <a:rPr lang="en-US"/>
              <a:t>But to verify we need some ssn id or pan card number or debit card number  for payment processing etc,which the user wouldn’t want to share with the  veriﬁer.</a:t>
            </a:r>
            <a:endParaRPr/>
          </a:p>
          <a:p>
            <a:pPr marL="12700" marR="410844" lvl="0" indent="0" algn="l" rtl="0">
              <a:lnSpc>
                <a:spcPct val="114999"/>
              </a:lnSpc>
              <a:spcBef>
                <a:spcPts val="1200"/>
              </a:spcBef>
              <a:spcAft>
                <a:spcPts val="0"/>
              </a:spcAft>
              <a:buNone/>
            </a:pPr>
            <a:r>
              <a:rPr lang="en-US"/>
              <a:t>So here we apply zero knowledge proof to verify the user and to prove the  authenticity of the user.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384725" y="501607"/>
            <a:ext cx="2261100" cy="38730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2400"/>
              <a:t>Zkp in our code</a:t>
            </a:r>
            <a:endParaRPr sz="2400"/>
          </a:p>
        </p:txBody>
      </p:sp>
      <p:sp>
        <p:nvSpPr>
          <p:cNvPr id="110" name="Google Shape;110;p9"/>
          <p:cNvSpPr txBox="1"/>
          <p:nvPr/>
        </p:nvSpPr>
        <p:spPr>
          <a:xfrm>
            <a:off x="384725" y="1289058"/>
            <a:ext cx="7851140" cy="247142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None/>
            </a:pPr>
            <a:r>
              <a:rPr lang="en-US" sz="1800">
                <a:solidFill>
                  <a:srgbClr val="685D46"/>
                </a:solidFill>
                <a:latin typeface="Helvetica Neue"/>
                <a:ea typeface="Helvetica Neue"/>
                <a:cs typeface="Helvetica Neue"/>
                <a:sym typeface="Helvetica Neue"/>
              </a:rPr>
              <a:t>In our project, zero-knowledge protocol is used for verifying the individual  transactions (medical records).</a:t>
            </a:r>
            <a:endParaRPr sz="1800">
              <a:latin typeface="Helvetica Neue"/>
              <a:ea typeface="Helvetica Neue"/>
              <a:cs typeface="Helvetica Neue"/>
              <a:sym typeface="Helvetica Neue"/>
            </a:endParaRPr>
          </a:p>
          <a:p>
            <a:pPr marL="280670" marR="0" lvl="0" indent="-268605" algn="l" rtl="0">
              <a:lnSpc>
                <a:spcPct val="100000"/>
              </a:lnSpc>
              <a:spcBef>
                <a:spcPts val="1520"/>
              </a:spcBef>
              <a:spcAft>
                <a:spcPts val="0"/>
              </a:spcAft>
              <a:buSzPts val="1900"/>
              <a:buFont typeface="Arial"/>
              <a:buAutoNum type="arabicPeriod"/>
            </a:pPr>
            <a:r>
              <a:rPr lang="en-US" sz="1900">
                <a:latin typeface="Arial"/>
                <a:ea typeface="Arial"/>
                <a:cs typeface="Arial"/>
                <a:sym typeface="Arial"/>
              </a:rPr>
              <a:t>Client chooses a random number </a:t>
            </a:r>
            <a:r>
              <a:rPr lang="en-US" sz="1900">
                <a:latin typeface="Cambria Math"/>
                <a:ea typeface="Cambria Math"/>
                <a:cs typeface="Cambria Math"/>
                <a:sym typeface="Cambria Math"/>
              </a:rPr>
              <a:t>0≤r&lt;p-1 </a:t>
            </a:r>
            <a:r>
              <a:rPr lang="en-US" sz="1900">
                <a:latin typeface="Arial"/>
                <a:ea typeface="Arial"/>
                <a:cs typeface="Arial"/>
                <a:sym typeface="Arial"/>
              </a:rPr>
              <a:t>and sends it to server as</a:t>
            </a:r>
            <a:endParaRPr sz="1900">
              <a:latin typeface="Arial"/>
              <a:ea typeface="Arial"/>
              <a:cs typeface="Arial"/>
              <a:sym typeface="Arial"/>
            </a:endParaRPr>
          </a:p>
          <a:p>
            <a:pPr marL="12700" marR="0" lvl="0" indent="0" algn="l" rtl="0">
              <a:lnSpc>
                <a:spcPct val="100000"/>
              </a:lnSpc>
              <a:spcBef>
                <a:spcPts val="340"/>
              </a:spcBef>
              <a:spcAft>
                <a:spcPts val="0"/>
              </a:spcAft>
              <a:buNone/>
            </a:pPr>
            <a:r>
              <a:rPr lang="en-US" sz="1900">
                <a:latin typeface="Cambria Math"/>
                <a:ea typeface="Cambria Math"/>
                <a:cs typeface="Cambria Math"/>
                <a:sym typeface="Cambria Math"/>
              </a:rPr>
              <a:t>h=g^rmod(p)</a:t>
            </a:r>
            <a:endParaRPr sz="1900">
              <a:latin typeface="Cambria Math"/>
              <a:ea typeface="Cambria Math"/>
              <a:cs typeface="Cambria Math"/>
              <a:sym typeface="Cambria Math"/>
            </a:endParaRPr>
          </a:p>
          <a:p>
            <a:pPr marL="280035" marR="0" lvl="0" indent="-267969" algn="l" rtl="0">
              <a:lnSpc>
                <a:spcPct val="100000"/>
              </a:lnSpc>
              <a:spcBef>
                <a:spcPts val="345"/>
              </a:spcBef>
              <a:spcAft>
                <a:spcPts val="0"/>
              </a:spcAft>
              <a:buSzPts val="1900"/>
              <a:buFont typeface="Arial"/>
              <a:buAutoNum type="arabicPeriod" startAt="2"/>
            </a:pPr>
            <a:r>
              <a:rPr lang="en-US" sz="1900">
                <a:latin typeface="Arial"/>
                <a:ea typeface="Arial"/>
                <a:cs typeface="Arial"/>
                <a:sym typeface="Arial"/>
              </a:rPr>
              <a:t>server receives </a:t>
            </a:r>
            <a:r>
              <a:rPr lang="en-US" sz="1900">
                <a:latin typeface="Cambria Math"/>
                <a:ea typeface="Cambria Math"/>
                <a:cs typeface="Cambria Math"/>
                <a:sym typeface="Cambria Math"/>
              </a:rPr>
              <a:t>h </a:t>
            </a:r>
            <a:r>
              <a:rPr lang="en-US" sz="1900">
                <a:latin typeface="Arial"/>
                <a:ea typeface="Arial"/>
                <a:cs typeface="Arial"/>
                <a:sym typeface="Arial"/>
              </a:rPr>
              <a:t>and sends back a random bit </a:t>
            </a:r>
            <a:r>
              <a:rPr lang="en-US" sz="1900">
                <a:latin typeface="Cambria Math"/>
                <a:ea typeface="Cambria Math"/>
                <a:cs typeface="Cambria Math"/>
                <a:sym typeface="Cambria Math"/>
              </a:rPr>
              <a:t>b </a:t>
            </a:r>
            <a:r>
              <a:rPr lang="en-US" sz="1900">
                <a:latin typeface="Arial"/>
                <a:ea typeface="Arial"/>
                <a:cs typeface="Arial"/>
                <a:sym typeface="Arial"/>
              </a:rPr>
              <a:t>(could be 0/1).</a:t>
            </a:r>
            <a:endParaRPr sz="1900">
              <a:latin typeface="Arial"/>
              <a:ea typeface="Arial"/>
              <a:cs typeface="Arial"/>
              <a:sym typeface="Arial"/>
            </a:endParaRPr>
          </a:p>
          <a:p>
            <a:pPr marL="280035" marR="0" lvl="0" indent="-267969" algn="l" rtl="0">
              <a:lnSpc>
                <a:spcPct val="100000"/>
              </a:lnSpc>
              <a:spcBef>
                <a:spcPts val="340"/>
              </a:spcBef>
              <a:spcAft>
                <a:spcPts val="0"/>
              </a:spcAft>
              <a:buSzPts val="1900"/>
              <a:buFont typeface="Arial"/>
              <a:buAutoNum type="arabicPeriod" startAt="2"/>
            </a:pPr>
            <a:r>
              <a:rPr lang="en-US" sz="1900">
                <a:latin typeface="Arial"/>
                <a:ea typeface="Arial"/>
                <a:cs typeface="Arial"/>
                <a:sym typeface="Arial"/>
              </a:rPr>
              <a:t>client sends </a:t>
            </a:r>
            <a:r>
              <a:rPr lang="en-US" sz="1900">
                <a:latin typeface="Cambria Math"/>
                <a:ea typeface="Cambria Math"/>
                <a:cs typeface="Cambria Math"/>
                <a:sym typeface="Cambria Math"/>
              </a:rPr>
              <a:t>s=(r+bx)mod(p-1) </a:t>
            </a:r>
            <a:r>
              <a:rPr lang="en-US" sz="1900">
                <a:latin typeface="Arial"/>
                <a:ea typeface="Arial"/>
                <a:cs typeface="Arial"/>
                <a:sym typeface="Arial"/>
              </a:rPr>
              <a:t>to Bob.</a:t>
            </a:r>
            <a:endParaRPr sz="1900">
              <a:latin typeface="Arial"/>
              <a:ea typeface="Arial"/>
              <a:cs typeface="Arial"/>
              <a:sym typeface="Arial"/>
            </a:endParaRPr>
          </a:p>
          <a:p>
            <a:pPr marL="280035" marR="0" lvl="0" indent="-267969" algn="l" rtl="0">
              <a:lnSpc>
                <a:spcPct val="100000"/>
              </a:lnSpc>
              <a:spcBef>
                <a:spcPts val="340"/>
              </a:spcBef>
              <a:spcAft>
                <a:spcPts val="0"/>
              </a:spcAft>
              <a:buSzPts val="1900"/>
              <a:buFont typeface="Arial"/>
              <a:buAutoNum type="arabicPeriod" startAt="2"/>
            </a:pPr>
            <a:r>
              <a:rPr lang="en-US" sz="1900">
                <a:latin typeface="Arial"/>
                <a:ea typeface="Arial"/>
                <a:cs typeface="Arial"/>
                <a:sym typeface="Arial"/>
              </a:rPr>
              <a:t>server computes </a:t>
            </a:r>
            <a:r>
              <a:rPr lang="en-US" sz="1900">
                <a:latin typeface="Cambria Math"/>
                <a:ea typeface="Cambria Math"/>
                <a:cs typeface="Cambria Math"/>
                <a:sym typeface="Cambria Math"/>
              </a:rPr>
              <a:t>g^smod(p) </a:t>
            </a:r>
            <a:r>
              <a:rPr lang="en-US" sz="1900">
                <a:latin typeface="Arial"/>
                <a:ea typeface="Arial"/>
                <a:cs typeface="Arial"/>
                <a:sym typeface="Arial"/>
              </a:rPr>
              <a:t>which should equal </a:t>
            </a:r>
            <a:r>
              <a:rPr lang="en-US" sz="1900">
                <a:latin typeface="Cambria Math"/>
                <a:ea typeface="Cambria Math"/>
                <a:cs typeface="Cambria Math"/>
                <a:sym typeface="Cambria Math"/>
              </a:rPr>
              <a:t>hy^bmod(p).</a:t>
            </a:r>
            <a:endParaRPr sz="1900">
              <a:latin typeface="Cambria Math"/>
              <a:ea typeface="Cambria Math"/>
              <a:cs typeface="Cambria Math"/>
              <a:sym typeface="Cambria Mat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384725" y="501590"/>
            <a:ext cx="3079115" cy="519430"/>
          </a:xfrm>
          <a:prstGeom prst="rect">
            <a:avLst/>
          </a:prstGeom>
          <a:noFill/>
          <a:ln>
            <a:noFill/>
          </a:ln>
        </p:spPr>
        <p:txBody>
          <a:bodyPr spcFirstLastPara="1" wrap="square" lIns="0" tIns="17775" rIns="0" bIns="0" anchor="t" anchorCtr="0">
            <a:spAutoFit/>
          </a:bodyPr>
          <a:lstStyle/>
          <a:p>
            <a:pPr marL="12700" lvl="0" indent="0" algn="l" rtl="0">
              <a:lnSpc>
                <a:spcPct val="100000"/>
              </a:lnSpc>
              <a:spcBef>
                <a:spcPts val="0"/>
              </a:spcBef>
              <a:spcAft>
                <a:spcPts val="0"/>
              </a:spcAft>
              <a:buNone/>
            </a:pPr>
            <a:r>
              <a:rPr lang="en-US" sz="3200"/>
              <a:t>Zkp implementation:</a:t>
            </a:r>
            <a:endParaRPr sz="3200"/>
          </a:p>
        </p:txBody>
      </p:sp>
      <p:pic>
        <p:nvPicPr>
          <p:cNvPr id="116" name="Google Shape;116;p10"/>
          <p:cNvPicPr preferRelativeResize="0"/>
          <p:nvPr/>
        </p:nvPicPr>
        <p:blipFill rotWithShape="1">
          <a:blip r:embed="rId3">
            <a:alphaModFix/>
          </a:blip>
          <a:srcRect/>
          <a:stretch/>
        </p:blipFill>
        <p:spPr>
          <a:xfrm>
            <a:off x="3950449" y="216350"/>
            <a:ext cx="4220275" cy="471079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6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On-screen Show (16:9)</PresentationFormat>
  <Paragraphs>36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 Neue</vt:lpstr>
      <vt:lpstr>Arial</vt:lpstr>
      <vt:lpstr>Cambria Math</vt:lpstr>
      <vt:lpstr>Calibri</vt:lpstr>
      <vt:lpstr>Trebuchet MS</vt:lpstr>
      <vt:lpstr>Office Theme</vt:lpstr>
      <vt:lpstr>PowerPoint Presentation</vt:lpstr>
      <vt:lpstr>PROBLEM STATEMENT:</vt:lpstr>
      <vt:lpstr>Blockchain introduction</vt:lpstr>
      <vt:lpstr>(cntd)</vt:lpstr>
      <vt:lpstr>How blockchain solves this problem?</vt:lpstr>
      <vt:lpstr>(CNTD)</vt:lpstr>
      <vt:lpstr>How and where do we use zkp?</vt:lpstr>
      <vt:lpstr>Zkp in our code</vt:lpstr>
      <vt:lpstr>Zkp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om</cp:lastModifiedBy>
  <cp:revision>1</cp:revision>
  <dcterms:created xsi:type="dcterms:W3CDTF">2023-06-07T18:56:54Z</dcterms:created>
  <dcterms:modified xsi:type="dcterms:W3CDTF">2023-06-15T17:02:42Z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