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Corben"/>
      <p:bold r:id="rId17"/>
    </p:embeddedFont>
    <p:embeddedFont>
      <p:font typeface="Inter"/>
      <p:regular r:id="rId18"/>
      <p:bold r:id="rId19"/>
    </p:embeddedFon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LO1yFxsYMsFDh1WIsGeSMGbFs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orben-bold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Inter-bold.fntdata"/><Relationship Id="rId6" Type="http://schemas.openxmlformats.org/officeDocument/2006/relationships/slide" Target="slides/slide2.xml"/><Relationship Id="rId18" Type="http://schemas.openxmlformats.org/officeDocument/2006/relationships/font" Target="fonts/Inter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6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6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2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8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2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3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3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3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3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3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3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3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3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3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3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3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3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3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3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3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3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3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3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3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3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3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3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3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3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0" y="1964267"/>
            <a:ext cx="12375472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DATABASE SCHEMA</a:t>
            </a:r>
            <a:br>
              <a:rPr b="0" i="0" lang="en-US">
                <a:solidFill>
                  <a:srgbClr val="610B38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>
            <p:ph type="title"/>
          </p:nvPr>
        </p:nvSpPr>
        <p:spPr>
          <a:xfrm>
            <a:off x="1944210" y="301842"/>
            <a:ext cx="9560403" cy="798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orben"/>
              <a:buNone/>
            </a:pPr>
            <a:r>
              <a:rPr lang="en-US">
                <a:latin typeface="Corben"/>
                <a:ea typeface="Corben"/>
                <a:cs typeface="Corben"/>
                <a:sym typeface="Corben"/>
              </a:rPr>
              <a:t>Continued…</a:t>
            </a:r>
            <a:endParaRPr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217" name="Google Shape;217;p10"/>
          <p:cNvSpPr txBox="1"/>
          <p:nvPr>
            <p:ph idx="1" type="body"/>
          </p:nvPr>
        </p:nvSpPr>
        <p:spPr>
          <a:xfrm>
            <a:off x="1944210" y="1100831"/>
            <a:ext cx="9560402" cy="5455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000"/>
              <a:buChar char="🠶"/>
            </a:pPr>
            <a:r>
              <a:rPr b="0" i="0" lang="en-US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ER modelling stands for entity-relationship modelling, which specifies the relationships between different entities.</a:t>
            </a:r>
            <a:endParaRPr/>
          </a:p>
          <a:p>
            <a:pPr indent="-2159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lang="en-US"/>
            </a:br>
            <a:endParaRPr/>
          </a:p>
        </p:txBody>
      </p:sp>
      <p:pic>
        <p:nvPicPr>
          <p:cNvPr id="218" name="Google Shape;21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8323" y="2605689"/>
            <a:ext cx="6262826" cy="3661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/>
          <p:nvPr>
            <p:ph type="title"/>
          </p:nvPr>
        </p:nvSpPr>
        <p:spPr>
          <a:xfrm>
            <a:off x="1908699" y="284085"/>
            <a:ext cx="9721049" cy="123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10B4B"/>
              </a:buClr>
              <a:buSzPts val="3600"/>
              <a:buFont typeface="Corben"/>
              <a:buNone/>
            </a:pPr>
            <a:r>
              <a:rPr b="0" i="0" lang="en-US">
                <a:solidFill>
                  <a:srgbClr val="610B4B"/>
                </a:solidFill>
                <a:latin typeface="Corben"/>
                <a:ea typeface="Corben"/>
                <a:cs typeface="Corben"/>
                <a:sym typeface="Corben"/>
              </a:rPr>
              <a:t>3. View Schema</a:t>
            </a:r>
            <a:br>
              <a:rPr b="0" i="0" lang="en-US">
                <a:solidFill>
                  <a:srgbClr val="610B4B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24" name="Google Shape;224;p11"/>
          <p:cNvSpPr txBox="1"/>
          <p:nvPr>
            <p:ph idx="1" type="body"/>
          </p:nvPr>
        </p:nvSpPr>
        <p:spPr>
          <a:xfrm>
            <a:off x="1908699" y="1358283"/>
            <a:ext cx="9721049" cy="4552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🠶"/>
            </a:pPr>
            <a:r>
              <a:rPr b="0" i="0" lang="en-US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view level design of a database is known as </a:t>
            </a:r>
            <a:r>
              <a:rPr b="1" i="0" lang="en-US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view schema</a:t>
            </a:r>
            <a:r>
              <a:rPr b="0" i="0" lang="en-US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 This schema generally describes the end-user interaction with the database systems.</a:t>
            </a:r>
            <a:endParaRPr/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499" y="2361459"/>
            <a:ext cx="6784389" cy="4083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/>
          <p:nvPr>
            <p:ph idx="1" type="body"/>
          </p:nvPr>
        </p:nvSpPr>
        <p:spPr>
          <a:xfrm>
            <a:off x="284085" y="2133600"/>
            <a:ext cx="1200261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6000">
                <a:latin typeface="Corben"/>
                <a:ea typeface="Corben"/>
                <a:cs typeface="Corben"/>
                <a:sym typeface="Corben"/>
              </a:rPr>
              <a:t>THANK YOU</a:t>
            </a:r>
            <a:endParaRPr sz="6000">
              <a:latin typeface="Corben"/>
              <a:ea typeface="Corben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/>
          <p:nvPr>
            <p:ph type="title"/>
          </p:nvPr>
        </p:nvSpPr>
        <p:spPr>
          <a:xfrm>
            <a:off x="1748901" y="624110"/>
            <a:ext cx="9755711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610B38"/>
              </a:buClr>
              <a:buSzPct val="100000"/>
              <a:buFont typeface="Corben"/>
              <a:buNone/>
            </a:pPr>
            <a:r>
              <a:rPr b="0" i="0" lang="en-US" sz="4400">
                <a:solidFill>
                  <a:srgbClr val="610B38"/>
                </a:solidFill>
                <a:latin typeface="Corben"/>
                <a:ea typeface="Corben"/>
                <a:cs typeface="Corben"/>
                <a:sym typeface="Corben"/>
              </a:rPr>
              <a:t>What is Database Schema?</a:t>
            </a:r>
            <a:br>
              <a:rPr b="0" i="0" lang="en-US">
                <a:solidFill>
                  <a:srgbClr val="610B38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>
                <a:solidFill>
                  <a:srgbClr val="610B38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70" name="Google Shape;170;p2"/>
          <p:cNvSpPr txBox="1"/>
          <p:nvPr>
            <p:ph idx="1" type="body"/>
          </p:nvPr>
        </p:nvSpPr>
        <p:spPr>
          <a:xfrm>
            <a:off x="1660125" y="2133600"/>
            <a:ext cx="9844488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🠶"/>
            </a:pPr>
            <a:r>
              <a:rPr b="0" i="0" lang="en-US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 database schema is the logical representation of a database, which shows how the data is stored logically in the entire database. </a:t>
            </a:r>
            <a:endParaRPr/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b="0" i="0" lang="en-US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It contains list of attributes and instruction that informs the database engine that how the data is organized and how the elements are related to each other.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database schema contains schema objects that may include </a:t>
            </a:r>
            <a:r>
              <a:rPr b="1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tables, fields, packages, views, relationships, primary key, foreign key.</a:t>
            </a:r>
            <a:endParaRPr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/>
          <p:nvPr>
            <p:ph type="title"/>
          </p:nvPr>
        </p:nvSpPr>
        <p:spPr>
          <a:xfrm>
            <a:off x="1917577" y="624110"/>
            <a:ext cx="9587035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orben"/>
              <a:buNone/>
            </a:pPr>
            <a:r>
              <a:rPr lang="en-US">
                <a:latin typeface="Corben"/>
                <a:ea typeface="Corben"/>
                <a:cs typeface="Corben"/>
                <a:sym typeface="Corben"/>
              </a:rPr>
              <a:t>Continued….</a:t>
            </a:r>
            <a:endParaRPr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76" name="Google Shape;176;p3"/>
          <p:cNvSpPr txBox="1"/>
          <p:nvPr>
            <p:ph idx="1" type="body"/>
          </p:nvPr>
        </p:nvSpPr>
        <p:spPr>
          <a:xfrm>
            <a:off x="1917577" y="2133600"/>
            <a:ext cx="9587035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actual, the data is physically stored in files that may be in unstructured form, but to retrieve it and use it, we need to put it in a structured form. To do this, a database schema is used.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provides knowledge about how the data is organized in a database and how it is associated with other data.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schema does not physically contain the data itself; instead, it gives information about the shape of data and how it can be related to other tables or models.</a:t>
            </a:r>
            <a:endParaRPr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/>
          <p:nvPr>
            <p:ph type="title"/>
          </p:nvPr>
        </p:nvSpPr>
        <p:spPr>
          <a:xfrm>
            <a:off x="2006999" y="306333"/>
            <a:ext cx="9497613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orben"/>
              <a:buNone/>
            </a:pPr>
            <a:r>
              <a:rPr lang="en-US">
                <a:latin typeface="Corben"/>
                <a:ea typeface="Corben"/>
                <a:cs typeface="Corben"/>
                <a:sym typeface="Corben"/>
              </a:rPr>
              <a:t>Continued…</a:t>
            </a:r>
            <a:endParaRPr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1819923" y="1109709"/>
            <a:ext cx="9987378" cy="480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🠶"/>
            </a:pP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database schema object includes the following: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1000"/>
              </a:spcBef>
              <a:spcAft>
                <a:spcPts val="0"/>
              </a:spcAft>
              <a:buSzPts val="2000"/>
              <a:buFont typeface="Century Gothic"/>
              <a:buAutoNum type="arabicPeriod"/>
            </a:pP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Consistent formatting for all data entries.</a:t>
            </a:r>
            <a:endParaRPr/>
          </a:p>
          <a:p>
            <a:pPr indent="-457200" lvl="0" marL="457200" rtl="0" algn="just">
              <a:spcBef>
                <a:spcPts val="1000"/>
              </a:spcBef>
              <a:spcAft>
                <a:spcPts val="0"/>
              </a:spcAft>
              <a:buSzPts val="2000"/>
              <a:buFont typeface="Century Gothic"/>
              <a:buAutoNum type="arabicPeriod"/>
            </a:pP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objects and unique keys for all data entries.</a:t>
            </a:r>
            <a:endParaRPr/>
          </a:p>
          <a:p>
            <a:pPr indent="-457200" lvl="0" marL="457200" rtl="0" algn="just">
              <a:spcBef>
                <a:spcPts val="1000"/>
              </a:spcBef>
              <a:spcAft>
                <a:spcPts val="0"/>
              </a:spcAft>
              <a:buSzPts val="2000"/>
              <a:buFont typeface="Century Gothic"/>
              <a:buAutoNum type="arabicPeriod"/>
            </a:pP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Tables with multiple columns, and each column contains its name and datatype.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Century Gothic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0875" y="92875"/>
            <a:ext cx="4942800" cy="50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5"/>
          <p:cNvSpPr txBox="1"/>
          <p:nvPr/>
        </p:nvSpPr>
        <p:spPr>
          <a:xfrm>
            <a:off x="2032987" y="5099300"/>
            <a:ext cx="947162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given diagram is an example of a database schema. It contains three tables, their data types. This also represents the relationships between the tables and primary keys as well as foreign keys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/>
          <p:nvPr>
            <p:ph type="title"/>
          </p:nvPr>
        </p:nvSpPr>
        <p:spPr>
          <a:xfrm>
            <a:off x="1988599" y="248575"/>
            <a:ext cx="9516014" cy="1340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10B38"/>
              </a:buClr>
              <a:buSzPts val="3600"/>
              <a:buFont typeface="Corben"/>
              <a:buNone/>
            </a:pPr>
            <a:r>
              <a:rPr b="0" i="0" lang="en-US">
                <a:solidFill>
                  <a:srgbClr val="610B38"/>
                </a:solidFill>
                <a:latin typeface="Corben"/>
                <a:ea typeface="Corben"/>
                <a:cs typeface="Corben"/>
                <a:sym typeface="Corben"/>
              </a:rPr>
              <a:t>Types of Database Schema</a:t>
            </a:r>
            <a:br>
              <a:rPr b="0" i="0" lang="en-US">
                <a:solidFill>
                  <a:srgbClr val="610B38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94" name="Google Shape;194;p6"/>
          <p:cNvSpPr txBox="1"/>
          <p:nvPr>
            <p:ph idx="1" type="body"/>
          </p:nvPr>
        </p:nvSpPr>
        <p:spPr>
          <a:xfrm>
            <a:off x="1988598" y="1455938"/>
            <a:ext cx="9516014" cy="4455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b="0" i="0" lang="en-U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database schema is divided into three types, which are: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AutoNum type="arabicPeriod"/>
            </a:pPr>
            <a:r>
              <a:rPr b="1" i="0"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Logical Schema</a:t>
            </a:r>
            <a:endParaRPr b="0" i="0" sz="2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AutoNum type="arabicPeriod"/>
            </a:pPr>
            <a:r>
              <a:rPr b="1" i="0"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Physical Schema</a:t>
            </a:r>
            <a:endParaRPr b="0" i="0" sz="2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AutoNum type="arabicPeriod"/>
            </a:pPr>
            <a:r>
              <a:rPr b="1" i="0"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View Schema</a:t>
            </a:r>
            <a:endParaRPr b="0" i="0" sz="2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/>
          <p:nvPr>
            <p:ph type="title"/>
          </p:nvPr>
        </p:nvSpPr>
        <p:spPr>
          <a:xfrm>
            <a:off x="1784413" y="624110"/>
            <a:ext cx="9720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10B4B"/>
              </a:buClr>
              <a:buSzPts val="3600"/>
              <a:buFont typeface="Corben"/>
              <a:buNone/>
            </a:pPr>
            <a:r>
              <a:rPr b="0" i="0" lang="en-US">
                <a:solidFill>
                  <a:srgbClr val="610B4B"/>
                </a:solidFill>
                <a:latin typeface="Corben"/>
                <a:ea typeface="Corben"/>
                <a:cs typeface="Corben"/>
                <a:sym typeface="Corben"/>
              </a:rPr>
              <a:t>1. Physical Database Schema</a:t>
            </a:r>
            <a:br>
              <a:rPr b="0" i="0" lang="en-US">
                <a:solidFill>
                  <a:srgbClr val="610B4B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00" name="Google Shape;200;p7"/>
          <p:cNvSpPr txBox="1"/>
          <p:nvPr>
            <p:ph idx="1" type="body"/>
          </p:nvPr>
        </p:nvSpPr>
        <p:spPr>
          <a:xfrm>
            <a:off x="1784412" y="2133600"/>
            <a:ext cx="97202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🠶"/>
            </a:pPr>
            <a:r>
              <a:rPr b="0" i="0" lang="en-US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physical database schema specifies how the data is stored physically on a storage system or disk storage in the form of Files and Indices. Designing a database at the physical level is called a </a:t>
            </a:r>
            <a:r>
              <a:rPr b="1" i="0" lang="en-US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physical schema.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i="0" lang="en-US" sz="20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Physical schema is a term used in data management to describe how data is to be represented and stored (files, indices, et al.) in secondary storage using a particular database management system (DBMS).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2696" y="1100831"/>
            <a:ext cx="7039992" cy="4811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/>
          <p:nvPr>
            <p:ph type="title"/>
          </p:nvPr>
        </p:nvSpPr>
        <p:spPr>
          <a:xfrm>
            <a:off x="1864311" y="624110"/>
            <a:ext cx="9640301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10B4B"/>
              </a:buClr>
              <a:buSzPts val="3600"/>
              <a:buFont typeface="Corben"/>
              <a:buNone/>
            </a:pPr>
            <a:r>
              <a:rPr b="0" i="0" lang="en-US">
                <a:solidFill>
                  <a:srgbClr val="610B4B"/>
                </a:solidFill>
                <a:latin typeface="Corben"/>
                <a:ea typeface="Corben"/>
                <a:cs typeface="Corben"/>
                <a:sym typeface="Corben"/>
              </a:rPr>
              <a:t>2. Logical Database Schema</a:t>
            </a:r>
            <a:br>
              <a:rPr b="0" i="0" lang="en-US">
                <a:solidFill>
                  <a:srgbClr val="610B4B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11" name="Google Shape;211;p9"/>
          <p:cNvSpPr txBox="1"/>
          <p:nvPr>
            <p:ph idx="1" type="body"/>
          </p:nvPr>
        </p:nvSpPr>
        <p:spPr>
          <a:xfrm>
            <a:off x="1500327" y="1491450"/>
            <a:ext cx="10004286" cy="536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🠶"/>
            </a:pPr>
            <a:r>
              <a:rPr i="0" lang="en-US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Logical database schema specifies all the logical constraints that need to be applied to the stored data.</a:t>
            </a:r>
            <a:endParaRPr/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i="0" lang="en-US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It defines the views, integrity constraints, and table.</a:t>
            </a:r>
            <a:endParaRPr/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i="0" lang="en-US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logical schema represents how the data is stored in the form of tables and how the attributes of a table are linked together.</a:t>
            </a:r>
            <a:endParaRPr/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b="0" i="0" lang="en-US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At this level, programmers and administrators work, and the implementation of the data structure is hidden at this level.</a:t>
            </a:r>
            <a:endParaRPr/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b="0" i="0" lang="en-US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Various tools are used to create a logical database schema, and these tools demonstrate the relationships between the component of your data; this process is called </a:t>
            </a:r>
            <a:r>
              <a:rPr b="1" i="0" lang="en-US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ER modelling</a:t>
            </a:r>
            <a:r>
              <a:rPr b="1" i="0" lang="en-US" sz="200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2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2022-12-04T10:06:03Z</dcterms:created>
  <dc:creator>SATYAM</dc:creator>
</cp:coreProperties>
</file>