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F704CF-2B02-4B70-9BB0-BC205E13B1E8}" v="11" dt="2024-04-01T03:59:45.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14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hyperlink" Target="https://gamma.app"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amma.app"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gamma.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b="1" dirty="0">
                <a:solidFill>
                  <a:srgbClr val="FFFFFF"/>
                </a:solidFill>
                <a:latin typeface="Nunito" pitchFamily="34" charset="0"/>
                <a:ea typeface="Nunito" pitchFamily="34" charset="-122"/>
                <a:cs typeface="Nunito" pitchFamily="34" charset="-120"/>
              </a:rPr>
              <a:t>Introduction to Currency Converter</a:t>
            </a:r>
            <a:endParaRPr lang="en-US" sz="5249" dirty="0"/>
          </a:p>
        </p:txBody>
      </p:sp>
      <p:sp>
        <p:nvSpPr>
          <p:cNvPr id="6" name="Text 2"/>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currency converter is a tool that allows individuals to convert the value of one currency into another. It is commonly used for financial transactions and for determining the equivalent value of money in different countries. Currency converters are essential for travelers, businesses, and investors alike.</a:t>
            </a:r>
          </a:p>
          <a:p>
            <a:pPr marL="0" indent="0">
              <a:lnSpc>
                <a:spcPts val="2799"/>
              </a:lnSpc>
              <a:buNone/>
            </a:pPr>
            <a:endParaRPr lang="en-US" sz="1750" dirty="0">
              <a:solidFill>
                <a:srgbClr val="FFFFFF"/>
              </a:solidFill>
              <a:latin typeface="PT Sans" pitchFamily="34" charset="0"/>
              <a:ea typeface="PT Sans" pitchFamily="34" charset="-122"/>
              <a:cs typeface="PT Sans" pitchFamily="34" charset="-120"/>
            </a:endParaRPr>
          </a:p>
          <a:p>
            <a:pPr marL="0" indent="0">
              <a:lnSpc>
                <a:spcPts val="2799"/>
              </a:lnSpc>
              <a:buNone/>
            </a:pPr>
            <a:endParaRPr lang="en-US" sz="1750" dirty="0">
              <a:solidFill>
                <a:srgbClr val="FFFFFF"/>
              </a:solidFill>
              <a:latin typeface="PT Sans" pitchFamily="34" charset="0"/>
              <a:ea typeface="PT Sans" pitchFamily="34" charset="-122"/>
              <a:cs typeface="PT Sans" pitchFamily="34" charset="-120"/>
            </a:endParaRPr>
          </a:p>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 </a:t>
            </a:r>
          </a:p>
          <a:p>
            <a:pPr marL="0" indent="0">
              <a:lnSpc>
                <a:spcPts val="2799"/>
              </a:lnSpc>
              <a:buNone/>
            </a:pPr>
            <a:endParaRPr lang="en-US" sz="1750" dirty="0">
              <a:solidFill>
                <a:srgbClr val="FFFFFF"/>
              </a:solidFill>
              <a:latin typeface="PT Sans" pitchFamily="34" charset="0"/>
              <a:ea typeface="PT Sans" pitchFamily="34" charset="-122"/>
              <a:cs typeface="PT Sans" pitchFamily="34" charset="-120"/>
            </a:endParaRPr>
          </a:p>
          <a:p>
            <a:pPr marL="0" indent="0">
              <a:lnSpc>
                <a:spcPts val="2799"/>
              </a:lnSpc>
              <a:buNone/>
            </a:pPr>
            <a:endParaRPr lang="en-US" sz="1750" dirty="0"/>
          </a:p>
        </p:txBody>
      </p:sp>
      <p:sp>
        <p:nvSpPr>
          <p:cNvPr id="9" name="Text 5"/>
          <p:cNvSpPr/>
          <p:nvPr/>
        </p:nvSpPr>
        <p:spPr>
          <a:xfrm>
            <a:off x="1623071" y="6057041"/>
            <a:ext cx="4498948" cy="1421606"/>
          </a:xfrm>
          <a:prstGeom prst="rect">
            <a:avLst/>
          </a:prstGeom>
          <a:noFill/>
          <a:ln/>
        </p:spPr>
        <p:txBody>
          <a:bodyPr wrap="none" rtlCol="0" anchor="t"/>
          <a:lstStyle/>
          <a:p>
            <a:pPr marL="0" indent="0" algn="l">
              <a:lnSpc>
                <a:spcPts val="3062"/>
              </a:lnSpc>
              <a:buNone/>
            </a:pPr>
            <a:r>
              <a:rPr lang="en-US" sz="2187" b="1" dirty="0">
                <a:solidFill>
                  <a:srgbClr val="FFFFFF"/>
                </a:solidFill>
                <a:latin typeface="PT Sans" pitchFamily="34" charset="0"/>
                <a:ea typeface="PT Sans" pitchFamily="34" charset="-122"/>
                <a:cs typeface="PT Sans" pitchFamily="34" charset="-120"/>
              </a:rPr>
              <a:t>by Risshith Saravanan (192210021)</a:t>
            </a:r>
          </a:p>
          <a:p>
            <a:pPr marL="0" indent="0" algn="l">
              <a:lnSpc>
                <a:spcPts val="3062"/>
              </a:lnSpc>
              <a:buNone/>
            </a:pPr>
            <a:r>
              <a:rPr lang="en-US" sz="2187" b="1" dirty="0">
                <a:solidFill>
                  <a:srgbClr val="FFFFFF"/>
                </a:solidFill>
                <a:latin typeface="PT Sans" pitchFamily="34" charset="0"/>
              </a:rPr>
              <a:t>     Mano (192225084)</a:t>
            </a:r>
          </a:p>
          <a:p>
            <a:pPr marL="0" indent="0" algn="l">
              <a:lnSpc>
                <a:spcPts val="3062"/>
              </a:lnSpc>
              <a:buNone/>
            </a:pPr>
            <a:r>
              <a:rPr lang="en-US" sz="2187" b="1" dirty="0">
                <a:solidFill>
                  <a:srgbClr val="FFFFFF"/>
                </a:solidFill>
                <a:latin typeface="PT Sans" pitchFamily="34" charset="0"/>
              </a:rPr>
              <a:t>     Manoj Prabhu (192121136)</a:t>
            </a:r>
            <a:endParaRPr lang="en-US" sz="2187" dirty="0"/>
          </a:p>
        </p:txBody>
      </p:sp>
      <p:pic>
        <p:nvPicPr>
          <p:cNvPr id="10"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3" name="Picture 2">
            <a:extLst>
              <a:ext uri="{FF2B5EF4-FFF2-40B4-BE49-F238E27FC236}">
                <a16:creationId xmlns:a16="http://schemas.microsoft.com/office/drawing/2014/main" id="{DA6FD5D0-5254-7B14-5EB5-4509BA66D2A6}"/>
              </a:ext>
            </a:extLst>
          </p:cNvPr>
          <p:cNvPicPr>
            <a:picLocks noChangeAspect="1"/>
          </p:cNvPicPr>
          <p:nvPr/>
        </p:nvPicPr>
        <p:blipFill>
          <a:blip r:embed="rId6"/>
          <a:stretch>
            <a:fillRect/>
          </a:stretch>
        </p:blipFill>
        <p:spPr>
          <a:xfrm>
            <a:off x="8426140" y="780585"/>
            <a:ext cx="5829300" cy="63004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2454712"/>
          </a:xfrm>
          <a:prstGeom prst="rect">
            <a:avLst/>
          </a:prstGeom>
        </p:spPr>
      </p:pic>
      <p:sp>
        <p:nvSpPr>
          <p:cNvPr id="5" name="Text 1"/>
          <p:cNvSpPr/>
          <p:nvPr/>
        </p:nvSpPr>
        <p:spPr>
          <a:xfrm>
            <a:off x="2925604" y="2994779"/>
            <a:ext cx="6957298" cy="613529"/>
          </a:xfrm>
          <a:prstGeom prst="rect">
            <a:avLst/>
          </a:prstGeom>
          <a:noFill/>
          <a:ln/>
        </p:spPr>
        <p:txBody>
          <a:bodyPr wrap="none" rtlCol="0" anchor="t"/>
          <a:lstStyle/>
          <a:p>
            <a:pPr marL="0" indent="0">
              <a:lnSpc>
                <a:spcPts val="4832"/>
              </a:lnSpc>
              <a:buNone/>
            </a:pPr>
            <a:r>
              <a:rPr lang="en-US" sz="3866" b="1" dirty="0">
                <a:solidFill>
                  <a:srgbClr val="FFFFFF"/>
                </a:solidFill>
                <a:latin typeface="Nunito" pitchFamily="34" charset="0"/>
                <a:ea typeface="Nunito" pitchFamily="34" charset="-122"/>
                <a:cs typeface="Nunito" pitchFamily="34" charset="-120"/>
              </a:rPr>
              <a:t>Conclusion and Key Takeaways</a:t>
            </a:r>
            <a:endParaRPr lang="en-US" sz="3866" dirty="0"/>
          </a:p>
        </p:txBody>
      </p:sp>
      <p:sp>
        <p:nvSpPr>
          <p:cNvPr id="6" name="Shape 2"/>
          <p:cNvSpPr/>
          <p:nvPr/>
        </p:nvSpPr>
        <p:spPr>
          <a:xfrm>
            <a:off x="3207901" y="3902869"/>
            <a:ext cx="24527" cy="3786664"/>
          </a:xfrm>
          <a:prstGeom prst="rect">
            <a:avLst/>
          </a:prstGeom>
          <a:solidFill>
            <a:srgbClr val="262654"/>
          </a:solidFill>
          <a:ln/>
        </p:spPr>
      </p:sp>
      <p:sp>
        <p:nvSpPr>
          <p:cNvPr id="7" name="Shape 3"/>
          <p:cNvSpPr/>
          <p:nvPr/>
        </p:nvSpPr>
        <p:spPr>
          <a:xfrm>
            <a:off x="3441085" y="4264819"/>
            <a:ext cx="687229" cy="24527"/>
          </a:xfrm>
          <a:prstGeom prst="rect">
            <a:avLst/>
          </a:prstGeom>
          <a:solidFill>
            <a:srgbClr val="F2B42D"/>
          </a:solidFill>
          <a:ln/>
        </p:spPr>
      </p:sp>
      <p:sp>
        <p:nvSpPr>
          <p:cNvPr id="8" name="Shape 4"/>
          <p:cNvSpPr/>
          <p:nvPr/>
        </p:nvSpPr>
        <p:spPr>
          <a:xfrm>
            <a:off x="2999244" y="4056221"/>
            <a:ext cx="441841" cy="441841"/>
          </a:xfrm>
          <a:prstGeom prst="roundRect">
            <a:avLst>
              <a:gd name="adj" fmla="val 80002"/>
            </a:avLst>
          </a:prstGeom>
          <a:solidFill>
            <a:srgbClr val="00002E"/>
          </a:solidFill>
          <a:ln w="22860">
            <a:solidFill>
              <a:srgbClr val="FFFFFF"/>
            </a:solidFill>
            <a:prstDash val="solid"/>
          </a:ln>
        </p:spPr>
      </p:sp>
      <p:sp>
        <p:nvSpPr>
          <p:cNvPr id="9" name="Text 5"/>
          <p:cNvSpPr/>
          <p:nvPr/>
        </p:nvSpPr>
        <p:spPr>
          <a:xfrm>
            <a:off x="3131760" y="4093012"/>
            <a:ext cx="176689" cy="368141"/>
          </a:xfrm>
          <a:prstGeom prst="rect">
            <a:avLst/>
          </a:prstGeom>
          <a:noFill/>
          <a:ln/>
        </p:spPr>
        <p:txBody>
          <a:bodyPr wrap="none" rtlCol="0" anchor="t"/>
          <a:lstStyle/>
          <a:p>
            <a:pPr marL="0" indent="0" algn="ctr">
              <a:lnSpc>
                <a:spcPts val="2899"/>
              </a:lnSpc>
              <a:buNone/>
            </a:pPr>
            <a:r>
              <a:rPr lang="en-US" sz="2319" b="1" dirty="0">
                <a:solidFill>
                  <a:srgbClr val="F2B42D"/>
                </a:solidFill>
                <a:latin typeface="Nunito" pitchFamily="34" charset="0"/>
                <a:ea typeface="Nunito" pitchFamily="34" charset="-122"/>
                <a:cs typeface="Nunito" pitchFamily="34" charset="-120"/>
              </a:rPr>
              <a:t>1</a:t>
            </a:r>
            <a:endParaRPr lang="en-US" sz="2319" dirty="0"/>
          </a:p>
        </p:txBody>
      </p:sp>
      <p:sp>
        <p:nvSpPr>
          <p:cNvPr id="10" name="Text 6"/>
          <p:cNvSpPr/>
          <p:nvPr/>
        </p:nvSpPr>
        <p:spPr>
          <a:xfrm>
            <a:off x="4300180" y="4099203"/>
            <a:ext cx="2454712" cy="306824"/>
          </a:xfrm>
          <a:prstGeom prst="rect">
            <a:avLst/>
          </a:prstGeom>
          <a:noFill/>
          <a:ln/>
        </p:spPr>
        <p:txBody>
          <a:bodyPr wrap="none" rtlCol="0" anchor="t"/>
          <a:lstStyle/>
          <a:p>
            <a:pPr marL="0" indent="0" algn="l">
              <a:lnSpc>
                <a:spcPts val="2416"/>
              </a:lnSpc>
              <a:buNone/>
            </a:pPr>
            <a:r>
              <a:rPr lang="en-US" sz="1933" b="1" dirty="0">
                <a:solidFill>
                  <a:srgbClr val="F2B42D"/>
                </a:solidFill>
                <a:latin typeface="Nunito" pitchFamily="34" charset="0"/>
                <a:ea typeface="Nunito" pitchFamily="34" charset="-122"/>
                <a:cs typeface="Nunito" pitchFamily="34" charset="-120"/>
              </a:rPr>
              <a:t>Convenience</a:t>
            </a:r>
            <a:endParaRPr lang="en-US" sz="1933" dirty="0"/>
          </a:p>
        </p:txBody>
      </p:sp>
      <p:sp>
        <p:nvSpPr>
          <p:cNvPr id="11" name="Text 7"/>
          <p:cNvSpPr/>
          <p:nvPr/>
        </p:nvSpPr>
        <p:spPr>
          <a:xfrm>
            <a:off x="4300180" y="4523780"/>
            <a:ext cx="7404616" cy="314087"/>
          </a:xfrm>
          <a:prstGeom prst="rect">
            <a:avLst/>
          </a:prstGeom>
          <a:noFill/>
          <a:ln/>
        </p:spPr>
        <p:txBody>
          <a:bodyPr wrap="none" rtlCol="0" anchor="t"/>
          <a:lstStyle/>
          <a:p>
            <a:pPr marL="0" indent="0" algn="l">
              <a:lnSpc>
                <a:spcPts val="2474"/>
              </a:lnSpc>
              <a:buNone/>
            </a:pPr>
            <a:r>
              <a:rPr lang="en-US" sz="1546" dirty="0">
                <a:solidFill>
                  <a:srgbClr val="FFFFFF"/>
                </a:solidFill>
                <a:latin typeface="PT Sans" pitchFamily="34" charset="0"/>
                <a:ea typeface="PT Sans" pitchFamily="34" charset="-122"/>
                <a:cs typeface="PT Sans" pitchFamily="34" charset="-120"/>
              </a:rPr>
              <a:t>Access real-time exchange rates and convert currencies effortlessly.</a:t>
            </a:r>
            <a:endParaRPr lang="en-US" sz="1546" dirty="0"/>
          </a:p>
        </p:txBody>
      </p:sp>
      <p:sp>
        <p:nvSpPr>
          <p:cNvPr id="12" name="Shape 8"/>
          <p:cNvSpPr/>
          <p:nvPr/>
        </p:nvSpPr>
        <p:spPr>
          <a:xfrm>
            <a:off x="3441085" y="5592485"/>
            <a:ext cx="687229" cy="24527"/>
          </a:xfrm>
          <a:prstGeom prst="rect">
            <a:avLst/>
          </a:prstGeom>
          <a:solidFill>
            <a:srgbClr val="D7425E"/>
          </a:solidFill>
          <a:ln/>
        </p:spPr>
      </p:sp>
      <p:sp>
        <p:nvSpPr>
          <p:cNvPr id="13" name="Shape 9"/>
          <p:cNvSpPr/>
          <p:nvPr/>
        </p:nvSpPr>
        <p:spPr>
          <a:xfrm>
            <a:off x="2999244" y="5383887"/>
            <a:ext cx="441841" cy="441841"/>
          </a:xfrm>
          <a:prstGeom prst="roundRect">
            <a:avLst>
              <a:gd name="adj" fmla="val 80002"/>
            </a:avLst>
          </a:prstGeom>
          <a:solidFill>
            <a:srgbClr val="00002E"/>
          </a:solidFill>
          <a:ln w="22860">
            <a:solidFill>
              <a:srgbClr val="FFFFFF"/>
            </a:solidFill>
            <a:prstDash val="solid"/>
          </a:ln>
        </p:spPr>
      </p:sp>
      <p:sp>
        <p:nvSpPr>
          <p:cNvPr id="14" name="Text 10"/>
          <p:cNvSpPr/>
          <p:nvPr/>
        </p:nvSpPr>
        <p:spPr>
          <a:xfrm>
            <a:off x="3131760" y="5420678"/>
            <a:ext cx="176689" cy="368141"/>
          </a:xfrm>
          <a:prstGeom prst="rect">
            <a:avLst/>
          </a:prstGeom>
          <a:noFill/>
          <a:ln/>
        </p:spPr>
        <p:txBody>
          <a:bodyPr wrap="none" rtlCol="0" anchor="t"/>
          <a:lstStyle/>
          <a:p>
            <a:pPr marL="0" indent="0" algn="ctr">
              <a:lnSpc>
                <a:spcPts val="2899"/>
              </a:lnSpc>
              <a:buNone/>
            </a:pPr>
            <a:r>
              <a:rPr lang="en-US" sz="2319" b="1" dirty="0">
                <a:solidFill>
                  <a:srgbClr val="D7425E"/>
                </a:solidFill>
                <a:latin typeface="Nunito" pitchFamily="34" charset="0"/>
                <a:ea typeface="Nunito" pitchFamily="34" charset="-122"/>
                <a:cs typeface="Nunito" pitchFamily="34" charset="-120"/>
              </a:rPr>
              <a:t>2</a:t>
            </a:r>
            <a:endParaRPr lang="en-US" sz="2319" dirty="0"/>
          </a:p>
        </p:txBody>
      </p:sp>
      <p:sp>
        <p:nvSpPr>
          <p:cNvPr id="15" name="Text 11"/>
          <p:cNvSpPr/>
          <p:nvPr/>
        </p:nvSpPr>
        <p:spPr>
          <a:xfrm>
            <a:off x="4300180" y="5426869"/>
            <a:ext cx="2454712" cy="306824"/>
          </a:xfrm>
          <a:prstGeom prst="rect">
            <a:avLst/>
          </a:prstGeom>
          <a:noFill/>
          <a:ln/>
        </p:spPr>
        <p:txBody>
          <a:bodyPr wrap="none" rtlCol="0" anchor="t"/>
          <a:lstStyle/>
          <a:p>
            <a:pPr marL="0" indent="0" algn="l">
              <a:lnSpc>
                <a:spcPts val="2416"/>
              </a:lnSpc>
              <a:buNone/>
            </a:pPr>
            <a:r>
              <a:rPr lang="en-US" sz="1933" b="1" dirty="0">
                <a:solidFill>
                  <a:srgbClr val="D7425E"/>
                </a:solidFill>
                <a:latin typeface="Nunito" pitchFamily="34" charset="0"/>
                <a:ea typeface="Nunito" pitchFamily="34" charset="-122"/>
                <a:cs typeface="Nunito" pitchFamily="34" charset="-120"/>
              </a:rPr>
              <a:t>Global Connectivity</a:t>
            </a:r>
            <a:endParaRPr lang="en-US" sz="1933" dirty="0"/>
          </a:p>
        </p:txBody>
      </p:sp>
      <p:sp>
        <p:nvSpPr>
          <p:cNvPr id="16" name="Text 12"/>
          <p:cNvSpPr/>
          <p:nvPr/>
        </p:nvSpPr>
        <p:spPr>
          <a:xfrm>
            <a:off x="4300180" y="5851446"/>
            <a:ext cx="7404616" cy="314087"/>
          </a:xfrm>
          <a:prstGeom prst="rect">
            <a:avLst/>
          </a:prstGeom>
          <a:noFill/>
          <a:ln/>
        </p:spPr>
        <p:txBody>
          <a:bodyPr wrap="none" rtlCol="0" anchor="t"/>
          <a:lstStyle/>
          <a:p>
            <a:pPr marL="0" indent="0" algn="l">
              <a:lnSpc>
                <a:spcPts val="2474"/>
              </a:lnSpc>
              <a:buNone/>
            </a:pPr>
            <a:r>
              <a:rPr lang="en-US" sz="1546" dirty="0">
                <a:solidFill>
                  <a:srgbClr val="FFFFFF"/>
                </a:solidFill>
                <a:latin typeface="PT Sans" pitchFamily="34" charset="0"/>
                <a:ea typeface="PT Sans" pitchFamily="34" charset="-122"/>
                <a:cs typeface="PT Sans" pitchFamily="34" charset="-120"/>
              </a:rPr>
              <a:t>Enables seamless transactions and investments across different currencies.</a:t>
            </a:r>
            <a:endParaRPr lang="en-US" sz="1546" dirty="0"/>
          </a:p>
        </p:txBody>
      </p:sp>
      <p:sp>
        <p:nvSpPr>
          <p:cNvPr id="17" name="Shape 13"/>
          <p:cNvSpPr/>
          <p:nvPr/>
        </p:nvSpPr>
        <p:spPr>
          <a:xfrm>
            <a:off x="3441085" y="6920151"/>
            <a:ext cx="687229" cy="24527"/>
          </a:xfrm>
          <a:prstGeom prst="rect">
            <a:avLst/>
          </a:prstGeom>
          <a:solidFill>
            <a:srgbClr val="DD785E"/>
          </a:solidFill>
          <a:ln/>
        </p:spPr>
      </p:sp>
      <p:sp>
        <p:nvSpPr>
          <p:cNvPr id="18" name="Shape 14"/>
          <p:cNvSpPr/>
          <p:nvPr/>
        </p:nvSpPr>
        <p:spPr>
          <a:xfrm>
            <a:off x="2999244" y="6711553"/>
            <a:ext cx="441841" cy="441841"/>
          </a:xfrm>
          <a:prstGeom prst="roundRect">
            <a:avLst>
              <a:gd name="adj" fmla="val 80002"/>
            </a:avLst>
          </a:prstGeom>
          <a:solidFill>
            <a:srgbClr val="00002E"/>
          </a:solidFill>
          <a:ln w="22860">
            <a:solidFill>
              <a:srgbClr val="FFFFFF"/>
            </a:solidFill>
            <a:prstDash val="solid"/>
          </a:ln>
        </p:spPr>
      </p:sp>
      <p:sp>
        <p:nvSpPr>
          <p:cNvPr id="19" name="Text 15"/>
          <p:cNvSpPr/>
          <p:nvPr/>
        </p:nvSpPr>
        <p:spPr>
          <a:xfrm>
            <a:off x="3131760" y="6748343"/>
            <a:ext cx="176689" cy="368141"/>
          </a:xfrm>
          <a:prstGeom prst="rect">
            <a:avLst/>
          </a:prstGeom>
          <a:noFill/>
          <a:ln/>
        </p:spPr>
        <p:txBody>
          <a:bodyPr wrap="none" rtlCol="0" anchor="t"/>
          <a:lstStyle/>
          <a:p>
            <a:pPr marL="0" indent="0" algn="ctr">
              <a:lnSpc>
                <a:spcPts val="2899"/>
              </a:lnSpc>
              <a:buNone/>
            </a:pPr>
            <a:r>
              <a:rPr lang="en-US" sz="2319" b="1" dirty="0">
                <a:solidFill>
                  <a:srgbClr val="DD785E"/>
                </a:solidFill>
                <a:latin typeface="Nunito" pitchFamily="34" charset="0"/>
                <a:ea typeface="Nunito" pitchFamily="34" charset="-122"/>
                <a:cs typeface="Nunito" pitchFamily="34" charset="-120"/>
              </a:rPr>
              <a:t>3</a:t>
            </a:r>
            <a:endParaRPr lang="en-US" sz="2319" dirty="0"/>
          </a:p>
        </p:txBody>
      </p:sp>
      <p:sp>
        <p:nvSpPr>
          <p:cNvPr id="20" name="Text 16"/>
          <p:cNvSpPr/>
          <p:nvPr/>
        </p:nvSpPr>
        <p:spPr>
          <a:xfrm>
            <a:off x="4300180" y="6754535"/>
            <a:ext cx="2454712" cy="306824"/>
          </a:xfrm>
          <a:prstGeom prst="rect">
            <a:avLst/>
          </a:prstGeom>
          <a:noFill/>
          <a:ln/>
        </p:spPr>
        <p:txBody>
          <a:bodyPr wrap="none" rtlCol="0" anchor="t"/>
          <a:lstStyle/>
          <a:p>
            <a:pPr marL="0" indent="0" algn="l">
              <a:lnSpc>
                <a:spcPts val="2416"/>
              </a:lnSpc>
              <a:buNone/>
            </a:pPr>
            <a:r>
              <a:rPr lang="en-US" sz="1933" b="1" dirty="0">
                <a:solidFill>
                  <a:srgbClr val="DD785E"/>
                </a:solidFill>
                <a:latin typeface="Nunito" pitchFamily="34" charset="0"/>
                <a:ea typeface="Nunito" pitchFamily="34" charset="-122"/>
                <a:cs typeface="Nunito" pitchFamily="34" charset="-120"/>
              </a:rPr>
              <a:t>Financial Planning</a:t>
            </a:r>
            <a:endParaRPr lang="en-US" sz="1933" dirty="0"/>
          </a:p>
        </p:txBody>
      </p:sp>
      <p:sp>
        <p:nvSpPr>
          <p:cNvPr id="21" name="Text 17"/>
          <p:cNvSpPr/>
          <p:nvPr/>
        </p:nvSpPr>
        <p:spPr>
          <a:xfrm>
            <a:off x="4300180" y="7179112"/>
            <a:ext cx="7404616" cy="314087"/>
          </a:xfrm>
          <a:prstGeom prst="rect">
            <a:avLst/>
          </a:prstGeom>
          <a:noFill/>
          <a:ln/>
        </p:spPr>
        <p:txBody>
          <a:bodyPr wrap="none" rtlCol="0" anchor="t"/>
          <a:lstStyle/>
          <a:p>
            <a:pPr marL="0" indent="0" algn="l">
              <a:lnSpc>
                <a:spcPts val="2474"/>
              </a:lnSpc>
              <a:buNone/>
            </a:pPr>
            <a:r>
              <a:rPr lang="en-US" sz="1546" dirty="0">
                <a:solidFill>
                  <a:srgbClr val="FFFFFF"/>
                </a:solidFill>
                <a:latin typeface="PT Sans" pitchFamily="34" charset="0"/>
                <a:ea typeface="PT Sans" pitchFamily="34" charset="-122"/>
                <a:cs typeface="PT Sans" pitchFamily="34" charset="-120"/>
              </a:rPr>
              <a:t>Assists in budgeting for international travel and managing foreign investments.</a:t>
            </a:r>
            <a:endParaRPr lang="en-US" sz="1546" dirty="0"/>
          </a:p>
        </p:txBody>
      </p:sp>
      <p:pic>
        <p:nvPicPr>
          <p:cNvPr id="22"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45901"/>
            <a:ext cx="5554980"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Problem statement</a:t>
            </a:r>
            <a:endParaRPr lang="en-US" sz="4374" dirty="0"/>
          </a:p>
        </p:txBody>
      </p:sp>
      <p:sp>
        <p:nvSpPr>
          <p:cNvPr id="6" name="Text 2"/>
          <p:cNvSpPr/>
          <p:nvPr/>
        </p:nvSpPr>
        <p:spPr>
          <a:xfrm>
            <a:off x="1188601" y="3473529"/>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FFFFFF"/>
                </a:solidFill>
                <a:latin typeface="PT Sans" pitchFamily="34" charset="0"/>
                <a:ea typeface="PT Sans" pitchFamily="34" charset="-122"/>
                <a:cs typeface="PT Sans" pitchFamily="34" charset="-120"/>
              </a:rPr>
              <a:t>Lack of insight:</a:t>
            </a:r>
            <a:r>
              <a:rPr lang="en-US" sz="1750" dirty="0">
                <a:solidFill>
                  <a:srgbClr val="FFFFFF"/>
                </a:solidFill>
                <a:latin typeface="PT Sans" pitchFamily="34" charset="0"/>
                <a:ea typeface="PT Sans" pitchFamily="34" charset="-122"/>
                <a:cs typeface="PT Sans" pitchFamily="34" charset="-120"/>
              </a:rPr>
              <a:t> Many people struggle to understand exchange rates and their impact.</a:t>
            </a:r>
            <a:endParaRPr lang="en-US" sz="1750" dirty="0"/>
          </a:p>
        </p:txBody>
      </p:sp>
      <p:sp>
        <p:nvSpPr>
          <p:cNvPr id="7" name="Text 3"/>
          <p:cNvSpPr/>
          <p:nvPr/>
        </p:nvSpPr>
        <p:spPr>
          <a:xfrm>
            <a:off x="1188601" y="4273153"/>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FFFFFF"/>
                </a:solidFill>
                <a:latin typeface="PT Sans" pitchFamily="34" charset="0"/>
                <a:ea typeface="PT Sans" pitchFamily="34" charset="-122"/>
                <a:cs typeface="PT Sans" pitchFamily="34" charset="-120"/>
              </a:rPr>
              <a:t>Inaccurate conversions:</a:t>
            </a:r>
            <a:r>
              <a:rPr lang="en-US" sz="1750" dirty="0">
                <a:solidFill>
                  <a:srgbClr val="FFFFFF"/>
                </a:solidFill>
                <a:latin typeface="PT Sans" pitchFamily="34" charset="0"/>
                <a:ea typeface="PT Sans" pitchFamily="34" charset="-122"/>
                <a:cs typeface="PT Sans" pitchFamily="34" charset="-120"/>
              </a:rPr>
              <a:t> Currency conversions often result in confusion due to varying rates.</a:t>
            </a:r>
            <a:endParaRPr lang="en-US" sz="1750" dirty="0"/>
          </a:p>
        </p:txBody>
      </p:sp>
      <p:sp>
        <p:nvSpPr>
          <p:cNvPr id="8" name="Text 4"/>
          <p:cNvSpPr/>
          <p:nvPr/>
        </p:nvSpPr>
        <p:spPr>
          <a:xfrm>
            <a:off x="1188601" y="5072777"/>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FFFFFF"/>
                </a:solidFill>
                <a:latin typeface="PT Sans" pitchFamily="34" charset="0"/>
                <a:ea typeface="PT Sans" pitchFamily="34" charset="-122"/>
                <a:cs typeface="PT Sans" pitchFamily="34" charset="-120"/>
              </a:rPr>
              <a:t>Hidden costs:</a:t>
            </a:r>
            <a:r>
              <a:rPr lang="en-US" sz="1750" dirty="0">
                <a:solidFill>
                  <a:srgbClr val="FFFFFF"/>
                </a:solidFill>
                <a:latin typeface="PT Sans" pitchFamily="34" charset="0"/>
                <a:ea typeface="PT Sans" pitchFamily="34" charset="-122"/>
                <a:cs typeface="PT Sans" pitchFamily="34" charset="-120"/>
              </a:rPr>
              <a:t> Users are unaware of additional fees and charges applied during conversions.</a:t>
            </a:r>
            <a:endParaRPr lang="en-US" sz="1750" dirty="0"/>
          </a:p>
        </p:txBody>
      </p:sp>
      <p:pic>
        <p:nvPicPr>
          <p:cNvPr id="9"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199" y="2418040"/>
            <a:ext cx="7477601"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Key Components and Functionalities</a:t>
            </a:r>
            <a:endParaRPr lang="en-US" sz="4374" dirty="0"/>
          </a:p>
        </p:txBody>
      </p:sp>
      <p:sp>
        <p:nvSpPr>
          <p:cNvPr id="6" name="Text 2"/>
          <p:cNvSpPr/>
          <p:nvPr/>
        </p:nvSpPr>
        <p:spPr>
          <a:xfrm>
            <a:off x="833199" y="4140041"/>
            <a:ext cx="74776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 currency converter app typically includes real-time exchange rates, historical data, and multi-currency support.</a:t>
            </a:r>
            <a:endParaRPr lang="en-US" sz="1750" dirty="0"/>
          </a:p>
        </p:txBody>
      </p:sp>
      <p:sp>
        <p:nvSpPr>
          <p:cNvPr id="7" name="Text 3"/>
          <p:cNvSpPr/>
          <p:nvPr/>
        </p:nvSpPr>
        <p:spPr>
          <a:xfrm>
            <a:off x="833199" y="5100757"/>
            <a:ext cx="74776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It also provides features such as currency conversion, favorites list, and currency charts for analysis.</a:t>
            </a:r>
            <a:endParaRPr lang="en-US" sz="1750" dirty="0"/>
          </a:p>
        </p:txBody>
      </p:sp>
      <p:pic>
        <p:nvPicPr>
          <p:cNvPr id="8" name="Image 2"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pic>
        <p:nvPicPr>
          <p:cNvPr id="10" name="Picture 9">
            <a:extLst>
              <a:ext uri="{FF2B5EF4-FFF2-40B4-BE49-F238E27FC236}">
                <a16:creationId xmlns:a16="http://schemas.microsoft.com/office/drawing/2014/main" id="{AF02D2E7-2B76-18B2-0DF3-860462B953FD}"/>
              </a:ext>
            </a:extLst>
          </p:cNvPr>
          <p:cNvPicPr>
            <a:picLocks noChangeAspect="1"/>
          </p:cNvPicPr>
          <p:nvPr/>
        </p:nvPicPr>
        <p:blipFill>
          <a:blip r:embed="rId6"/>
          <a:stretch>
            <a:fillRect/>
          </a:stretch>
        </p:blipFill>
        <p:spPr>
          <a:xfrm>
            <a:off x="7952097" y="1873405"/>
            <a:ext cx="6276859" cy="41928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616518"/>
            <a:ext cx="8853011"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Popular Currency Conversion Tools</a:t>
            </a:r>
            <a:endParaRPr lang="en-US" sz="4374" dirty="0"/>
          </a:p>
        </p:txBody>
      </p:sp>
      <p:pic>
        <p:nvPicPr>
          <p:cNvPr id="5" name="Image 1" descr="preencoded.png"/>
          <p:cNvPicPr>
            <a:picLocks noChangeAspect="1"/>
          </p:cNvPicPr>
          <p:nvPr/>
        </p:nvPicPr>
        <p:blipFill>
          <a:blip r:embed="rId4"/>
          <a:stretch>
            <a:fillRect/>
          </a:stretch>
        </p:blipFill>
        <p:spPr>
          <a:xfrm>
            <a:off x="2348389" y="3755231"/>
            <a:ext cx="444341" cy="444341"/>
          </a:xfrm>
          <a:prstGeom prst="rect">
            <a:avLst/>
          </a:prstGeom>
        </p:spPr>
      </p:pic>
      <p:sp>
        <p:nvSpPr>
          <p:cNvPr id="6" name="Text 2"/>
          <p:cNvSpPr/>
          <p:nvPr/>
        </p:nvSpPr>
        <p:spPr>
          <a:xfrm>
            <a:off x="2348389" y="4421743"/>
            <a:ext cx="2777490" cy="347186"/>
          </a:xfrm>
          <a:prstGeom prst="rect">
            <a:avLst/>
          </a:prstGeom>
          <a:noFill/>
          <a:ln/>
        </p:spPr>
        <p:txBody>
          <a:bodyPr wrap="none" rtlCol="0" anchor="t"/>
          <a:lstStyle/>
          <a:p>
            <a:pPr marL="0" indent="0" algn="l">
              <a:lnSpc>
                <a:spcPts val="2734"/>
              </a:lnSpc>
              <a:buNone/>
            </a:pPr>
            <a:r>
              <a:rPr lang="en-US" sz="2187" b="1" dirty="0">
                <a:solidFill>
                  <a:srgbClr val="F2B42D"/>
                </a:solidFill>
                <a:latin typeface="Nunito" pitchFamily="34" charset="0"/>
                <a:ea typeface="Nunito" pitchFamily="34" charset="-122"/>
                <a:cs typeface="Nunito" pitchFamily="34" charset="-120"/>
              </a:rPr>
              <a:t>Calculator</a:t>
            </a:r>
            <a:endParaRPr lang="en-US" sz="2187" dirty="0"/>
          </a:p>
        </p:txBody>
      </p:sp>
      <p:sp>
        <p:nvSpPr>
          <p:cNvPr id="7" name="Text 3"/>
          <p:cNvSpPr/>
          <p:nvPr/>
        </p:nvSpPr>
        <p:spPr>
          <a:xfrm>
            <a:off x="2348389" y="4902160"/>
            <a:ext cx="308895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Basic tool for quick conversions and calculations.</a:t>
            </a:r>
            <a:endParaRPr lang="en-US" sz="1750" dirty="0"/>
          </a:p>
        </p:txBody>
      </p:sp>
      <p:pic>
        <p:nvPicPr>
          <p:cNvPr id="8" name="Image 2" descr="preencoded.png"/>
          <p:cNvPicPr>
            <a:picLocks noChangeAspect="1"/>
          </p:cNvPicPr>
          <p:nvPr/>
        </p:nvPicPr>
        <p:blipFill>
          <a:blip r:embed="rId5"/>
          <a:stretch>
            <a:fillRect/>
          </a:stretch>
        </p:blipFill>
        <p:spPr>
          <a:xfrm>
            <a:off x="5770602" y="3755231"/>
            <a:ext cx="444341" cy="444341"/>
          </a:xfrm>
          <a:prstGeom prst="rect">
            <a:avLst/>
          </a:prstGeom>
        </p:spPr>
      </p:pic>
      <p:sp>
        <p:nvSpPr>
          <p:cNvPr id="9" name="Text 4"/>
          <p:cNvSpPr/>
          <p:nvPr/>
        </p:nvSpPr>
        <p:spPr>
          <a:xfrm>
            <a:off x="5770602" y="4421743"/>
            <a:ext cx="2777490" cy="347186"/>
          </a:xfrm>
          <a:prstGeom prst="rect">
            <a:avLst/>
          </a:prstGeom>
          <a:noFill/>
          <a:ln/>
        </p:spPr>
        <p:txBody>
          <a:bodyPr wrap="none" rtlCol="0" anchor="t"/>
          <a:lstStyle/>
          <a:p>
            <a:pPr marL="0" indent="0" algn="l">
              <a:lnSpc>
                <a:spcPts val="2734"/>
              </a:lnSpc>
              <a:buNone/>
            </a:pPr>
            <a:r>
              <a:rPr lang="en-US" sz="2187" b="1" dirty="0">
                <a:solidFill>
                  <a:srgbClr val="D7425E"/>
                </a:solidFill>
                <a:latin typeface="Nunito" pitchFamily="34" charset="0"/>
                <a:ea typeface="Nunito" pitchFamily="34" charset="-122"/>
                <a:cs typeface="Nunito" pitchFamily="34" charset="-120"/>
              </a:rPr>
              <a:t>Mobile Apps</a:t>
            </a:r>
            <a:endParaRPr lang="en-US" sz="2187" dirty="0"/>
          </a:p>
        </p:txBody>
      </p:sp>
      <p:sp>
        <p:nvSpPr>
          <p:cNvPr id="10" name="Text 5"/>
          <p:cNvSpPr/>
          <p:nvPr/>
        </p:nvSpPr>
        <p:spPr>
          <a:xfrm>
            <a:off x="5770602" y="4902160"/>
            <a:ext cx="3088958"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Convenient for on-the-go currency exchange needs.</a:t>
            </a:r>
            <a:endParaRPr lang="en-US" sz="1750" dirty="0"/>
          </a:p>
        </p:txBody>
      </p:sp>
      <p:pic>
        <p:nvPicPr>
          <p:cNvPr id="11" name="Image 3" descr="preencoded.png"/>
          <p:cNvPicPr>
            <a:picLocks noChangeAspect="1"/>
          </p:cNvPicPr>
          <p:nvPr/>
        </p:nvPicPr>
        <p:blipFill>
          <a:blip r:embed="rId6"/>
          <a:stretch>
            <a:fillRect/>
          </a:stretch>
        </p:blipFill>
        <p:spPr>
          <a:xfrm>
            <a:off x="9192816" y="3755231"/>
            <a:ext cx="444341" cy="444341"/>
          </a:xfrm>
          <a:prstGeom prst="rect">
            <a:avLst/>
          </a:prstGeom>
        </p:spPr>
      </p:pic>
      <p:sp>
        <p:nvSpPr>
          <p:cNvPr id="12" name="Text 6"/>
          <p:cNvSpPr/>
          <p:nvPr/>
        </p:nvSpPr>
        <p:spPr>
          <a:xfrm>
            <a:off x="9192816" y="4421743"/>
            <a:ext cx="2777490" cy="347186"/>
          </a:xfrm>
          <a:prstGeom prst="rect">
            <a:avLst/>
          </a:prstGeom>
          <a:noFill/>
          <a:ln/>
        </p:spPr>
        <p:txBody>
          <a:bodyPr wrap="none" rtlCol="0" anchor="t"/>
          <a:lstStyle/>
          <a:p>
            <a:pPr marL="0" indent="0" algn="l">
              <a:lnSpc>
                <a:spcPts val="2734"/>
              </a:lnSpc>
              <a:buNone/>
            </a:pPr>
            <a:r>
              <a:rPr lang="en-US" sz="2187" b="1" dirty="0">
                <a:solidFill>
                  <a:srgbClr val="DD785E"/>
                </a:solidFill>
                <a:latin typeface="Nunito" pitchFamily="34" charset="0"/>
                <a:ea typeface="Nunito" pitchFamily="34" charset="-122"/>
                <a:cs typeface="Nunito" pitchFamily="34" charset="-120"/>
              </a:rPr>
              <a:t>Online Platforms</a:t>
            </a:r>
            <a:endParaRPr lang="en-US" sz="2187" dirty="0"/>
          </a:p>
        </p:txBody>
      </p:sp>
      <p:sp>
        <p:nvSpPr>
          <p:cNvPr id="13" name="Text 7"/>
          <p:cNvSpPr/>
          <p:nvPr/>
        </p:nvSpPr>
        <p:spPr>
          <a:xfrm>
            <a:off x="9192816" y="4902160"/>
            <a:ext cx="3089077" cy="710803"/>
          </a:xfrm>
          <a:prstGeom prst="rect">
            <a:avLst/>
          </a:prstGeom>
          <a:noFill/>
          <a:ln/>
        </p:spPr>
        <p:txBody>
          <a:bodyPr wrap="square" rtlCol="0" anchor="t"/>
          <a:lstStyle/>
          <a:p>
            <a:pPr marL="0" indent="0" algn="l">
              <a:lnSpc>
                <a:spcPts val="2799"/>
              </a:lnSpc>
              <a:buNone/>
            </a:pPr>
            <a:r>
              <a:rPr lang="en-US" sz="1750" dirty="0">
                <a:solidFill>
                  <a:srgbClr val="FFFFFF"/>
                </a:solidFill>
                <a:latin typeface="PT Sans" pitchFamily="34" charset="0"/>
                <a:ea typeface="PT Sans" pitchFamily="34" charset="-122"/>
                <a:cs typeface="PT Sans" pitchFamily="34" charset="-120"/>
              </a:rPr>
              <a:t>Offering real-time rates and historical data for analysis.</a:t>
            </a:r>
            <a:endParaRPr lang="en-US" sz="1750" dirty="0"/>
          </a:p>
        </p:txBody>
      </p:sp>
      <p:pic>
        <p:nvPicPr>
          <p:cNvPr id="14" name="Image 4" descr="preencoded.png">
            <a:hlinkClick r:id="rId7"/>
          </p:cNvPr>
          <p:cNvPicPr>
            <a:picLocks noChangeAspect="1"/>
          </p:cNvPicPr>
          <p:nvPr/>
        </p:nvPicPr>
        <p:blipFill>
          <a:blip r:embed="rId8"/>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00002E">
              <a:alpha val="80000"/>
            </a:srgbClr>
          </a:solidFill>
          <a:ln/>
        </p:spPr>
      </p:sp>
      <p:sp>
        <p:nvSpPr>
          <p:cNvPr id="6" name="Text 2"/>
          <p:cNvSpPr/>
          <p:nvPr/>
        </p:nvSpPr>
        <p:spPr>
          <a:xfrm>
            <a:off x="2348389" y="2817971"/>
            <a:ext cx="9851588"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Benefits of Using a Currency Converter</a:t>
            </a:r>
            <a:endParaRPr lang="en-US" sz="4374" dirty="0"/>
          </a:p>
        </p:txBody>
      </p:sp>
      <p:sp>
        <p:nvSpPr>
          <p:cNvPr id="7" name="Text 3"/>
          <p:cNvSpPr/>
          <p:nvPr/>
        </p:nvSpPr>
        <p:spPr>
          <a:xfrm>
            <a:off x="2348389" y="3845600"/>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Using a currency converter provides real-time exchange rates, allowing for accurate financial planning.</a:t>
            </a:r>
            <a:endParaRPr lang="en-US" sz="1750" dirty="0"/>
          </a:p>
        </p:txBody>
      </p:sp>
      <p:sp>
        <p:nvSpPr>
          <p:cNvPr id="8" name="Text 4"/>
          <p:cNvSpPr/>
          <p:nvPr/>
        </p:nvSpPr>
        <p:spPr>
          <a:xfrm>
            <a:off x="2348389" y="4450913"/>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It enables seamless international transactions, avoiding hidden fees and unfavorable exchange rates.</a:t>
            </a:r>
            <a:endParaRPr lang="en-US" sz="1750" dirty="0"/>
          </a:p>
        </p:txBody>
      </p:sp>
      <p:sp>
        <p:nvSpPr>
          <p:cNvPr id="9" name="Text 5"/>
          <p:cNvSpPr/>
          <p:nvPr/>
        </p:nvSpPr>
        <p:spPr>
          <a:xfrm>
            <a:off x="2348389" y="5056227"/>
            <a:ext cx="9933503"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Travelers can easily track and compare currency values, making budgeting and spending more efficient.</a:t>
            </a:r>
            <a:endParaRPr lang="en-US" sz="1750" dirty="0"/>
          </a:p>
        </p:txBody>
      </p:sp>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472803"/>
            <a:ext cx="8485823"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Factors Affecting Exchange Rates</a:t>
            </a:r>
            <a:endParaRPr lang="en-US" sz="4374" dirty="0"/>
          </a:p>
        </p:txBody>
      </p:sp>
      <p:sp>
        <p:nvSpPr>
          <p:cNvPr id="5" name="Shape 2"/>
          <p:cNvSpPr/>
          <p:nvPr/>
        </p:nvSpPr>
        <p:spPr>
          <a:xfrm>
            <a:off x="2348389" y="2611517"/>
            <a:ext cx="9933503" cy="4145280"/>
          </a:xfrm>
          <a:prstGeom prst="roundRect">
            <a:avLst>
              <a:gd name="adj" fmla="val 9649"/>
            </a:avLst>
          </a:prstGeom>
          <a:solidFill>
            <a:srgbClr val="00002E"/>
          </a:solidFill>
          <a:ln w="53340">
            <a:solidFill>
              <a:srgbClr val="262654"/>
            </a:solidFill>
            <a:prstDash val="solid"/>
          </a:ln>
        </p:spPr>
      </p:sp>
      <p:sp>
        <p:nvSpPr>
          <p:cNvPr id="6" name="Text 3"/>
          <p:cNvSpPr/>
          <p:nvPr/>
        </p:nvSpPr>
        <p:spPr>
          <a:xfrm>
            <a:off x="2624018" y="2805708"/>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Economic indicators</a:t>
            </a:r>
            <a:endParaRPr lang="en-US" sz="1750" dirty="0"/>
          </a:p>
        </p:txBody>
      </p:sp>
      <p:sp>
        <p:nvSpPr>
          <p:cNvPr id="7" name="Text 4"/>
          <p:cNvSpPr/>
          <p:nvPr/>
        </p:nvSpPr>
        <p:spPr>
          <a:xfrm>
            <a:off x="7541181" y="2805708"/>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Interest rates, inflation, and GDP can impact exchange rates.</a:t>
            </a:r>
            <a:endParaRPr lang="en-US" sz="1750" dirty="0"/>
          </a:p>
        </p:txBody>
      </p:sp>
      <p:sp>
        <p:nvSpPr>
          <p:cNvPr id="8" name="Text 5"/>
          <p:cNvSpPr/>
          <p:nvPr/>
        </p:nvSpPr>
        <p:spPr>
          <a:xfrm>
            <a:off x="2624018" y="3821073"/>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Market psychology</a:t>
            </a:r>
            <a:endParaRPr lang="en-US" sz="1750" dirty="0"/>
          </a:p>
        </p:txBody>
      </p:sp>
      <p:sp>
        <p:nvSpPr>
          <p:cNvPr id="9" name="Text 6"/>
          <p:cNvSpPr/>
          <p:nvPr/>
        </p:nvSpPr>
        <p:spPr>
          <a:xfrm>
            <a:off x="7541181" y="3821073"/>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Investor perception and sentiment can influence currency valuation.</a:t>
            </a:r>
            <a:endParaRPr lang="en-US" sz="1750" dirty="0"/>
          </a:p>
        </p:txBody>
      </p:sp>
      <p:sp>
        <p:nvSpPr>
          <p:cNvPr id="10" name="Text 7"/>
          <p:cNvSpPr/>
          <p:nvPr/>
        </p:nvSpPr>
        <p:spPr>
          <a:xfrm>
            <a:off x="2624018" y="4836438"/>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Political stability</a:t>
            </a:r>
            <a:endParaRPr lang="en-US" sz="1750" dirty="0"/>
          </a:p>
        </p:txBody>
      </p:sp>
      <p:sp>
        <p:nvSpPr>
          <p:cNvPr id="11" name="Text 8"/>
          <p:cNvSpPr/>
          <p:nvPr/>
        </p:nvSpPr>
        <p:spPr>
          <a:xfrm>
            <a:off x="7541181" y="4836438"/>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Government stability and policies affect currency strength.</a:t>
            </a:r>
            <a:endParaRPr lang="en-US" sz="1750" dirty="0"/>
          </a:p>
        </p:txBody>
      </p:sp>
      <p:sp>
        <p:nvSpPr>
          <p:cNvPr id="12" name="Text 9"/>
          <p:cNvSpPr/>
          <p:nvPr/>
        </p:nvSpPr>
        <p:spPr>
          <a:xfrm>
            <a:off x="2624018" y="5851803"/>
            <a:ext cx="4465201" cy="355402"/>
          </a:xfrm>
          <a:prstGeom prst="rect">
            <a:avLst/>
          </a:prstGeom>
          <a:noFill/>
          <a:ln/>
        </p:spPr>
        <p:txBody>
          <a:bodyPr wrap="non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Trade balance</a:t>
            </a:r>
            <a:endParaRPr lang="en-US" sz="1750" dirty="0"/>
          </a:p>
        </p:txBody>
      </p:sp>
      <p:sp>
        <p:nvSpPr>
          <p:cNvPr id="13" name="Text 10"/>
          <p:cNvSpPr/>
          <p:nvPr/>
        </p:nvSpPr>
        <p:spPr>
          <a:xfrm>
            <a:off x="7541181" y="5851803"/>
            <a:ext cx="4465201"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Imports and exports can impact demand for a country's currency.</a:t>
            </a:r>
            <a:endParaRPr lang="en-US" sz="1750" dirty="0"/>
          </a:p>
        </p:txBody>
      </p:sp>
      <p:pic>
        <p:nvPicPr>
          <p:cNvPr id="1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243013"/>
            <a:ext cx="9933503" cy="1388745"/>
          </a:xfrm>
          <a:prstGeom prst="rect">
            <a:avLst/>
          </a:prstGeom>
          <a:noFill/>
          <a:ln/>
        </p:spPr>
        <p:txBody>
          <a:bodyPr wrap="squar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Login and Sign up process in a currency converter</a:t>
            </a:r>
            <a:endParaRPr lang="en-US" sz="4374" dirty="0"/>
          </a:p>
        </p:txBody>
      </p:sp>
      <p:sp>
        <p:nvSpPr>
          <p:cNvPr id="5" name="Text 2"/>
          <p:cNvSpPr/>
          <p:nvPr/>
        </p:nvSpPr>
        <p:spPr>
          <a:xfrm>
            <a:off x="2348389" y="3164919"/>
            <a:ext cx="4695706" cy="710803"/>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When using a currency converter, the login and sign-up process is straightforward and secure.</a:t>
            </a:r>
            <a:endParaRPr lang="en-US" sz="1750" dirty="0"/>
          </a:p>
        </p:txBody>
      </p:sp>
      <p:sp>
        <p:nvSpPr>
          <p:cNvPr id="6" name="Text 3"/>
          <p:cNvSpPr/>
          <p:nvPr/>
        </p:nvSpPr>
        <p:spPr>
          <a:xfrm>
            <a:off x="2703790" y="4125635"/>
            <a:ext cx="4340304" cy="1066205"/>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Users can create accounts with personal details or sign in with social media credentials.</a:t>
            </a:r>
            <a:endParaRPr lang="en-US" sz="1750" dirty="0"/>
          </a:p>
        </p:txBody>
      </p:sp>
      <p:sp>
        <p:nvSpPr>
          <p:cNvPr id="7" name="Text 4"/>
          <p:cNvSpPr/>
          <p:nvPr/>
        </p:nvSpPr>
        <p:spPr>
          <a:xfrm>
            <a:off x="2703790" y="5280660"/>
            <a:ext cx="4340304"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The verification process ensures the security of user data and transactions.</a:t>
            </a:r>
            <a:endParaRPr lang="en-US" sz="1750" dirty="0"/>
          </a:p>
        </p:txBody>
      </p:sp>
      <p:sp>
        <p:nvSpPr>
          <p:cNvPr id="8" name="Text 5"/>
          <p:cNvSpPr/>
          <p:nvPr/>
        </p:nvSpPr>
        <p:spPr>
          <a:xfrm>
            <a:off x="2703790" y="6080284"/>
            <a:ext cx="4340304"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FFFF"/>
                </a:solidFill>
                <a:latin typeface="PT Sans" pitchFamily="34" charset="0"/>
                <a:ea typeface="PT Sans" pitchFamily="34" charset="-122"/>
                <a:cs typeface="PT Sans" pitchFamily="34" charset="-120"/>
              </a:rPr>
              <a:t>Once logged in, users can access personalized features and historical conversion data.</a:t>
            </a:r>
            <a:endParaRPr lang="en-US" sz="1750" dirty="0"/>
          </a:p>
        </p:txBody>
      </p:sp>
      <p:pic>
        <p:nvPicPr>
          <p:cNvPr id="9" name="Image 1" descr="preencoded.png"/>
          <p:cNvPicPr>
            <a:picLocks noChangeAspect="1"/>
          </p:cNvPicPr>
          <p:nvPr/>
        </p:nvPicPr>
        <p:blipFill>
          <a:blip r:embed="rId4"/>
          <a:stretch>
            <a:fillRect/>
          </a:stretch>
        </p:blipFill>
        <p:spPr>
          <a:xfrm>
            <a:off x="7593687" y="3214926"/>
            <a:ext cx="4695706" cy="3521750"/>
          </a:xfrm>
          <a:prstGeom prst="rect">
            <a:avLst/>
          </a:prstGeom>
        </p:spPr>
      </p:pic>
      <p:pic>
        <p:nvPicPr>
          <p:cNvPr id="10"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267"/>
          </a:xfrm>
          <a:prstGeom prst="rect">
            <a:avLst/>
          </a:prstGeom>
          <a:solidFill>
            <a:srgbClr val="00002E">
              <a:alpha val="75000"/>
            </a:srgbClr>
          </a:solidFill>
          <a:ln/>
        </p:spPr>
      </p:sp>
      <p:sp>
        <p:nvSpPr>
          <p:cNvPr id="4" name="Text 1"/>
          <p:cNvSpPr/>
          <p:nvPr/>
        </p:nvSpPr>
        <p:spPr>
          <a:xfrm>
            <a:off x="2702838" y="567333"/>
            <a:ext cx="9224605" cy="1289685"/>
          </a:xfrm>
          <a:prstGeom prst="rect">
            <a:avLst/>
          </a:prstGeom>
          <a:noFill/>
          <a:ln/>
        </p:spPr>
        <p:txBody>
          <a:bodyPr wrap="square" rtlCol="0" anchor="t"/>
          <a:lstStyle/>
          <a:p>
            <a:pPr marL="0" indent="0">
              <a:lnSpc>
                <a:spcPts val="5077"/>
              </a:lnSpc>
              <a:buNone/>
            </a:pPr>
            <a:r>
              <a:rPr lang="en-US" sz="4062" b="1" dirty="0">
                <a:solidFill>
                  <a:srgbClr val="FFFFFF"/>
                </a:solidFill>
                <a:latin typeface="Nunito" pitchFamily="34" charset="0"/>
                <a:ea typeface="Nunito" pitchFamily="34" charset="-122"/>
                <a:cs typeface="Nunito" pitchFamily="34" charset="-120"/>
              </a:rPr>
              <a:t>Risks and Limitations of Currency Conversion</a:t>
            </a:r>
            <a:endParaRPr lang="en-US" sz="4062" dirty="0"/>
          </a:p>
        </p:txBody>
      </p:sp>
      <p:sp>
        <p:nvSpPr>
          <p:cNvPr id="5" name="Shape 2"/>
          <p:cNvSpPr/>
          <p:nvPr/>
        </p:nvSpPr>
        <p:spPr>
          <a:xfrm>
            <a:off x="2702838" y="2269688"/>
            <a:ext cx="1153001" cy="1188720"/>
          </a:xfrm>
          <a:prstGeom prst="roundRect">
            <a:avLst>
              <a:gd name="adj" fmla="val 32213"/>
            </a:avLst>
          </a:prstGeom>
          <a:solidFill>
            <a:srgbClr val="00002E"/>
          </a:solidFill>
          <a:ln w="22860">
            <a:solidFill>
              <a:srgbClr val="FFFFFF"/>
            </a:solidFill>
            <a:prstDash val="solid"/>
          </a:ln>
        </p:spPr>
      </p:sp>
      <p:sp>
        <p:nvSpPr>
          <p:cNvPr id="6" name="Text 3"/>
          <p:cNvSpPr/>
          <p:nvPr/>
        </p:nvSpPr>
        <p:spPr>
          <a:xfrm>
            <a:off x="2932033" y="2657713"/>
            <a:ext cx="154662" cy="412552"/>
          </a:xfrm>
          <a:prstGeom prst="rect">
            <a:avLst/>
          </a:prstGeom>
          <a:noFill/>
          <a:ln/>
        </p:spPr>
        <p:txBody>
          <a:bodyPr wrap="none" rtlCol="0" anchor="t"/>
          <a:lstStyle/>
          <a:p>
            <a:pPr marL="0" indent="0" algn="ctr">
              <a:lnSpc>
                <a:spcPts val="3249"/>
              </a:lnSpc>
              <a:buNone/>
            </a:pPr>
            <a:r>
              <a:rPr lang="en-US" sz="2031" b="1" dirty="0">
                <a:solidFill>
                  <a:srgbClr val="F2B42D"/>
                </a:solidFill>
                <a:latin typeface="Nunito" pitchFamily="34" charset="0"/>
                <a:ea typeface="Nunito" pitchFamily="34" charset="-122"/>
                <a:cs typeface="Nunito" pitchFamily="34" charset="-120"/>
              </a:rPr>
              <a:t>1</a:t>
            </a:r>
            <a:endParaRPr lang="en-US" sz="2031" dirty="0"/>
          </a:p>
        </p:txBody>
      </p:sp>
      <p:sp>
        <p:nvSpPr>
          <p:cNvPr id="7" name="Text 4"/>
          <p:cNvSpPr/>
          <p:nvPr/>
        </p:nvSpPr>
        <p:spPr>
          <a:xfrm>
            <a:off x="4062174" y="2476024"/>
            <a:ext cx="3266480" cy="322302"/>
          </a:xfrm>
          <a:prstGeom prst="rect">
            <a:avLst/>
          </a:prstGeom>
          <a:noFill/>
          <a:ln/>
        </p:spPr>
        <p:txBody>
          <a:bodyPr wrap="none" rtlCol="0" anchor="t"/>
          <a:lstStyle/>
          <a:p>
            <a:pPr marL="0" indent="0" algn="l">
              <a:lnSpc>
                <a:spcPts val="2539"/>
              </a:lnSpc>
              <a:buNone/>
            </a:pPr>
            <a:r>
              <a:rPr lang="en-US" sz="2031" b="1" dirty="0">
                <a:solidFill>
                  <a:srgbClr val="F2B42D"/>
                </a:solidFill>
                <a:latin typeface="Nunito" pitchFamily="34" charset="0"/>
                <a:ea typeface="Nunito" pitchFamily="34" charset="-122"/>
                <a:cs typeface="Nunito" pitchFamily="34" charset="-120"/>
              </a:rPr>
              <a:t>Exchange Rate Fluctuations</a:t>
            </a:r>
            <a:endParaRPr lang="en-US" sz="2031" dirty="0"/>
          </a:p>
        </p:txBody>
      </p:sp>
      <p:sp>
        <p:nvSpPr>
          <p:cNvPr id="8" name="Text 5"/>
          <p:cNvSpPr/>
          <p:nvPr/>
        </p:nvSpPr>
        <p:spPr>
          <a:xfrm>
            <a:off x="4062174" y="2922032"/>
            <a:ext cx="4139803" cy="330041"/>
          </a:xfrm>
          <a:prstGeom prst="rect">
            <a:avLst/>
          </a:prstGeom>
          <a:noFill/>
          <a:ln/>
        </p:spPr>
        <p:txBody>
          <a:bodyPr wrap="non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Volatility can pose risks to currency conversion.</a:t>
            </a:r>
            <a:endParaRPr lang="en-US" sz="1625" dirty="0"/>
          </a:p>
        </p:txBody>
      </p:sp>
      <p:sp>
        <p:nvSpPr>
          <p:cNvPr id="9" name="Shape 6"/>
          <p:cNvSpPr/>
          <p:nvPr/>
        </p:nvSpPr>
        <p:spPr>
          <a:xfrm>
            <a:off x="3958947" y="3446740"/>
            <a:ext cx="7865388" cy="12859"/>
          </a:xfrm>
          <a:prstGeom prst="rect">
            <a:avLst/>
          </a:prstGeom>
          <a:solidFill>
            <a:srgbClr val="F2B42D"/>
          </a:solidFill>
          <a:ln/>
        </p:spPr>
      </p:sp>
      <p:sp>
        <p:nvSpPr>
          <p:cNvPr id="10" name="Shape 7"/>
          <p:cNvSpPr/>
          <p:nvPr/>
        </p:nvSpPr>
        <p:spPr>
          <a:xfrm>
            <a:off x="2702838" y="3561517"/>
            <a:ext cx="2306122" cy="1188720"/>
          </a:xfrm>
          <a:prstGeom prst="roundRect">
            <a:avLst>
              <a:gd name="adj" fmla="val 31245"/>
            </a:avLst>
          </a:prstGeom>
          <a:solidFill>
            <a:srgbClr val="00002E"/>
          </a:solidFill>
          <a:ln w="22860">
            <a:solidFill>
              <a:srgbClr val="FFFFFF"/>
            </a:solidFill>
            <a:prstDash val="solid"/>
          </a:ln>
        </p:spPr>
      </p:sp>
      <p:sp>
        <p:nvSpPr>
          <p:cNvPr id="11" name="Text 8"/>
          <p:cNvSpPr/>
          <p:nvPr/>
        </p:nvSpPr>
        <p:spPr>
          <a:xfrm>
            <a:off x="2932033" y="3949541"/>
            <a:ext cx="154662" cy="412552"/>
          </a:xfrm>
          <a:prstGeom prst="rect">
            <a:avLst/>
          </a:prstGeom>
          <a:noFill/>
          <a:ln/>
        </p:spPr>
        <p:txBody>
          <a:bodyPr wrap="none" rtlCol="0" anchor="t"/>
          <a:lstStyle/>
          <a:p>
            <a:pPr marL="0" indent="0" algn="ctr">
              <a:lnSpc>
                <a:spcPts val="3249"/>
              </a:lnSpc>
              <a:buNone/>
            </a:pPr>
            <a:r>
              <a:rPr lang="en-US" sz="2031" b="1" dirty="0">
                <a:solidFill>
                  <a:srgbClr val="D7425E"/>
                </a:solidFill>
                <a:latin typeface="Nunito" pitchFamily="34" charset="0"/>
                <a:ea typeface="Nunito" pitchFamily="34" charset="-122"/>
                <a:cs typeface="Nunito" pitchFamily="34" charset="-120"/>
              </a:rPr>
              <a:t>2</a:t>
            </a:r>
            <a:endParaRPr lang="en-US" sz="2031" dirty="0"/>
          </a:p>
        </p:txBody>
      </p:sp>
      <p:sp>
        <p:nvSpPr>
          <p:cNvPr id="12" name="Text 9"/>
          <p:cNvSpPr/>
          <p:nvPr/>
        </p:nvSpPr>
        <p:spPr>
          <a:xfrm>
            <a:off x="5215295" y="3767852"/>
            <a:ext cx="2579251" cy="322302"/>
          </a:xfrm>
          <a:prstGeom prst="rect">
            <a:avLst/>
          </a:prstGeom>
          <a:noFill/>
          <a:ln/>
        </p:spPr>
        <p:txBody>
          <a:bodyPr wrap="none" rtlCol="0" anchor="t"/>
          <a:lstStyle/>
          <a:p>
            <a:pPr marL="0" indent="0" algn="l">
              <a:lnSpc>
                <a:spcPts val="2539"/>
              </a:lnSpc>
              <a:buNone/>
            </a:pPr>
            <a:r>
              <a:rPr lang="en-US" sz="2031" b="1" dirty="0">
                <a:solidFill>
                  <a:srgbClr val="D7425E"/>
                </a:solidFill>
                <a:latin typeface="Nunito" pitchFamily="34" charset="0"/>
                <a:ea typeface="Nunito" pitchFamily="34" charset="-122"/>
                <a:cs typeface="Nunito" pitchFamily="34" charset="-120"/>
              </a:rPr>
              <a:t>Transaction Costs</a:t>
            </a:r>
            <a:endParaRPr lang="en-US" sz="2031" dirty="0"/>
          </a:p>
        </p:txBody>
      </p:sp>
      <p:sp>
        <p:nvSpPr>
          <p:cNvPr id="13" name="Text 10"/>
          <p:cNvSpPr/>
          <p:nvPr/>
        </p:nvSpPr>
        <p:spPr>
          <a:xfrm>
            <a:off x="5215295" y="4213860"/>
            <a:ext cx="4702612" cy="330041"/>
          </a:xfrm>
          <a:prstGeom prst="rect">
            <a:avLst/>
          </a:prstGeom>
          <a:noFill/>
          <a:ln/>
        </p:spPr>
        <p:txBody>
          <a:bodyPr wrap="non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Hidden fees and charges may affect the overall value.</a:t>
            </a:r>
            <a:endParaRPr lang="en-US" sz="1625" dirty="0"/>
          </a:p>
        </p:txBody>
      </p:sp>
      <p:sp>
        <p:nvSpPr>
          <p:cNvPr id="14" name="Shape 11"/>
          <p:cNvSpPr/>
          <p:nvPr/>
        </p:nvSpPr>
        <p:spPr>
          <a:xfrm>
            <a:off x="5112068" y="4738568"/>
            <a:ext cx="6712268" cy="12859"/>
          </a:xfrm>
          <a:prstGeom prst="rect">
            <a:avLst/>
          </a:prstGeom>
          <a:solidFill>
            <a:srgbClr val="D7425E"/>
          </a:solidFill>
          <a:ln/>
        </p:spPr>
      </p:sp>
      <p:sp>
        <p:nvSpPr>
          <p:cNvPr id="15" name="Shape 12"/>
          <p:cNvSpPr/>
          <p:nvPr/>
        </p:nvSpPr>
        <p:spPr>
          <a:xfrm>
            <a:off x="2702838" y="4853345"/>
            <a:ext cx="3459123" cy="1188720"/>
          </a:xfrm>
          <a:prstGeom prst="roundRect">
            <a:avLst>
              <a:gd name="adj" fmla="val 31245"/>
            </a:avLst>
          </a:prstGeom>
          <a:solidFill>
            <a:srgbClr val="00002E"/>
          </a:solidFill>
          <a:ln w="22860">
            <a:solidFill>
              <a:srgbClr val="FFFFFF"/>
            </a:solidFill>
            <a:prstDash val="solid"/>
          </a:ln>
        </p:spPr>
      </p:sp>
      <p:sp>
        <p:nvSpPr>
          <p:cNvPr id="16" name="Text 13"/>
          <p:cNvSpPr/>
          <p:nvPr/>
        </p:nvSpPr>
        <p:spPr>
          <a:xfrm>
            <a:off x="2932033" y="5241369"/>
            <a:ext cx="154662" cy="412552"/>
          </a:xfrm>
          <a:prstGeom prst="rect">
            <a:avLst/>
          </a:prstGeom>
          <a:noFill/>
          <a:ln/>
        </p:spPr>
        <p:txBody>
          <a:bodyPr wrap="none" rtlCol="0" anchor="t"/>
          <a:lstStyle/>
          <a:p>
            <a:pPr marL="0" indent="0" algn="ctr">
              <a:lnSpc>
                <a:spcPts val="3249"/>
              </a:lnSpc>
              <a:buNone/>
            </a:pPr>
            <a:r>
              <a:rPr lang="en-US" sz="2031" b="1" dirty="0">
                <a:solidFill>
                  <a:srgbClr val="DD785E"/>
                </a:solidFill>
                <a:latin typeface="Nunito" pitchFamily="34" charset="0"/>
                <a:ea typeface="Nunito" pitchFamily="34" charset="-122"/>
                <a:cs typeface="Nunito" pitchFamily="34" charset="-120"/>
              </a:rPr>
              <a:t>3</a:t>
            </a:r>
            <a:endParaRPr lang="en-US" sz="2031" dirty="0"/>
          </a:p>
        </p:txBody>
      </p:sp>
      <p:sp>
        <p:nvSpPr>
          <p:cNvPr id="17" name="Text 14"/>
          <p:cNvSpPr/>
          <p:nvPr/>
        </p:nvSpPr>
        <p:spPr>
          <a:xfrm>
            <a:off x="6368296" y="5059680"/>
            <a:ext cx="2579251" cy="322302"/>
          </a:xfrm>
          <a:prstGeom prst="rect">
            <a:avLst/>
          </a:prstGeom>
          <a:noFill/>
          <a:ln/>
        </p:spPr>
        <p:txBody>
          <a:bodyPr wrap="none" rtlCol="0" anchor="t"/>
          <a:lstStyle/>
          <a:p>
            <a:pPr marL="0" indent="0" algn="l">
              <a:lnSpc>
                <a:spcPts val="2539"/>
              </a:lnSpc>
              <a:buNone/>
            </a:pPr>
            <a:r>
              <a:rPr lang="en-US" sz="2031" b="1" dirty="0">
                <a:solidFill>
                  <a:srgbClr val="DD785E"/>
                </a:solidFill>
                <a:latin typeface="Nunito" pitchFamily="34" charset="0"/>
                <a:ea typeface="Nunito" pitchFamily="34" charset="-122"/>
                <a:cs typeface="Nunito" pitchFamily="34" charset="-120"/>
              </a:rPr>
              <a:t>Information Security</a:t>
            </a:r>
            <a:endParaRPr lang="en-US" sz="2031" dirty="0"/>
          </a:p>
        </p:txBody>
      </p:sp>
      <p:sp>
        <p:nvSpPr>
          <p:cNvPr id="18" name="Text 15"/>
          <p:cNvSpPr/>
          <p:nvPr/>
        </p:nvSpPr>
        <p:spPr>
          <a:xfrm>
            <a:off x="6368296" y="5505688"/>
            <a:ext cx="4095036" cy="330041"/>
          </a:xfrm>
          <a:prstGeom prst="rect">
            <a:avLst/>
          </a:prstGeom>
          <a:noFill/>
          <a:ln/>
        </p:spPr>
        <p:txBody>
          <a:bodyPr wrap="non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Concerns about data privacy and cyber threats.</a:t>
            </a:r>
            <a:endParaRPr lang="en-US" sz="1625" dirty="0"/>
          </a:p>
        </p:txBody>
      </p:sp>
      <p:sp>
        <p:nvSpPr>
          <p:cNvPr id="19" name="Shape 16"/>
          <p:cNvSpPr/>
          <p:nvPr/>
        </p:nvSpPr>
        <p:spPr>
          <a:xfrm>
            <a:off x="6265069" y="6030397"/>
            <a:ext cx="5559266" cy="12859"/>
          </a:xfrm>
          <a:prstGeom prst="rect">
            <a:avLst/>
          </a:prstGeom>
          <a:solidFill>
            <a:srgbClr val="DD785E"/>
          </a:solidFill>
          <a:ln/>
        </p:spPr>
      </p:sp>
      <p:sp>
        <p:nvSpPr>
          <p:cNvPr id="20" name="Shape 17"/>
          <p:cNvSpPr/>
          <p:nvPr/>
        </p:nvSpPr>
        <p:spPr>
          <a:xfrm>
            <a:off x="2702838" y="6145173"/>
            <a:ext cx="4612243" cy="1518761"/>
          </a:xfrm>
          <a:prstGeom prst="roundRect">
            <a:avLst>
              <a:gd name="adj" fmla="val 24455"/>
            </a:avLst>
          </a:prstGeom>
          <a:solidFill>
            <a:srgbClr val="00002E"/>
          </a:solidFill>
          <a:ln w="22860">
            <a:solidFill>
              <a:srgbClr val="FFFFFF"/>
            </a:solidFill>
            <a:prstDash val="solid"/>
          </a:ln>
        </p:spPr>
      </p:sp>
      <p:sp>
        <p:nvSpPr>
          <p:cNvPr id="21" name="Text 18"/>
          <p:cNvSpPr/>
          <p:nvPr/>
        </p:nvSpPr>
        <p:spPr>
          <a:xfrm>
            <a:off x="2932033" y="6698218"/>
            <a:ext cx="154662" cy="412552"/>
          </a:xfrm>
          <a:prstGeom prst="rect">
            <a:avLst/>
          </a:prstGeom>
          <a:noFill/>
          <a:ln/>
        </p:spPr>
        <p:txBody>
          <a:bodyPr wrap="none" rtlCol="0" anchor="t"/>
          <a:lstStyle/>
          <a:p>
            <a:pPr marL="0" indent="0" algn="ctr">
              <a:lnSpc>
                <a:spcPts val="3249"/>
              </a:lnSpc>
              <a:buNone/>
            </a:pPr>
            <a:r>
              <a:rPr lang="en-US" sz="2031" b="1" dirty="0">
                <a:solidFill>
                  <a:srgbClr val="48A8E2"/>
                </a:solidFill>
                <a:latin typeface="Nunito" pitchFamily="34" charset="0"/>
                <a:ea typeface="Nunito" pitchFamily="34" charset="-122"/>
                <a:cs typeface="Nunito" pitchFamily="34" charset="-120"/>
              </a:rPr>
              <a:t>4</a:t>
            </a:r>
            <a:endParaRPr lang="en-US" sz="2031" dirty="0"/>
          </a:p>
        </p:txBody>
      </p:sp>
      <p:sp>
        <p:nvSpPr>
          <p:cNvPr id="22" name="Text 19"/>
          <p:cNvSpPr/>
          <p:nvPr/>
        </p:nvSpPr>
        <p:spPr>
          <a:xfrm>
            <a:off x="7521416" y="6351508"/>
            <a:ext cx="2579251" cy="322302"/>
          </a:xfrm>
          <a:prstGeom prst="rect">
            <a:avLst/>
          </a:prstGeom>
          <a:noFill/>
          <a:ln/>
        </p:spPr>
        <p:txBody>
          <a:bodyPr wrap="none" rtlCol="0" anchor="t"/>
          <a:lstStyle/>
          <a:p>
            <a:pPr marL="0" indent="0" algn="l">
              <a:lnSpc>
                <a:spcPts val="2539"/>
              </a:lnSpc>
              <a:buNone/>
            </a:pPr>
            <a:r>
              <a:rPr lang="en-US" sz="2031" b="1" dirty="0">
                <a:solidFill>
                  <a:srgbClr val="48A8E2"/>
                </a:solidFill>
                <a:latin typeface="Nunito" pitchFamily="34" charset="0"/>
                <a:ea typeface="Nunito" pitchFamily="34" charset="-122"/>
                <a:cs typeface="Nunito" pitchFamily="34" charset="-120"/>
              </a:rPr>
              <a:t>Regulatory Changes</a:t>
            </a:r>
            <a:endParaRPr lang="en-US" sz="2031" dirty="0"/>
          </a:p>
        </p:txBody>
      </p:sp>
      <p:sp>
        <p:nvSpPr>
          <p:cNvPr id="23" name="Text 20"/>
          <p:cNvSpPr/>
          <p:nvPr/>
        </p:nvSpPr>
        <p:spPr>
          <a:xfrm>
            <a:off x="7521416" y="6797516"/>
            <a:ext cx="4199692" cy="660083"/>
          </a:xfrm>
          <a:prstGeom prst="rect">
            <a:avLst/>
          </a:prstGeom>
          <a:noFill/>
          <a:ln/>
        </p:spPr>
        <p:txBody>
          <a:bodyPr wrap="square" rtlCol="0" anchor="t"/>
          <a:lstStyle/>
          <a:p>
            <a:pPr marL="0" indent="0" algn="l">
              <a:lnSpc>
                <a:spcPts val="2600"/>
              </a:lnSpc>
              <a:buNone/>
            </a:pPr>
            <a:r>
              <a:rPr lang="en-US" sz="1625" dirty="0">
                <a:solidFill>
                  <a:srgbClr val="FFFFFF"/>
                </a:solidFill>
                <a:latin typeface="PT Sans" pitchFamily="34" charset="0"/>
                <a:ea typeface="PT Sans" pitchFamily="34" charset="-122"/>
                <a:cs typeface="PT Sans" pitchFamily="34" charset="-120"/>
              </a:rPr>
              <a:t>Government policies may impact currency exchange.</a:t>
            </a:r>
            <a:endParaRPr lang="en-US" sz="1625" dirty="0"/>
          </a:p>
        </p:txBody>
      </p:sp>
      <p:pic>
        <p:nvPicPr>
          <p:cNvPr id="24"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637824"/>
            <a:ext cx="9470112" cy="694373"/>
          </a:xfrm>
          <a:prstGeom prst="rect">
            <a:avLst/>
          </a:prstGeom>
          <a:noFill/>
          <a:ln/>
        </p:spPr>
        <p:txBody>
          <a:bodyPr wrap="none" rtlCol="0" anchor="t"/>
          <a:lstStyle/>
          <a:p>
            <a:pPr marL="0" indent="0">
              <a:lnSpc>
                <a:spcPts val="5468"/>
              </a:lnSpc>
              <a:buNone/>
            </a:pPr>
            <a:r>
              <a:rPr lang="en-US" sz="4374" b="1" dirty="0">
                <a:solidFill>
                  <a:srgbClr val="FFFFFF"/>
                </a:solidFill>
                <a:latin typeface="Nunito" pitchFamily="34" charset="0"/>
                <a:ea typeface="Nunito" pitchFamily="34" charset="-122"/>
                <a:cs typeface="Nunito" pitchFamily="34" charset="-120"/>
              </a:rPr>
              <a:t>Future Trends in Currency Conversion</a:t>
            </a:r>
            <a:endParaRPr lang="en-US" sz="4374" dirty="0"/>
          </a:p>
        </p:txBody>
      </p:sp>
      <p:sp>
        <p:nvSpPr>
          <p:cNvPr id="5" name="Shape 2"/>
          <p:cNvSpPr/>
          <p:nvPr/>
        </p:nvSpPr>
        <p:spPr>
          <a:xfrm>
            <a:off x="2348389" y="3005733"/>
            <a:ext cx="388739" cy="388739"/>
          </a:xfrm>
          <a:prstGeom prst="roundRect">
            <a:avLst>
              <a:gd name="adj" fmla="val 102886"/>
            </a:avLst>
          </a:prstGeom>
          <a:solidFill>
            <a:srgbClr val="00002E"/>
          </a:solidFill>
          <a:ln w="22860">
            <a:solidFill>
              <a:srgbClr val="FFFFFF"/>
            </a:solidFill>
            <a:prstDash val="solid"/>
          </a:ln>
        </p:spPr>
      </p:sp>
      <p:sp>
        <p:nvSpPr>
          <p:cNvPr id="6" name="Text 3"/>
          <p:cNvSpPr/>
          <p:nvPr/>
        </p:nvSpPr>
        <p:spPr>
          <a:xfrm>
            <a:off x="2959298" y="3026450"/>
            <a:ext cx="2826901" cy="347186"/>
          </a:xfrm>
          <a:prstGeom prst="rect">
            <a:avLst/>
          </a:prstGeom>
          <a:noFill/>
          <a:ln/>
        </p:spPr>
        <p:txBody>
          <a:bodyPr wrap="none" rtlCol="0" anchor="t"/>
          <a:lstStyle/>
          <a:p>
            <a:pPr marL="0" indent="0">
              <a:lnSpc>
                <a:spcPts val="2734"/>
              </a:lnSpc>
              <a:buNone/>
            </a:pPr>
            <a:r>
              <a:rPr lang="en-US" sz="2187" b="1" dirty="0">
                <a:solidFill>
                  <a:srgbClr val="F2B42D"/>
                </a:solidFill>
                <a:latin typeface="Nunito" pitchFamily="34" charset="0"/>
                <a:ea typeface="Nunito" pitchFamily="34" charset="-122"/>
                <a:cs typeface="Nunito" pitchFamily="34" charset="-120"/>
              </a:rPr>
              <a:t>Blockchain Integration</a:t>
            </a:r>
            <a:endParaRPr lang="en-US" sz="2187" dirty="0"/>
          </a:p>
        </p:txBody>
      </p:sp>
      <p:sp>
        <p:nvSpPr>
          <p:cNvPr id="7" name="Text 4"/>
          <p:cNvSpPr/>
          <p:nvPr/>
        </p:nvSpPr>
        <p:spPr>
          <a:xfrm>
            <a:off x="2959298" y="3506867"/>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Expect increased use of blockchain technology for secure and transparent currency transactions.</a:t>
            </a:r>
            <a:endParaRPr lang="en-US" sz="1750" dirty="0"/>
          </a:p>
        </p:txBody>
      </p:sp>
      <p:sp>
        <p:nvSpPr>
          <p:cNvPr id="8" name="Shape 5"/>
          <p:cNvSpPr/>
          <p:nvPr/>
        </p:nvSpPr>
        <p:spPr>
          <a:xfrm>
            <a:off x="7426285" y="3005733"/>
            <a:ext cx="388739" cy="388739"/>
          </a:xfrm>
          <a:prstGeom prst="roundRect">
            <a:avLst>
              <a:gd name="adj" fmla="val 102886"/>
            </a:avLst>
          </a:prstGeom>
          <a:solidFill>
            <a:srgbClr val="00002E"/>
          </a:solidFill>
          <a:ln w="22860">
            <a:solidFill>
              <a:srgbClr val="FFFFFF"/>
            </a:solidFill>
            <a:prstDash val="solid"/>
          </a:ln>
        </p:spPr>
      </p:sp>
      <p:sp>
        <p:nvSpPr>
          <p:cNvPr id="9" name="Text 6"/>
          <p:cNvSpPr/>
          <p:nvPr/>
        </p:nvSpPr>
        <p:spPr>
          <a:xfrm>
            <a:off x="8037195" y="3026450"/>
            <a:ext cx="3131939" cy="347186"/>
          </a:xfrm>
          <a:prstGeom prst="rect">
            <a:avLst/>
          </a:prstGeom>
          <a:noFill/>
          <a:ln/>
        </p:spPr>
        <p:txBody>
          <a:bodyPr wrap="none" rtlCol="0" anchor="t"/>
          <a:lstStyle/>
          <a:p>
            <a:pPr marL="0" indent="0">
              <a:lnSpc>
                <a:spcPts val="2734"/>
              </a:lnSpc>
              <a:buNone/>
            </a:pPr>
            <a:r>
              <a:rPr lang="en-US" sz="2187" b="1" dirty="0">
                <a:solidFill>
                  <a:srgbClr val="D7425E"/>
                </a:solidFill>
                <a:latin typeface="Nunito" pitchFamily="34" charset="0"/>
                <a:ea typeface="Nunito" pitchFamily="34" charset="-122"/>
                <a:cs typeface="Nunito" pitchFamily="34" charset="-120"/>
              </a:rPr>
              <a:t>AI and Machine Learning</a:t>
            </a:r>
            <a:endParaRPr lang="en-US" sz="2187" dirty="0"/>
          </a:p>
        </p:txBody>
      </p:sp>
      <p:sp>
        <p:nvSpPr>
          <p:cNvPr id="10" name="Text 7"/>
          <p:cNvSpPr/>
          <p:nvPr/>
        </p:nvSpPr>
        <p:spPr>
          <a:xfrm>
            <a:off x="8037195" y="3506867"/>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Advancements in AI and machine learning will lead to more accurate exchange rate predictions.</a:t>
            </a:r>
            <a:endParaRPr lang="en-US" sz="1750" dirty="0"/>
          </a:p>
        </p:txBody>
      </p:sp>
      <p:sp>
        <p:nvSpPr>
          <p:cNvPr id="11" name="Shape 8"/>
          <p:cNvSpPr/>
          <p:nvPr/>
        </p:nvSpPr>
        <p:spPr>
          <a:xfrm>
            <a:off x="2348389" y="5024438"/>
            <a:ext cx="388739" cy="388739"/>
          </a:xfrm>
          <a:prstGeom prst="roundRect">
            <a:avLst>
              <a:gd name="adj" fmla="val 102886"/>
            </a:avLst>
          </a:prstGeom>
          <a:solidFill>
            <a:srgbClr val="00002E"/>
          </a:solidFill>
          <a:ln w="22860">
            <a:solidFill>
              <a:srgbClr val="FFFFFF"/>
            </a:solidFill>
            <a:prstDash val="solid"/>
          </a:ln>
        </p:spPr>
      </p:sp>
      <p:sp>
        <p:nvSpPr>
          <p:cNvPr id="12" name="Text 9"/>
          <p:cNvSpPr/>
          <p:nvPr/>
        </p:nvSpPr>
        <p:spPr>
          <a:xfrm>
            <a:off x="2959298" y="5045154"/>
            <a:ext cx="3023949" cy="347186"/>
          </a:xfrm>
          <a:prstGeom prst="rect">
            <a:avLst/>
          </a:prstGeom>
          <a:noFill/>
          <a:ln/>
        </p:spPr>
        <p:txBody>
          <a:bodyPr wrap="none" rtlCol="0" anchor="t"/>
          <a:lstStyle/>
          <a:p>
            <a:pPr marL="0" indent="0">
              <a:lnSpc>
                <a:spcPts val="2734"/>
              </a:lnSpc>
              <a:buNone/>
            </a:pPr>
            <a:r>
              <a:rPr lang="en-US" sz="2187" b="1" dirty="0">
                <a:solidFill>
                  <a:srgbClr val="DD785E"/>
                </a:solidFill>
                <a:latin typeface="Nunito" pitchFamily="34" charset="0"/>
                <a:ea typeface="Nunito" pitchFamily="34" charset="-122"/>
                <a:cs typeface="Nunito" pitchFamily="34" charset="-120"/>
              </a:rPr>
              <a:t>Digital Wallet Adoption</a:t>
            </a:r>
            <a:endParaRPr lang="en-US" sz="2187" dirty="0"/>
          </a:p>
        </p:txBody>
      </p:sp>
      <p:sp>
        <p:nvSpPr>
          <p:cNvPr id="13" name="Text 10"/>
          <p:cNvSpPr/>
          <p:nvPr/>
        </p:nvSpPr>
        <p:spPr>
          <a:xfrm>
            <a:off x="2959298" y="5525572"/>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Greater adoption of digital wallets for seamless international transactions and currency exchanges.</a:t>
            </a:r>
            <a:endParaRPr lang="en-US" sz="1750" dirty="0"/>
          </a:p>
        </p:txBody>
      </p:sp>
      <p:sp>
        <p:nvSpPr>
          <p:cNvPr id="14" name="Shape 11"/>
          <p:cNvSpPr/>
          <p:nvPr/>
        </p:nvSpPr>
        <p:spPr>
          <a:xfrm>
            <a:off x="7426285" y="5024438"/>
            <a:ext cx="388739" cy="388739"/>
          </a:xfrm>
          <a:prstGeom prst="roundRect">
            <a:avLst>
              <a:gd name="adj" fmla="val 102886"/>
            </a:avLst>
          </a:prstGeom>
          <a:solidFill>
            <a:srgbClr val="00002E"/>
          </a:solidFill>
          <a:ln w="22860">
            <a:solidFill>
              <a:srgbClr val="FFFFFF"/>
            </a:solidFill>
            <a:prstDash val="solid"/>
          </a:ln>
        </p:spPr>
      </p:sp>
      <p:sp>
        <p:nvSpPr>
          <p:cNvPr id="15" name="Text 12"/>
          <p:cNvSpPr/>
          <p:nvPr/>
        </p:nvSpPr>
        <p:spPr>
          <a:xfrm>
            <a:off x="8037195" y="5045154"/>
            <a:ext cx="3632835" cy="347186"/>
          </a:xfrm>
          <a:prstGeom prst="rect">
            <a:avLst/>
          </a:prstGeom>
          <a:noFill/>
          <a:ln/>
        </p:spPr>
        <p:txBody>
          <a:bodyPr wrap="none" rtlCol="0" anchor="t"/>
          <a:lstStyle/>
          <a:p>
            <a:pPr marL="0" indent="0">
              <a:lnSpc>
                <a:spcPts val="2734"/>
              </a:lnSpc>
              <a:buNone/>
            </a:pPr>
            <a:r>
              <a:rPr lang="en-US" sz="2187" b="1" dirty="0">
                <a:solidFill>
                  <a:srgbClr val="48A8E2"/>
                </a:solidFill>
                <a:latin typeface="Nunito" pitchFamily="34" charset="0"/>
                <a:ea typeface="Nunito" pitchFamily="34" charset="-122"/>
                <a:cs typeface="Nunito" pitchFamily="34" charset="-120"/>
              </a:rPr>
              <a:t>Decentralized Finance (DeFi)</a:t>
            </a:r>
            <a:endParaRPr lang="en-US" sz="2187" dirty="0"/>
          </a:p>
        </p:txBody>
      </p:sp>
      <p:sp>
        <p:nvSpPr>
          <p:cNvPr id="16" name="Text 13"/>
          <p:cNvSpPr/>
          <p:nvPr/>
        </p:nvSpPr>
        <p:spPr>
          <a:xfrm>
            <a:off x="8037195" y="5525572"/>
            <a:ext cx="4244816" cy="1066205"/>
          </a:xfrm>
          <a:prstGeom prst="rect">
            <a:avLst/>
          </a:prstGeom>
          <a:noFill/>
          <a:ln/>
        </p:spPr>
        <p:txBody>
          <a:bodyPr wrap="square" rtlCol="0" anchor="t"/>
          <a:lstStyle/>
          <a:p>
            <a:pPr marL="0" indent="0">
              <a:lnSpc>
                <a:spcPts val="2799"/>
              </a:lnSpc>
              <a:buNone/>
            </a:pPr>
            <a:r>
              <a:rPr lang="en-US" sz="1750" dirty="0">
                <a:solidFill>
                  <a:srgbClr val="FFFFFF"/>
                </a:solidFill>
                <a:latin typeface="PT Sans" pitchFamily="34" charset="0"/>
                <a:ea typeface="PT Sans" pitchFamily="34" charset="-122"/>
                <a:cs typeface="PT Sans" pitchFamily="34" charset="-120"/>
              </a:rPr>
              <a:t>Growth of decentralized finance platforms offering innovative currency conversion services.</a:t>
            </a:r>
            <a:endParaRPr lang="en-US" sz="1750" dirty="0"/>
          </a:p>
        </p:txBody>
      </p:sp>
      <p:pic>
        <p:nvPicPr>
          <p:cNvPr id="17"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534</Words>
  <Application>Microsoft Office PowerPoint</Application>
  <PresentationFormat>Custom</PresentationFormat>
  <Paragraphs>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RISSHITH BODAPATI</cp:lastModifiedBy>
  <cp:revision>4</cp:revision>
  <dcterms:created xsi:type="dcterms:W3CDTF">2024-04-01T03:28:52Z</dcterms:created>
  <dcterms:modified xsi:type="dcterms:W3CDTF">2024-04-01T08:55:04Z</dcterms:modified>
</cp:coreProperties>
</file>