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4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Introduction to Currency Converter</a:t>
            </a:r>
            <a:endParaRPr lang="en-US" sz="5249" dirty="0"/>
          </a:p>
        </p:txBody>
      </p:sp>
      <p:sp>
        <p:nvSpPr>
          <p:cNvPr id="6"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currency converter is a tool that allows individuals to convert the value of one currency into another. It is commonly used for financial transactions and for determining the equivalent value of money in different countries. Currency converters are essential for travelers, businesses, and investors alike.</a:t>
            </a:r>
          </a:p>
          <a:p>
            <a:pPr marL="0" indent="0">
              <a:lnSpc>
                <a:spcPts val="2799"/>
              </a:lnSpc>
              <a:buNone/>
            </a:pPr>
            <a:endParaRPr lang="en-US" sz="1750" dirty="0">
              <a:solidFill>
                <a:srgbClr val="FFFFFF"/>
              </a:solidFill>
              <a:latin typeface="PT Sans" pitchFamily="34" charset="0"/>
              <a:ea typeface="PT Sans" pitchFamily="34" charset="-122"/>
              <a:cs typeface="PT Sans" pitchFamily="34" charset="-120"/>
            </a:endParaRPr>
          </a:p>
          <a:p>
            <a:pPr marL="0" indent="0">
              <a:lnSpc>
                <a:spcPts val="2799"/>
              </a:lnSpc>
              <a:buNone/>
            </a:pPr>
            <a:endParaRPr lang="en-US" sz="1750" dirty="0"/>
          </a:p>
        </p:txBody>
      </p:sp>
      <p:sp>
        <p:nvSpPr>
          <p:cNvPr id="8" name="Text 4"/>
          <p:cNvSpPr/>
          <p:nvPr/>
        </p:nvSpPr>
        <p:spPr>
          <a:xfrm flipV="1">
            <a:off x="401444" y="6679579"/>
            <a:ext cx="698217" cy="178419"/>
          </a:xfrm>
          <a:prstGeom prst="rect">
            <a:avLst/>
          </a:prstGeom>
          <a:noFill/>
          <a:ln/>
        </p:spPr>
        <p:txBody>
          <a:bodyPr wrap="none" rtlCol="0" anchor="t"/>
          <a:lstStyle/>
          <a:p>
            <a:pPr marL="0" indent="0" algn="ctr">
              <a:lnSpc>
                <a:spcPts val="1152"/>
              </a:lnSpc>
              <a:buNone/>
            </a:pPr>
            <a:r>
              <a:rPr lang="en-US" sz="1152" dirty="0">
                <a:solidFill>
                  <a:srgbClr val="FFFFFF"/>
                </a:solidFill>
                <a:latin typeface="PT Sans" pitchFamily="34" charset="0"/>
                <a:ea typeface="PT Sans" pitchFamily="34" charset="-122"/>
                <a:cs typeface="PT Sans" pitchFamily="34" charset="-120"/>
              </a:rPr>
              <a:t>Da</a:t>
            </a:r>
            <a:endParaRPr lang="en-US" sz="1152" dirty="0"/>
          </a:p>
        </p:txBody>
      </p:sp>
      <p:sp>
        <p:nvSpPr>
          <p:cNvPr id="9" name="Text 5"/>
          <p:cNvSpPr/>
          <p:nvPr/>
        </p:nvSpPr>
        <p:spPr>
          <a:xfrm>
            <a:off x="1299686" y="5755958"/>
            <a:ext cx="1142881" cy="388858"/>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a:t>
            </a:r>
            <a:r>
              <a:rPr lang="en-US" sz="2187" b="1" dirty="0" err="1">
                <a:solidFill>
                  <a:srgbClr val="FFFFFF"/>
                </a:solidFill>
                <a:latin typeface="PT Sans" pitchFamily="34" charset="0"/>
                <a:ea typeface="PT Sans" pitchFamily="34" charset="-122"/>
                <a:cs typeface="PT Sans" pitchFamily="34" charset="-120"/>
              </a:rPr>
              <a:t>Risshith</a:t>
            </a:r>
            <a:r>
              <a:rPr lang="en-US" sz="2187" b="1" dirty="0">
                <a:solidFill>
                  <a:srgbClr val="FFFFFF"/>
                </a:solidFill>
                <a:latin typeface="PT Sans" pitchFamily="34" charset="0"/>
                <a:ea typeface="PT Sans" pitchFamily="34" charset="-122"/>
                <a:cs typeface="PT Sans" pitchFamily="34" charset="-120"/>
              </a:rPr>
              <a:t> Saravanan (192210021)</a:t>
            </a:r>
          </a:p>
          <a:p>
            <a:pPr marL="0" indent="0" algn="l">
              <a:lnSpc>
                <a:spcPts val="3062"/>
              </a:lnSpc>
              <a:buNone/>
            </a:pPr>
            <a:r>
              <a:rPr lang="en-US" sz="2187" b="1" dirty="0">
                <a:solidFill>
                  <a:srgbClr val="FFFFFF"/>
                </a:solidFill>
                <a:latin typeface="PT Sans" pitchFamily="34" charset="0"/>
              </a:rPr>
              <a:t>     Mano (192225084)</a:t>
            </a:r>
          </a:p>
          <a:p>
            <a:pPr marL="0" indent="0" algn="l">
              <a:lnSpc>
                <a:spcPts val="3062"/>
              </a:lnSpc>
              <a:buNone/>
            </a:pPr>
            <a:r>
              <a:rPr lang="en-US" sz="2187" b="1" dirty="0">
                <a:solidFill>
                  <a:srgbClr val="FFFFFF"/>
                </a:solidFill>
                <a:latin typeface="PT Sans" pitchFamily="34" charset="0"/>
              </a:rPr>
              <a:t>     Manoj Prabhu (192121136)</a:t>
            </a:r>
            <a:endParaRPr lang="en-US" sz="2187"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2454712"/>
          </a:xfrm>
          <a:prstGeom prst="rect">
            <a:avLst/>
          </a:prstGeom>
        </p:spPr>
      </p:pic>
      <p:sp>
        <p:nvSpPr>
          <p:cNvPr id="5" name="Text 1"/>
          <p:cNvSpPr/>
          <p:nvPr/>
        </p:nvSpPr>
        <p:spPr>
          <a:xfrm>
            <a:off x="2925604" y="2994779"/>
            <a:ext cx="6957298" cy="613529"/>
          </a:xfrm>
          <a:prstGeom prst="rect">
            <a:avLst/>
          </a:prstGeom>
          <a:noFill/>
          <a:ln/>
        </p:spPr>
        <p:txBody>
          <a:bodyPr wrap="none" rtlCol="0" anchor="t"/>
          <a:lstStyle/>
          <a:p>
            <a:pPr marL="0" indent="0">
              <a:lnSpc>
                <a:spcPts val="4832"/>
              </a:lnSpc>
              <a:buNone/>
            </a:pPr>
            <a:r>
              <a:rPr lang="en-US" sz="3866" b="1" dirty="0">
                <a:solidFill>
                  <a:srgbClr val="FFFFFF"/>
                </a:solidFill>
                <a:latin typeface="Nunito" pitchFamily="34" charset="0"/>
                <a:ea typeface="Nunito" pitchFamily="34" charset="-122"/>
                <a:cs typeface="Nunito" pitchFamily="34" charset="-120"/>
              </a:rPr>
              <a:t>Conclusion and Key Takeaways</a:t>
            </a:r>
            <a:endParaRPr lang="en-US" sz="3866" dirty="0"/>
          </a:p>
        </p:txBody>
      </p:sp>
      <p:sp>
        <p:nvSpPr>
          <p:cNvPr id="6" name="Shape 2"/>
          <p:cNvSpPr/>
          <p:nvPr/>
        </p:nvSpPr>
        <p:spPr>
          <a:xfrm>
            <a:off x="3207901" y="3902869"/>
            <a:ext cx="24527" cy="3786664"/>
          </a:xfrm>
          <a:prstGeom prst="rect">
            <a:avLst/>
          </a:prstGeom>
          <a:solidFill>
            <a:srgbClr val="262654"/>
          </a:solidFill>
          <a:ln/>
        </p:spPr>
      </p:sp>
      <p:sp>
        <p:nvSpPr>
          <p:cNvPr id="7" name="Shape 3"/>
          <p:cNvSpPr/>
          <p:nvPr/>
        </p:nvSpPr>
        <p:spPr>
          <a:xfrm>
            <a:off x="3441085" y="4264819"/>
            <a:ext cx="687229" cy="24527"/>
          </a:xfrm>
          <a:prstGeom prst="rect">
            <a:avLst/>
          </a:prstGeom>
          <a:solidFill>
            <a:srgbClr val="F2B42D"/>
          </a:solidFill>
          <a:ln/>
        </p:spPr>
      </p:sp>
      <p:sp>
        <p:nvSpPr>
          <p:cNvPr id="8" name="Shape 4"/>
          <p:cNvSpPr/>
          <p:nvPr/>
        </p:nvSpPr>
        <p:spPr>
          <a:xfrm>
            <a:off x="2999244" y="4056221"/>
            <a:ext cx="441841" cy="441841"/>
          </a:xfrm>
          <a:prstGeom prst="roundRect">
            <a:avLst>
              <a:gd name="adj" fmla="val 80002"/>
            </a:avLst>
          </a:prstGeom>
          <a:solidFill>
            <a:srgbClr val="00002E"/>
          </a:solidFill>
          <a:ln w="22860">
            <a:solidFill>
              <a:srgbClr val="FFFFFF"/>
            </a:solidFill>
            <a:prstDash val="solid"/>
          </a:ln>
        </p:spPr>
      </p:sp>
      <p:sp>
        <p:nvSpPr>
          <p:cNvPr id="9" name="Text 5"/>
          <p:cNvSpPr/>
          <p:nvPr/>
        </p:nvSpPr>
        <p:spPr>
          <a:xfrm>
            <a:off x="3131760" y="4093012"/>
            <a:ext cx="176689" cy="368141"/>
          </a:xfrm>
          <a:prstGeom prst="rect">
            <a:avLst/>
          </a:prstGeom>
          <a:noFill/>
          <a:ln/>
        </p:spPr>
        <p:txBody>
          <a:bodyPr wrap="none" rtlCol="0" anchor="t"/>
          <a:lstStyle/>
          <a:p>
            <a:pPr marL="0" indent="0" algn="ctr">
              <a:lnSpc>
                <a:spcPts val="2899"/>
              </a:lnSpc>
              <a:buNone/>
            </a:pPr>
            <a:r>
              <a:rPr lang="en-US" sz="2319" b="1" dirty="0">
                <a:solidFill>
                  <a:srgbClr val="F2B42D"/>
                </a:solidFill>
                <a:latin typeface="Nunito" pitchFamily="34" charset="0"/>
                <a:ea typeface="Nunito" pitchFamily="34" charset="-122"/>
                <a:cs typeface="Nunito" pitchFamily="34" charset="-120"/>
              </a:rPr>
              <a:t>1</a:t>
            </a:r>
            <a:endParaRPr lang="en-US" sz="2319" dirty="0"/>
          </a:p>
        </p:txBody>
      </p:sp>
      <p:sp>
        <p:nvSpPr>
          <p:cNvPr id="10" name="Text 6"/>
          <p:cNvSpPr/>
          <p:nvPr/>
        </p:nvSpPr>
        <p:spPr>
          <a:xfrm>
            <a:off x="4300180" y="4099203"/>
            <a:ext cx="2454712" cy="306824"/>
          </a:xfrm>
          <a:prstGeom prst="rect">
            <a:avLst/>
          </a:prstGeom>
          <a:noFill/>
          <a:ln/>
        </p:spPr>
        <p:txBody>
          <a:bodyPr wrap="none" rtlCol="0" anchor="t"/>
          <a:lstStyle/>
          <a:p>
            <a:pPr marL="0" indent="0" algn="l">
              <a:lnSpc>
                <a:spcPts val="2416"/>
              </a:lnSpc>
              <a:buNone/>
            </a:pPr>
            <a:r>
              <a:rPr lang="en-US" sz="1933" b="1" dirty="0">
                <a:solidFill>
                  <a:srgbClr val="F2B42D"/>
                </a:solidFill>
                <a:latin typeface="Nunito" pitchFamily="34" charset="0"/>
                <a:ea typeface="Nunito" pitchFamily="34" charset="-122"/>
                <a:cs typeface="Nunito" pitchFamily="34" charset="-120"/>
              </a:rPr>
              <a:t>Convenience</a:t>
            </a:r>
            <a:endParaRPr lang="en-US" sz="1933" dirty="0"/>
          </a:p>
        </p:txBody>
      </p:sp>
      <p:sp>
        <p:nvSpPr>
          <p:cNvPr id="11" name="Text 7"/>
          <p:cNvSpPr/>
          <p:nvPr/>
        </p:nvSpPr>
        <p:spPr>
          <a:xfrm>
            <a:off x="4300180" y="4523780"/>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Access real-time exchange rates and convert currencies effortlessly.</a:t>
            </a:r>
            <a:endParaRPr lang="en-US" sz="1546" dirty="0"/>
          </a:p>
        </p:txBody>
      </p:sp>
      <p:sp>
        <p:nvSpPr>
          <p:cNvPr id="12" name="Shape 8"/>
          <p:cNvSpPr/>
          <p:nvPr/>
        </p:nvSpPr>
        <p:spPr>
          <a:xfrm>
            <a:off x="3441085" y="5592485"/>
            <a:ext cx="687229" cy="24527"/>
          </a:xfrm>
          <a:prstGeom prst="rect">
            <a:avLst/>
          </a:prstGeom>
          <a:solidFill>
            <a:srgbClr val="D7425E"/>
          </a:solidFill>
          <a:ln/>
        </p:spPr>
      </p:sp>
      <p:sp>
        <p:nvSpPr>
          <p:cNvPr id="13" name="Shape 9"/>
          <p:cNvSpPr/>
          <p:nvPr/>
        </p:nvSpPr>
        <p:spPr>
          <a:xfrm>
            <a:off x="2999244" y="5383887"/>
            <a:ext cx="441841" cy="441841"/>
          </a:xfrm>
          <a:prstGeom prst="roundRect">
            <a:avLst>
              <a:gd name="adj" fmla="val 80002"/>
            </a:avLst>
          </a:prstGeom>
          <a:solidFill>
            <a:srgbClr val="00002E"/>
          </a:solidFill>
          <a:ln w="22860">
            <a:solidFill>
              <a:srgbClr val="FFFFFF"/>
            </a:solidFill>
            <a:prstDash val="solid"/>
          </a:ln>
        </p:spPr>
      </p:sp>
      <p:sp>
        <p:nvSpPr>
          <p:cNvPr id="14" name="Text 10"/>
          <p:cNvSpPr/>
          <p:nvPr/>
        </p:nvSpPr>
        <p:spPr>
          <a:xfrm>
            <a:off x="3131760" y="5420678"/>
            <a:ext cx="176689" cy="368141"/>
          </a:xfrm>
          <a:prstGeom prst="rect">
            <a:avLst/>
          </a:prstGeom>
          <a:noFill/>
          <a:ln/>
        </p:spPr>
        <p:txBody>
          <a:bodyPr wrap="none" rtlCol="0" anchor="t"/>
          <a:lstStyle/>
          <a:p>
            <a:pPr marL="0" indent="0" algn="ctr">
              <a:lnSpc>
                <a:spcPts val="2899"/>
              </a:lnSpc>
              <a:buNone/>
            </a:pPr>
            <a:r>
              <a:rPr lang="en-US" sz="2319" b="1" dirty="0">
                <a:solidFill>
                  <a:srgbClr val="D7425E"/>
                </a:solidFill>
                <a:latin typeface="Nunito" pitchFamily="34" charset="0"/>
                <a:ea typeface="Nunito" pitchFamily="34" charset="-122"/>
                <a:cs typeface="Nunito" pitchFamily="34" charset="-120"/>
              </a:rPr>
              <a:t>2</a:t>
            </a:r>
            <a:endParaRPr lang="en-US" sz="2319" dirty="0"/>
          </a:p>
        </p:txBody>
      </p:sp>
      <p:sp>
        <p:nvSpPr>
          <p:cNvPr id="15" name="Text 11"/>
          <p:cNvSpPr/>
          <p:nvPr/>
        </p:nvSpPr>
        <p:spPr>
          <a:xfrm>
            <a:off x="4300180" y="5426869"/>
            <a:ext cx="2454712" cy="306824"/>
          </a:xfrm>
          <a:prstGeom prst="rect">
            <a:avLst/>
          </a:prstGeom>
          <a:noFill/>
          <a:ln/>
        </p:spPr>
        <p:txBody>
          <a:bodyPr wrap="none" rtlCol="0" anchor="t"/>
          <a:lstStyle/>
          <a:p>
            <a:pPr marL="0" indent="0" algn="l">
              <a:lnSpc>
                <a:spcPts val="2416"/>
              </a:lnSpc>
              <a:buNone/>
            </a:pPr>
            <a:r>
              <a:rPr lang="en-US" sz="1933" b="1" dirty="0">
                <a:solidFill>
                  <a:srgbClr val="D7425E"/>
                </a:solidFill>
                <a:latin typeface="Nunito" pitchFamily="34" charset="0"/>
                <a:ea typeface="Nunito" pitchFamily="34" charset="-122"/>
                <a:cs typeface="Nunito" pitchFamily="34" charset="-120"/>
              </a:rPr>
              <a:t>Global Connectivity</a:t>
            </a:r>
            <a:endParaRPr lang="en-US" sz="1933" dirty="0"/>
          </a:p>
        </p:txBody>
      </p:sp>
      <p:sp>
        <p:nvSpPr>
          <p:cNvPr id="16" name="Text 12"/>
          <p:cNvSpPr/>
          <p:nvPr/>
        </p:nvSpPr>
        <p:spPr>
          <a:xfrm>
            <a:off x="4300180" y="5851446"/>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Enables seamless transactions and investments across different currencies.</a:t>
            </a:r>
            <a:endParaRPr lang="en-US" sz="1546" dirty="0"/>
          </a:p>
        </p:txBody>
      </p:sp>
      <p:sp>
        <p:nvSpPr>
          <p:cNvPr id="17" name="Shape 13"/>
          <p:cNvSpPr/>
          <p:nvPr/>
        </p:nvSpPr>
        <p:spPr>
          <a:xfrm>
            <a:off x="3441085" y="6920151"/>
            <a:ext cx="687229" cy="24527"/>
          </a:xfrm>
          <a:prstGeom prst="rect">
            <a:avLst/>
          </a:prstGeom>
          <a:solidFill>
            <a:srgbClr val="DD785E"/>
          </a:solidFill>
          <a:ln/>
        </p:spPr>
      </p:sp>
      <p:sp>
        <p:nvSpPr>
          <p:cNvPr id="18" name="Shape 14"/>
          <p:cNvSpPr/>
          <p:nvPr/>
        </p:nvSpPr>
        <p:spPr>
          <a:xfrm>
            <a:off x="2999244" y="6711553"/>
            <a:ext cx="441841" cy="441841"/>
          </a:xfrm>
          <a:prstGeom prst="roundRect">
            <a:avLst>
              <a:gd name="adj" fmla="val 80002"/>
            </a:avLst>
          </a:prstGeom>
          <a:solidFill>
            <a:srgbClr val="00002E"/>
          </a:solidFill>
          <a:ln w="22860">
            <a:solidFill>
              <a:srgbClr val="FFFFFF"/>
            </a:solidFill>
            <a:prstDash val="solid"/>
          </a:ln>
        </p:spPr>
      </p:sp>
      <p:sp>
        <p:nvSpPr>
          <p:cNvPr id="19" name="Text 15"/>
          <p:cNvSpPr/>
          <p:nvPr/>
        </p:nvSpPr>
        <p:spPr>
          <a:xfrm>
            <a:off x="3131760" y="6748343"/>
            <a:ext cx="176689" cy="368141"/>
          </a:xfrm>
          <a:prstGeom prst="rect">
            <a:avLst/>
          </a:prstGeom>
          <a:noFill/>
          <a:ln/>
        </p:spPr>
        <p:txBody>
          <a:bodyPr wrap="none" rtlCol="0" anchor="t"/>
          <a:lstStyle/>
          <a:p>
            <a:pPr marL="0" indent="0" algn="ctr">
              <a:lnSpc>
                <a:spcPts val="2899"/>
              </a:lnSpc>
              <a:buNone/>
            </a:pPr>
            <a:r>
              <a:rPr lang="en-US" sz="2319" b="1" dirty="0">
                <a:solidFill>
                  <a:srgbClr val="DD785E"/>
                </a:solidFill>
                <a:latin typeface="Nunito" pitchFamily="34" charset="0"/>
                <a:ea typeface="Nunito" pitchFamily="34" charset="-122"/>
                <a:cs typeface="Nunito" pitchFamily="34" charset="-120"/>
              </a:rPr>
              <a:t>3</a:t>
            </a:r>
            <a:endParaRPr lang="en-US" sz="2319" dirty="0"/>
          </a:p>
        </p:txBody>
      </p:sp>
      <p:sp>
        <p:nvSpPr>
          <p:cNvPr id="20" name="Text 16"/>
          <p:cNvSpPr/>
          <p:nvPr/>
        </p:nvSpPr>
        <p:spPr>
          <a:xfrm>
            <a:off x="4300180" y="6754535"/>
            <a:ext cx="2454712" cy="306824"/>
          </a:xfrm>
          <a:prstGeom prst="rect">
            <a:avLst/>
          </a:prstGeom>
          <a:noFill/>
          <a:ln/>
        </p:spPr>
        <p:txBody>
          <a:bodyPr wrap="none" rtlCol="0" anchor="t"/>
          <a:lstStyle/>
          <a:p>
            <a:pPr marL="0" indent="0" algn="l">
              <a:lnSpc>
                <a:spcPts val="2416"/>
              </a:lnSpc>
              <a:buNone/>
            </a:pPr>
            <a:r>
              <a:rPr lang="en-US" sz="1933" b="1" dirty="0">
                <a:solidFill>
                  <a:srgbClr val="DD785E"/>
                </a:solidFill>
                <a:latin typeface="Nunito" pitchFamily="34" charset="0"/>
                <a:ea typeface="Nunito" pitchFamily="34" charset="-122"/>
                <a:cs typeface="Nunito" pitchFamily="34" charset="-120"/>
              </a:rPr>
              <a:t>Financial Planning</a:t>
            </a:r>
            <a:endParaRPr lang="en-US" sz="1933" dirty="0"/>
          </a:p>
        </p:txBody>
      </p:sp>
      <p:sp>
        <p:nvSpPr>
          <p:cNvPr id="21" name="Text 17"/>
          <p:cNvSpPr/>
          <p:nvPr/>
        </p:nvSpPr>
        <p:spPr>
          <a:xfrm>
            <a:off x="4300180" y="7179112"/>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Assists in budgeting for international travel and managing foreign investments.</a:t>
            </a:r>
            <a:endParaRPr lang="en-US" sz="1546"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45901"/>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Problem statement</a:t>
            </a:r>
            <a:endParaRPr lang="en-US" sz="4374" dirty="0"/>
          </a:p>
        </p:txBody>
      </p:sp>
      <p:sp>
        <p:nvSpPr>
          <p:cNvPr id="6" name="Text 2"/>
          <p:cNvSpPr/>
          <p:nvPr/>
        </p:nvSpPr>
        <p:spPr>
          <a:xfrm>
            <a:off x="1188601" y="3473529"/>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Lack of insight:</a:t>
            </a:r>
            <a:r>
              <a:rPr lang="en-US" sz="1750" dirty="0">
                <a:solidFill>
                  <a:srgbClr val="FFFFFF"/>
                </a:solidFill>
                <a:latin typeface="PT Sans" pitchFamily="34" charset="0"/>
                <a:ea typeface="PT Sans" pitchFamily="34" charset="-122"/>
                <a:cs typeface="PT Sans" pitchFamily="34" charset="-120"/>
              </a:rPr>
              <a:t> Many people struggle to understand exchange rates and their impact.</a:t>
            </a:r>
            <a:endParaRPr lang="en-US" sz="1750" dirty="0"/>
          </a:p>
        </p:txBody>
      </p:sp>
      <p:sp>
        <p:nvSpPr>
          <p:cNvPr id="7" name="Text 3"/>
          <p:cNvSpPr/>
          <p:nvPr/>
        </p:nvSpPr>
        <p:spPr>
          <a:xfrm>
            <a:off x="1188601" y="427315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Inaccurate conversions:</a:t>
            </a:r>
            <a:r>
              <a:rPr lang="en-US" sz="1750" dirty="0">
                <a:solidFill>
                  <a:srgbClr val="FFFFFF"/>
                </a:solidFill>
                <a:latin typeface="PT Sans" pitchFamily="34" charset="0"/>
                <a:ea typeface="PT Sans" pitchFamily="34" charset="-122"/>
                <a:cs typeface="PT Sans" pitchFamily="34" charset="-120"/>
              </a:rPr>
              <a:t> Currency conversions often result in confusion due to varying rates.</a:t>
            </a:r>
            <a:endParaRPr lang="en-US" sz="1750" dirty="0"/>
          </a:p>
        </p:txBody>
      </p:sp>
      <p:sp>
        <p:nvSpPr>
          <p:cNvPr id="8" name="Text 4"/>
          <p:cNvSpPr/>
          <p:nvPr/>
        </p:nvSpPr>
        <p:spPr>
          <a:xfrm>
            <a:off x="1188601" y="5072777"/>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Hidden costs:</a:t>
            </a:r>
            <a:r>
              <a:rPr lang="en-US" sz="1750" dirty="0">
                <a:solidFill>
                  <a:srgbClr val="FFFFFF"/>
                </a:solidFill>
                <a:latin typeface="PT Sans" pitchFamily="34" charset="0"/>
                <a:ea typeface="PT Sans" pitchFamily="34" charset="-122"/>
                <a:cs typeface="PT Sans" pitchFamily="34" charset="-120"/>
              </a:rPr>
              <a:t> Users are unaware of additional fees and charges applied during conversions.</a:t>
            </a: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18040"/>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Key Components and Functionalities</a:t>
            </a:r>
            <a:endParaRPr lang="en-US" sz="4374" dirty="0"/>
          </a:p>
        </p:txBody>
      </p:sp>
      <p:sp>
        <p:nvSpPr>
          <p:cNvPr id="6" name="Text 2"/>
          <p:cNvSpPr/>
          <p:nvPr/>
        </p:nvSpPr>
        <p:spPr>
          <a:xfrm>
            <a:off x="833199" y="4140041"/>
            <a:ext cx="74776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currency converter app typically includes real-time exchange rates, historical data, and multi-currency support.</a:t>
            </a:r>
            <a:endParaRPr lang="en-US" sz="1750" dirty="0"/>
          </a:p>
        </p:txBody>
      </p:sp>
      <p:sp>
        <p:nvSpPr>
          <p:cNvPr id="7" name="Text 3"/>
          <p:cNvSpPr/>
          <p:nvPr/>
        </p:nvSpPr>
        <p:spPr>
          <a:xfrm>
            <a:off x="833199" y="5100757"/>
            <a:ext cx="74776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also provides features such as currency conversion, favorites list, and currency charts for analysis.</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616518"/>
            <a:ext cx="8853011"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Popular Currency Conversion Tools</a:t>
            </a:r>
            <a:endParaRPr lang="en-US" sz="4374" dirty="0"/>
          </a:p>
        </p:txBody>
      </p:sp>
      <p:pic>
        <p:nvPicPr>
          <p:cNvPr id="5" name="Image 1" descr="preencoded.png"/>
          <p:cNvPicPr>
            <a:picLocks noChangeAspect="1"/>
          </p:cNvPicPr>
          <p:nvPr/>
        </p:nvPicPr>
        <p:blipFill>
          <a:blip r:embed="rId4"/>
          <a:stretch>
            <a:fillRect/>
          </a:stretch>
        </p:blipFill>
        <p:spPr>
          <a:xfrm>
            <a:off x="2348389" y="3755231"/>
            <a:ext cx="444341" cy="444341"/>
          </a:xfrm>
          <a:prstGeom prst="rect">
            <a:avLst/>
          </a:prstGeom>
        </p:spPr>
      </p:pic>
      <p:sp>
        <p:nvSpPr>
          <p:cNvPr id="6" name="Text 2"/>
          <p:cNvSpPr/>
          <p:nvPr/>
        </p:nvSpPr>
        <p:spPr>
          <a:xfrm>
            <a:off x="2348389" y="4421743"/>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Calculator</a:t>
            </a:r>
            <a:endParaRPr lang="en-US" sz="2187" dirty="0"/>
          </a:p>
        </p:txBody>
      </p:sp>
      <p:sp>
        <p:nvSpPr>
          <p:cNvPr id="7" name="Text 3"/>
          <p:cNvSpPr/>
          <p:nvPr/>
        </p:nvSpPr>
        <p:spPr>
          <a:xfrm>
            <a:off x="2348389" y="4902160"/>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Basic tool for quick conversions and calculations.</a:t>
            </a:r>
            <a:endParaRPr lang="en-US" sz="1750" dirty="0"/>
          </a:p>
        </p:txBody>
      </p:sp>
      <p:pic>
        <p:nvPicPr>
          <p:cNvPr id="8" name="Image 2" descr="preencoded.png"/>
          <p:cNvPicPr>
            <a:picLocks noChangeAspect="1"/>
          </p:cNvPicPr>
          <p:nvPr/>
        </p:nvPicPr>
        <p:blipFill>
          <a:blip r:embed="rId5"/>
          <a:stretch>
            <a:fillRect/>
          </a:stretch>
        </p:blipFill>
        <p:spPr>
          <a:xfrm>
            <a:off x="5770602" y="3755231"/>
            <a:ext cx="444341" cy="444341"/>
          </a:xfrm>
          <a:prstGeom prst="rect">
            <a:avLst/>
          </a:prstGeom>
        </p:spPr>
      </p:pic>
      <p:sp>
        <p:nvSpPr>
          <p:cNvPr id="9" name="Text 4"/>
          <p:cNvSpPr/>
          <p:nvPr/>
        </p:nvSpPr>
        <p:spPr>
          <a:xfrm>
            <a:off x="5770602" y="4421743"/>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Mobile Apps</a:t>
            </a:r>
            <a:endParaRPr lang="en-US" sz="2187" dirty="0"/>
          </a:p>
        </p:txBody>
      </p:sp>
      <p:sp>
        <p:nvSpPr>
          <p:cNvPr id="10" name="Text 5"/>
          <p:cNvSpPr/>
          <p:nvPr/>
        </p:nvSpPr>
        <p:spPr>
          <a:xfrm>
            <a:off x="5770602" y="4902160"/>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Convenient for on-the-go currency exchange needs.</a:t>
            </a:r>
            <a:endParaRPr lang="en-US" sz="1750" dirty="0"/>
          </a:p>
        </p:txBody>
      </p:sp>
      <p:pic>
        <p:nvPicPr>
          <p:cNvPr id="11" name="Image 3" descr="preencoded.png"/>
          <p:cNvPicPr>
            <a:picLocks noChangeAspect="1"/>
          </p:cNvPicPr>
          <p:nvPr/>
        </p:nvPicPr>
        <p:blipFill>
          <a:blip r:embed="rId6"/>
          <a:stretch>
            <a:fillRect/>
          </a:stretch>
        </p:blipFill>
        <p:spPr>
          <a:xfrm>
            <a:off x="9192816" y="3755231"/>
            <a:ext cx="444341" cy="444341"/>
          </a:xfrm>
          <a:prstGeom prst="rect">
            <a:avLst/>
          </a:prstGeom>
        </p:spPr>
      </p:pic>
      <p:sp>
        <p:nvSpPr>
          <p:cNvPr id="12" name="Text 6"/>
          <p:cNvSpPr/>
          <p:nvPr/>
        </p:nvSpPr>
        <p:spPr>
          <a:xfrm>
            <a:off x="9192816" y="4421743"/>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Online Platforms</a:t>
            </a:r>
            <a:endParaRPr lang="en-US" sz="2187" dirty="0"/>
          </a:p>
        </p:txBody>
      </p:sp>
      <p:sp>
        <p:nvSpPr>
          <p:cNvPr id="13" name="Text 7"/>
          <p:cNvSpPr/>
          <p:nvPr/>
        </p:nvSpPr>
        <p:spPr>
          <a:xfrm>
            <a:off x="9192816" y="4902160"/>
            <a:ext cx="3089077"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Offering real-time rates and historical data for analysis.</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2817971"/>
            <a:ext cx="9851588"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Benefits of Using a Currency Converter</a:t>
            </a:r>
            <a:endParaRPr lang="en-US" sz="4374" dirty="0"/>
          </a:p>
        </p:txBody>
      </p:sp>
      <p:sp>
        <p:nvSpPr>
          <p:cNvPr id="7" name="Text 3"/>
          <p:cNvSpPr/>
          <p:nvPr/>
        </p:nvSpPr>
        <p:spPr>
          <a:xfrm>
            <a:off x="2348389" y="3845600"/>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Using a currency converter provides real-time exchange rates, allowing for accurate financial planning.</a:t>
            </a:r>
            <a:endParaRPr lang="en-US" sz="1750" dirty="0"/>
          </a:p>
        </p:txBody>
      </p:sp>
      <p:sp>
        <p:nvSpPr>
          <p:cNvPr id="8" name="Text 4"/>
          <p:cNvSpPr/>
          <p:nvPr/>
        </p:nvSpPr>
        <p:spPr>
          <a:xfrm>
            <a:off x="2348389" y="4450913"/>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enables seamless international transactions, avoiding hidden fees and unfavorable exchange rates.</a:t>
            </a:r>
            <a:endParaRPr lang="en-US" sz="1750" dirty="0"/>
          </a:p>
        </p:txBody>
      </p:sp>
      <p:sp>
        <p:nvSpPr>
          <p:cNvPr id="9" name="Text 5"/>
          <p:cNvSpPr/>
          <p:nvPr/>
        </p:nvSpPr>
        <p:spPr>
          <a:xfrm>
            <a:off x="2348389" y="5056227"/>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Travelers can easily track and compare currency values, making budgeting and spending more efficient.</a:t>
            </a:r>
            <a:endParaRPr lang="en-US" sz="175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472803"/>
            <a:ext cx="8485823"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Factors Affecting Exchange Rates</a:t>
            </a:r>
            <a:endParaRPr lang="en-US" sz="4374" dirty="0"/>
          </a:p>
        </p:txBody>
      </p:sp>
      <p:sp>
        <p:nvSpPr>
          <p:cNvPr id="5" name="Shape 2"/>
          <p:cNvSpPr/>
          <p:nvPr/>
        </p:nvSpPr>
        <p:spPr>
          <a:xfrm>
            <a:off x="2348389" y="2611517"/>
            <a:ext cx="9933503" cy="4145280"/>
          </a:xfrm>
          <a:prstGeom prst="roundRect">
            <a:avLst>
              <a:gd name="adj" fmla="val 9649"/>
            </a:avLst>
          </a:prstGeom>
          <a:solidFill>
            <a:srgbClr val="00002E"/>
          </a:solidFill>
          <a:ln w="53340">
            <a:solidFill>
              <a:srgbClr val="262654"/>
            </a:solidFill>
            <a:prstDash val="solid"/>
          </a:ln>
        </p:spPr>
      </p:sp>
      <p:sp>
        <p:nvSpPr>
          <p:cNvPr id="6" name="Text 3"/>
          <p:cNvSpPr/>
          <p:nvPr/>
        </p:nvSpPr>
        <p:spPr>
          <a:xfrm>
            <a:off x="2624018" y="2805708"/>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Economic indicators</a:t>
            </a:r>
            <a:endParaRPr lang="en-US" sz="1750" dirty="0"/>
          </a:p>
        </p:txBody>
      </p:sp>
      <p:sp>
        <p:nvSpPr>
          <p:cNvPr id="7" name="Text 4"/>
          <p:cNvSpPr/>
          <p:nvPr/>
        </p:nvSpPr>
        <p:spPr>
          <a:xfrm>
            <a:off x="7541181" y="2805708"/>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Interest rates, inflation, and GDP can impact exchange rates.</a:t>
            </a:r>
            <a:endParaRPr lang="en-US" sz="1750" dirty="0"/>
          </a:p>
        </p:txBody>
      </p:sp>
      <p:sp>
        <p:nvSpPr>
          <p:cNvPr id="8" name="Text 5"/>
          <p:cNvSpPr/>
          <p:nvPr/>
        </p:nvSpPr>
        <p:spPr>
          <a:xfrm>
            <a:off x="2624018" y="3821073"/>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Market psychology</a:t>
            </a:r>
            <a:endParaRPr lang="en-US" sz="1750" dirty="0"/>
          </a:p>
        </p:txBody>
      </p:sp>
      <p:sp>
        <p:nvSpPr>
          <p:cNvPr id="9" name="Text 6"/>
          <p:cNvSpPr/>
          <p:nvPr/>
        </p:nvSpPr>
        <p:spPr>
          <a:xfrm>
            <a:off x="7541181" y="3821073"/>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Investor perception and sentiment can influence currency valuation.</a:t>
            </a:r>
            <a:endParaRPr lang="en-US" sz="1750" dirty="0"/>
          </a:p>
        </p:txBody>
      </p:sp>
      <p:sp>
        <p:nvSpPr>
          <p:cNvPr id="10" name="Text 7"/>
          <p:cNvSpPr/>
          <p:nvPr/>
        </p:nvSpPr>
        <p:spPr>
          <a:xfrm>
            <a:off x="2624018" y="4836438"/>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Political stability</a:t>
            </a:r>
            <a:endParaRPr lang="en-US" sz="1750" dirty="0"/>
          </a:p>
        </p:txBody>
      </p:sp>
      <p:sp>
        <p:nvSpPr>
          <p:cNvPr id="11" name="Text 8"/>
          <p:cNvSpPr/>
          <p:nvPr/>
        </p:nvSpPr>
        <p:spPr>
          <a:xfrm>
            <a:off x="7541181" y="4836438"/>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Government stability and policies affect currency strength.</a:t>
            </a:r>
            <a:endParaRPr lang="en-US" sz="1750" dirty="0"/>
          </a:p>
        </p:txBody>
      </p:sp>
      <p:sp>
        <p:nvSpPr>
          <p:cNvPr id="12" name="Text 9"/>
          <p:cNvSpPr/>
          <p:nvPr/>
        </p:nvSpPr>
        <p:spPr>
          <a:xfrm>
            <a:off x="2624018" y="5851803"/>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Trade balance</a:t>
            </a:r>
            <a:endParaRPr lang="en-US" sz="1750" dirty="0"/>
          </a:p>
        </p:txBody>
      </p:sp>
      <p:sp>
        <p:nvSpPr>
          <p:cNvPr id="13" name="Text 10"/>
          <p:cNvSpPr/>
          <p:nvPr/>
        </p:nvSpPr>
        <p:spPr>
          <a:xfrm>
            <a:off x="7541181" y="5851803"/>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Imports and exports can impact demand for a country's currency.</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243013"/>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Login and Sign up process in a currency converter</a:t>
            </a:r>
            <a:endParaRPr lang="en-US" sz="4374" dirty="0"/>
          </a:p>
        </p:txBody>
      </p:sp>
      <p:sp>
        <p:nvSpPr>
          <p:cNvPr id="5" name="Text 2"/>
          <p:cNvSpPr/>
          <p:nvPr/>
        </p:nvSpPr>
        <p:spPr>
          <a:xfrm>
            <a:off x="2348389" y="3164919"/>
            <a:ext cx="4695706"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When using a currency converter, the login and sign-up process is straightforward and secure.</a:t>
            </a:r>
            <a:endParaRPr lang="en-US" sz="1750" dirty="0"/>
          </a:p>
        </p:txBody>
      </p:sp>
      <p:sp>
        <p:nvSpPr>
          <p:cNvPr id="6" name="Text 3"/>
          <p:cNvSpPr/>
          <p:nvPr/>
        </p:nvSpPr>
        <p:spPr>
          <a:xfrm>
            <a:off x="2703790" y="4125635"/>
            <a:ext cx="4340304"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Users can create accounts with personal details or sign in with social media credentials.</a:t>
            </a:r>
            <a:endParaRPr lang="en-US" sz="1750" dirty="0"/>
          </a:p>
        </p:txBody>
      </p:sp>
      <p:sp>
        <p:nvSpPr>
          <p:cNvPr id="7" name="Text 4"/>
          <p:cNvSpPr/>
          <p:nvPr/>
        </p:nvSpPr>
        <p:spPr>
          <a:xfrm>
            <a:off x="2703790" y="5280660"/>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The verification process ensures the security of user data and transactions.</a:t>
            </a:r>
            <a:endParaRPr lang="en-US" sz="1750" dirty="0"/>
          </a:p>
        </p:txBody>
      </p:sp>
      <p:sp>
        <p:nvSpPr>
          <p:cNvPr id="8" name="Text 5"/>
          <p:cNvSpPr/>
          <p:nvPr/>
        </p:nvSpPr>
        <p:spPr>
          <a:xfrm>
            <a:off x="2703790" y="6080284"/>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Once logged in, users can access personalized features and historical conversion data.</a:t>
            </a:r>
            <a:endParaRPr lang="en-US" sz="1750" dirty="0"/>
          </a:p>
        </p:txBody>
      </p:sp>
      <p:pic>
        <p:nvPicPr>
          <p:cNvPr id="9" name="Image 1" descr="preencoded.png"/>
          <p:cNvPicPr>
            <a:picLocks noChangeAspect="1"/>
          </p:cNvPicPr>
          <p:nvPr/>
        </p:nvPicPr>
        <p:blipFill>
          <a:blip r:embed="rId4"/>
          <a:stretch>
            <a:fillRect/>
          </a:stretch>
        </p:blipFill>
        <p:spPr>
          <a:xfrm>
            <a:off x="7593687" y="3214926"/>
            <a:ext cx="4695706" cy="352175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0002E">
              <a:alpha val="75000"/>
            </a:srgbClr>
          </a:solidFill>
          <a:ln/>
        </p:spPr>
      </p:sp>
      <p:sp>
        <p:nvSpPr>
          <p:cNvPr id="4" name="Text 1"/>
          <p:cNvSpPr/>
          <p:nvPr/>
        </p:nvSpPr>
        <p:spPr>
          <a:xfrm>
            <a:off x="2702838" y="567333"/>
            <a:ext cx="9224605" cy="1289685"/>
          </a:xfrm>
          <a:prstGeom prst="rect">
            <a:avLst/>
          </a:prstGeom>
          <a:noFill/>
          <a:ln/>
        </p:spPr>
        <p:txBody>
          <a:bodyPr wrap="square" rtlCol="0" anchor="t"/>
          <a:lstStyle/>
          <a:p>
            <a:pPr marL="0" indent="0">
              <a:lnSpc>
                <a:spcPts val="5077"/>
              </a:lnSpc>
              <a:buNone/>
            </a:pPr>
            <a:r>
              <a:rPr lang="en-US" sz="4062" b="1" dirty="0">
                <a:solidFill>
                  <a:srgbClr val="FFFFFF"/>
                </a:solidFill>
                <a:latin typeface="Nunito" pitchFamily="34" charset="0"/>
                <a:ea typeface="Nunito" pitchFamily="34" charset="-122"/>
                <a:cs typeface="Nunito" pitchFamily="34" charset="-120"/>
              </a:rPr>
              <a:t>Risks and Limitations of Currency Conversion</a:t>
            </a:r>
            <a:endParaRPr lang="en-US" sz="4062" dirty="0"/>
          </a:p>
        </p:txBody>
      </p:sp>
      <p:sp>
        <p:nvSpPr>
          <p:cNvPr id="5" name="Shape 2"/>
          <p:cNvSpPr/>
          <p:nvPr/>
        </p:nvSpPr>
        <p:spPr>
          <a:xfrm>
            <a:off x="2702838" y="2269688"/>
            <a:ext cx="1153001" cy="1188720"/>
          </a:xfrm>
          <a:prstGeom prst="roundRect">
            <a:avLst>
              <a:gd name="adj" fmla="val 32213"/>
            </a:avLst>
          </a:prstGeom>
          <a:solidFill>
            <a:srgbClr val="00002E"/>
          </a:solidFill>
          <a:ln w="22860">
            <a:solidFill>
              <a:srgbClr val="FFFFFF"/>
            </a:solidFill>
            <a:prstDash val="solid"/>
          </a:ln>
        </p:spPr>
      </p:sp>
      <p:sp>
        <p:nvSpPr>
          <p:cNvPr id="6" name="Text 3"/>
          <p:cNvSpPr/>
          <p:nvPr/>
        </p:nvSpPr>
        <p:spPr>
          <a:xfrm>
            <a:off x="2932033" y="2657713"/>
            <a:ext cx="154662" cy="412552"/>
          </a:xfrm>
          <a:prstGeom prst="rect">
            <a:avLst/>
          </a:prstGeom>
          <a:noFill/>
          <a:ln/>
        </p:spPr>
        <p:txBody>
          <a:bodyPr wrap="none" rtlCol="0" anchor="t"/>
          <a:lstStyle/>
          <a:p>
            <a:pPr marL="0" indent="0" algn="ctr">
              <a:lnSpc>
                <a:spcPts val="3249"/>
              </a:lnSpc>
              <a:buNone/>
            </a:pPr>
            <a:r>
              <a:rPr lang="en-US" sz="2031" b="1" dirty="0">
                <a:solidFill>
                  <a:srgbClr val="F2B42D"/>
                </a:solidFill>
                <a:latin typeface="Nunito" pitchFamily="34" charset="0"/>
                <a:ea typeface="Nunito" pitchFamily="34" charset="-122"/>
                <a:cs typeface="Nunito" pitchFamily="34" charset="-120"/>
              </a:rPr>
              <a:t>1</a:t>
            </a:r>
            <a:endParaRPr lang="en-US" sz="2031" dirty="0"/>
          </a:p>
        </p:txBody>
      </p:sp>
      <p:sp>
        <p:nvSpPr>
          <p:cNvPr id="7" name="Text 4"/>
          <p:cNvSpPr/>
          <p:nvPr/>
        </p:nvSpPr>
        <p:spPr>
          <a:xfrm>
            <a:off x="4062174" y="2476024"/>
            <a:ext cx="3266480" cy="322302"/>
          </a:xfrm>
          <a:prstGeom prst="rect">
            <a:avLst/>
          </a:prstGeom>
          <a:noFill/>
          <a:ln/>
        </p:spPr>
        <p:txBody>
          <a:bodyPr wrap="none" rtlCol="0" anchor="t"/>
          <a:lstStyle/>
          <a:p>
            <a:pPr marL="0" indent="0" algn="l">
              <a:lnSpc>
                <a:spcPts val="2539"/>
              </a:lnSpc>
              <a:buNone/>
            </a:pPr>
            <a:r>
              <a:rPr lang="en-US" sz="2031" b="1" dirty="0">
                <a:solidFill>
                  <a:srgbClr val="F2B42D"/>
                </a:solidFill>
                <a:latin typeface="Nunito" pitchFamily="34" charset="0"/>
                <a:ea typeface="Nunito" pitchFamily="34" charset="-122"/>
                <a:cs typeface="Nunito" pitchFamily="34" charset="-120"/>
              </a:rPr>
              <a:t>Exchange Rate Fluctuations</a:t>
            </a:r>
            <a:endParaRPr lang="en-US" sz="2031" dirty="0"/>
          </a:p>
        </p:txBody>
      </p:sp>
      <p:sp>
        <p:nvSpPr>
          <p:cNvPr id="8" name="Text 5"/>
          <p:cNvSpPr/>
          <p:nvPr/>
        </p:nvSpPr>
        <p:spPr>
          <a:xfrm>
            <a:off x="4062174" y="2922032"/>
            <a:ext cx="4139803"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Volatility can pose risks to currency conversion.</a:t>
            </a:r>
            <a:endParaRPr lang="en-US" sz="1625" dirty="0"/>
          </a:p>
        </p:txBody>
      </p:sp>
      <p:sp>
        <p:nvSpPr>
          <p:cNvPr id="9" name="Shape 6"/>
          <p:cNvSpPr/>
          <p:nvPr/>
        </p:nvSpPr>
        <p:spPr>
          <a:xfrm>
            <a:off x="3958947" y="3446740"/>
            <a:ext cx="7865388" cy="12859"/>
          </a:xfrm>
          <a:prstGeom prst="rect">
            <a:avLst/>
          </a:prstGeom>
          <a:solidFill>
            <a:srgbClr val="F2B42D"/>
          </a:solidFill>
          <a:ln/>
        </p:spPr>
      </p:sp>
      <p:sp>
        <p:nvSpPr>
          <p:cNvPr id="10" name="Shape 7"/>
          <p:cNvSpPr/>
          <p:nvPr/>
        </p:nvSpPr>
        <p:spPr>
          <a:xfrm>
            <a:off x="2702838" y="3561517"/>
            <a:ext cx="2306122" cy="1188720"/>
          </a:xfrm>
          <a:prstGeom prst="roundRect">
            <a:avLst>
              <a:gd name="adj" fmla="val 31245"/>
            </a:avLst>
          </a:prstGeom>
          <a:solidFill>
            <a:srgbClr val="00002E"/>
          </a:solidFill>
          <a:ln w="22860">
            <a:solidFill>
              <a:srgbClr val="FFFFFF"/>
            </a:solidFill>
            <a:prstDash val="solid"/>
          </a:ln>
        </p:spPr>
      </p:sp>
      <p:sp>
        <p:nvSpPr>
          <p:cNvPr id="11" name="Text 8"/>
          <p:cNvSpPr/>
          <p:nvPr/>
        </p:nvSpPr>
        <p:spPr>
          <a:xfrm>
            <a:off x="2932033" y="3949541"/>
            <a:ext cx="154662" cy="412552"/>
          </a:xfrm>
          <a:prstGeom prst="rect">
            <a:avLst/>
          </a:prstGeom>
          <a:noFill/>
          <a:ln/>
        </p:spPr>
        <p:txBody>
          <a:bodyPr wrap="none" rtlCol="0" anchor="t"/>
          <a:lstStyle/>
          <a:p>
            <a:pPr marL="0" indent="0" algn="ctr">
              <a:lnSpc>
                <a:spcPts val="3249"/>
              </a:lnSpc>
              <a:buNone/>
            </a:pPr>
            <a:r>
              <a:rPr lang="en-US" sz="2031" b="1" dirty="0">
                <a:solidFill>
                  <a:srgbClr val="D7425E"/>
                </a:solidFill>
                <a:latin typeface="Nunito" pitchFamily="34" charset="0"/>
                <a:ea typeface="Nunito" pitchFamily="34" charset="-122"/>
                <a:cs typeface="Nunito" pitchFamily="34" charset="-120"/>
              </a:rPr>
              <a:t>2</a:t>
            </a:r>
            <a:endParaRPr lang="en-US" sz="2031" dirty="0"/>
          </a:p>
        </p:txBody>
      </p:sp>
      <p:sp>
        <p:nvSpPr>
          <p:cNvPr id="12" name="Text 9"/>
          <p:cNvSpPr/>
          <p:nvPr/>
        </p:nvSpPr>
        <p:spPr>
          <a:xfrm>
            <a:off x="5215295" y="3767852"/>
            <a:ext cx="2579251" cy="322302"/>
          </a:xfrm>
          <a:prstGeom prst="rect">
            <a:avLst/>
          </a:prstGeom>
          <a:noFill/>
          <a:ln/>
        </p:spPr>
        <p:txBody>
          <a:bodyPr wrap="none" rtlCol="0" anchor="t"/>
          <a:lstStyle/>
          <a:p>
            <a:pPr marL="0" indent="0" algn="l">
              <a:lnSpc>
                <a:spcPts val="2539"/>
              </a:lnSpc>
              <a:buNone/>
            </a:pPr>
            <a:r>
              <a:rPr lang="en-US" sz="2031" b="1" dirty="0">
                <a:solidFill>
                  <a:srgbClr val="D7425E"/>
                </a:solidFill>
                <a:latin typeface="Nunito" pitchFamily="34" charset="0"/>
                <a:ea typeface="Nunito" pitchFamily="34" charset="-122"/>
                <a:cs typeface="Nunito" pitchFamily="34" charset="-120"/>
              </a:rPr>
              <a:t>Transaction Costs</a:t>
            </a:r>
            <a:endParaRPr lang="en-US" sz="2031" dirty="0"/>
          </a:p>
        </p:txBody>
      </p:sp>
      <p:sp>
        <p:nvSpPr>
          <p:cNvPr id="13" name="Text 10"/>
          <p:cNvSpPr/>
          <p:nvPr/>
        </p:nvSpPr>
        <p:spPr>
          <a:xfrm>
            <a:off x="5215295" y="4213860"/>
            <a:ext cx="4702612"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Hidden fees and charges may affect the overall value.</a:t>
            </a:r>
            <a:endParaRPr lang="en-US" sz="1625" dirty="0"/>
          </a:p>
        </p:txBody>
      </p:sp>
      <p:sp>
        <p:nvSpPr>
          <p:cNvPr id="14" name="Shape 11"/>
          <p:cNvSpPr/>
          <p:nvPr/>
        </p:nvSpPr>
        <p:spPr>
          <a:xfrm>
            <a:off x="5112068" y="4738568"/>
            <a:ext cx="6712268" cy="12859"/>
          </a:xfrm>
          <a:prstGeom prst="rect">
            <a:avLst/>
          </a:prstGeom>
          <a:solidFill>
            <a:srgbClr val="D7425E"/>
          </a:solidFill>
          <a:ln/>
        </p:spPr>
      </p:sp>
      <p:sp>
        <p:nvSpPr>
          <p:cNvPr id="15" name="Shape 12"/>
          <p:cNvSpPr/>
          <p:nvPr/>
        </p:nvSpPr>
        <p:spPr>
          <a:xfrm>
            <a:off x="2702838" y="4853345"/>
            <a:ext cx="3459123" cy="1188720"/>
          </a:xfrm>
          <a:prstGeom prst="roundRect">
            <a:avLst>
              <a:gd name="adj" fmla="val 31245"/>
            </a:avLst>
          </a:prstGeom>
          <a:solidFill>
            <a:srgbClr val="00002E"/>
          </a:solidFill>
          <a:ln w="22860">
            <a:solidFill>
              <a:srgbClr val="FFFFFF"/>
            </a:solidFill>
            <a:prstDash val="solid"/>
          </a:ln>
        </p:spPr>
      </p:sp>
      <p:sp>
        <p:nvSpPr>
          <p:cNvPr id="16" name="Text 13"/>
          <p:cNvSpPr/>
          <p:nvPr/>
        </p:nvSpPr>
        <p:spPr>
          <a:xfrm>
            <a:off x="2932033" y="5241369"/>
            <a:ext cx="154662" cy="412552"/>
          </a:xfrm>
          <a:prstGeom prst="rect">
            <a:avLst/>
          </a:prstGeom>
          <a:noFill/>
          <a:ln/>
        </p:spPr>
        <p:txBody>
          <a:bodyPr wrap="none" rtlCol="0" anchor="t"/>
          <a:lstStyle/>
          <a:p>
            <a:pPr marL="0" indent="0" algn="ctr">
              <a:lnSpc>
                <a:spcPts val="3249"/>
              </a:lnSpc>
              <a:buNone/>
            </a:pPr>
            <a:r>
              <a:rPr lang="en-US" sz="2031" b="1" dirty="0">
                <a:solidFill>
                  <a:srgbClr val="DD785E"/>
                </a:solidFill>
                <a:latin typeface="Nunito" pitchFamily="34" charset="0"/>
                <a:ea typeface="Nunito" pitchFamily="34" charset="-122"/>
                <a:cs typeface="Nunito" pitchFamily="34" charset="-120"/>
              </a:rPr>
              <a:t>3</a:t>
            </a:r>
            <a:endParaRPr lang="en-US" sz="2031" dirty="0"/>
          </a:p>
        </p:txBody>
      </p:sp>
      <p:sp>
        <p:nvSpPr>
          <p:cNvPr id="17" name="Text 14"/>
          <p:cNvSpPr/>
          <p:nvPr/>
        </p:nvSpPr>
        <p:spPr>
          <a:xfrm>
            <a:off x="6368296" y="5059680"/>
            <a:ext cx="2579251" cy="322302"/>
          </a:xfrm>
          <a:prstGeom prst="rect">
            <a:avLst/>
          </a:prstGeom>
          <a:noFill/>
          <a:ln/>
        </p:spPr>
        <p:txBody>
          <a:bodyPr wrap="none" rtlCol="0" anchor="t"/>
          <a:lstStyle/>
          <a:p>
            <a:pPr marL="0" indent="0" algn="l">
              <a:lnSpc>
                <a:spcPts val="2539"/>
              </a:lnSpc>
              <a:buNone/>
            </a:pPr>
            <a:r>
              <a:rPr lang="en-US" sz="2031" b="1" dirty="0">
                <a:solidFill>
                  <a:srgbClr val="DD785E"/>
                </a:solidFill>
                <a:latin typeface="Nunito" pitchFamily="34" charset="0"/>
                <a:ea typeface="Nunito" pitchFamily="34" charset="-122"/>
                <a:cs typeface="Nunito" pitchFamily="34" charset="-120"/>
              </a:rPr>
              <a:t>Information Security</a:t>
            </a:r>
            <a:endParaRPr lang="en-US" sz="2031" dirty="0"/>
          </a:p>
        </p:txBody>
      </p:sp>
      <p:sp>
        <p:nvSpPr>
          <p:cNvPr id="18" name="Text 15"/>
          <p:cNvSpPr/>
          <p:nvPr/>
        </p:nvSpPr>
        <p:spPr>
          <a:xfrm>
            <a:off x="6368296" y="5505688"/>
            <a:ext cx="4095036"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Concerns about data privacy and cyber threats.</a:t>
            </a:r>
            <a:endParaRPr lang="en-US" sz="1625" dirty="0"/>
          </a:p>
        </p:txBody>
      </p:sp>
      <p:sp>
        <p:nvSpPr>
          <p:cNvPr id="19" name="Shape 16"/>
          <p:cNvSpPr/>
          <p:nvPr/>
        </p:nvSpPr>
        <p:spPr>
          <a:xfrm>
            <a:off x="6265069" y="6030397"/>
            <a:ext cx="5559266" cy="12859"/>
          </a:xfrm>
          <a:prstGeom prst="rect">
            <a:avLst/>
          </a:prstGeom>
          <a:solidFill>
            <a:srgbClr val="DD785E"/>
          </a:solidFill>
          <a:ln/>
        </p:spPr>
      </p:sp>
      <p:sp>
        <p:nvSpPr>
          <p:cNvPr id="20" name="Shape 17"/>
          <p:cNvSpPr/>
          <p:nvPr/>
        </p:nvSpPr>
        <p:spPr>
          <a:xfrm>
            <a:off x="2702838" y="6145173"/>
            <a:ext cx="4612243" cy="1518761"/>
          </a:xfrm>
          <a:prstGeom prst="roundRect">
            <a:avLst>
              <a:gd name="adj" fmla="val 24455"/>
            </a:avLst>
          </a:prstGeom>
          <a:solidFill>
            <a:srgbClr val="00002E"/>
          </a:solidFill>
          <a:ln w="22860">
            <a:solidFill>
              <a:srgbClr val="FFFFFF"/>
            </a:solidFill>
            <a:prstDash val="solid"/>
          </a:ln>
        </p:spPr>
      </p:sp>
      <p:sp>
        <p:nvSpPr>
          <p:cNvPr id="21" name="Text 18"/>
          <p:cNvSpPr/>
          <p:nvPr/>
        </p:nvSpPr>
        <p:spPr>
          <a:xfrm>
            <a:off x="2932033" y="6698218"/>
            <a:ext cx="154662" cy="412552"/>
          </a:xfrm>
          <a:prstGeom prst="rect">
            <a:avLst/>
          </a:prstGeom>
          <a:noFill/>
          <a:ln/>
        </p:spPr>
        <p:txBody>
          <a:bodyPr wrap="none" rtlCol="0" anchor="t"/>
          <a:lstStyle/>
          <a:p>
            <a:pPr marL="0" indent="0" algn="ctr">
              <a:lnSpc>
                <a:spcPts val="3249"/>
              </a:lnSpc>
              <a:buNone/>
            </a:pPr>
            <a:r>
              <a:rPr lang="en-US" sz="2031" b="1" dirty="0">
                <a:solidFill>
                  <a:srgbClr val="48A8E2"/>
                </a:solidFill>
                <a:latin typeface="Nunito" pitchFamily="34" charset="0"/>
                <a:ea typeface="Nunito" pitchFamily="34" charset="-122"/>
                <a:cs typeface="Nunito" pitchFamily="34" charset="-120"/>
              </a:rPr>
              <a:t>4</a:t>
            </a:r>
            <a:endParaRPr lang="en-US" sz="2031" dirty="0"/>
          </a:p>
        </p:txBody>
      </p:sp>
      <p:sp>
        <p:nvSpPr>
          <p:cNvPr id="22" name="Text 19"/>
          <p:cNvSpPr/>
          <p:nvPr/>
        </p:nvSpPr>
        <p:spPr>
          <a:xfrm>
            <a:off x="7521416" y="6351508"/>
            <a:ext cx="2579251" cy="322302"/>
          </a:xfrm>
          <a:prstGeom prst="rect">
            <a:avLst/>
          </a:prstGeom>
          <a:noFill/>
          <a:ln/>
        </p:spPr>
        <p:txBody>
          <a:bodyPr wrap="none" rtlCol="0" anchor="t"/>
          <a:lstStyle/>
          <a:p>
            <a:pPr marL="0" indent="0" algn="l">
              <a:lnSpc>
                <a:spcPts val="2539"/>
              </a:lnSpc>
              <a:buNone/>
            </a:pPr>
            <a:r>
              <a:rPr lang="en-US" sz="2031" b="1" dirty="0">
                <a:solidFill>
                  <a:srgbClr val="48A8E2"/>
                </a:solidFill>
                <a:latin typeface="Nunito" pitchFamily="34" charset="0"/>
                <a:ea typeface="Nunito" pitchFamily="34" charset="-122"/>
                <a:cs typeface="Nunito" pitchFamily="34" charset="-120"/>
              </a:rPr>
              <a:t>Regulatory Changes</a:t>
            </a:r>
            <a:endParaRPr lang="en-US" sz="2031" dirty="0"/>
          </a:p>
        </p:txBody>
      </p:sp>
      <p:sp>
        <p:nvSpPr>
          <p:cNvPr id="23" name="Text 20"/>
          <p:cNvSpPr/>
          <p:nvPr/>
        </p:nvSpPr>
        <p:spPr>
          <a:xfrm>
            <a:off x="7521416" y="6797516"/>
            <a:ext cx="4199692" cy="660083"/>
          </a:xfrm>
          <a:prstGeom prst="rect">
            <a:avLst/>
          </a:prstGeom>
          <a:noFill/>
          <a:ln/>
        </p:spPr>
        <p:txBody>
          <a:bodyPr wrap="squar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Government policies may impact currency exchange.</a:t>
            </a:r>
            <a:endParaRPr lang="en-US" sz="1625" dirty="0"/>
          </a:p>
        </p:txBody>
      </p:sp>
      <p:pic>
        <p:nvPicPr>
          <p:cNvPr id="2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637824"/>
            <a:ext cx="947011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Future Trends in Currency Conversion</a:t>
            </a:r>
            <a:endParaRPr lang="en-US" sz="4374" dirty="0"/>
          </a:p>
        </p:txBody>
      </p:sp>
      <p:sp>
        <p:nvSpPr>
          <p:cNvPr id="5" name="Shape 2"/>
          <p:cNvSpPr/>
          <p:nvPr/>
        </p:nvSpPr>
        <p:spPr>
          <a:xfrm>
            <a:off x="2348389" y="3005733"/>
            <a:ext cx="388739" cy="388739"/>
          </a:xfrm>
          <a:prstGeom prst="roundRect">
            <a:avLst>
              <a:gd name="adj" fmla="val 102886"/>
            </a:avLst>
          </a:prstGeom>
          <a:solidFill>
            <a:srgbClr val="00002E"/>
          </a:solidFill>
          <a:ln w="22860">
            <a:solidFill>
              <a:srgbClr val="FFFFFF"/>
            </a:solidFill>
            <a:prstDash val="solid"/>
          </a:ln>
        </p:spPr>
      </p:sp>
      <p:sp>
        <p:nvSpPr>
          <p:cNvPr id="6" name="Text 3"/>
          <p:cNvSpPr/>
          <p:nvPr/>
        </p:nvSpPr>
        <p:spPr>
          <a:xfrm>
            <a:off x="2959298" y="3026450"/>
            <a:ext cx="2826901"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Blockchain Integration</a:t>
            </a:r>
            <a:endParaRPr lang="en-US" sz="2187" dirty="0"/>
          </a:p>
        </p:txBody>
      </p:sp>
      <p:sp>
        <p:nvSpPr>
          <p:cNvPr id="7" name="Text 4"/>
          <p:cNvSpPr/>
          <p:nvPr/>
        </p:nvSpPr>
        <p:spPr>
          <a:xfrm>
            <a:off x="2959298" y="3506867"/>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Expect increased use of blockchain technology for secure and transparent currency transactions.</a:t>
            </a:r>
            <a:endParaRPr lang="en-US" sz="1750" dirty="0"/>
          </a:p>
        </p:txBody>
      </p:sp>
      <p:sp>
        <p:nvSpPr>
          <p:cNvPr id="8" name="Shape 5"/>
          <p:cNvSpPr/>
          <p:nvPr/>
        </p:nvSpPr>
        <p:spPr>
          <a:xfrm>
            <a:off x="7426285" y="3005733"/>
            <a:ext cx="388739" cy="388739"/>
          </a:xfrm>
          <a:prstGeom prst="roundRect">
            <a:avLst>
              <a:gd name="adj" fmla="val 102886"/>
            </a:avLst>
          </a:prstGeom>
          <a:solidFill>
            <a:srgbClr val="00002E"/>
          </a:solidFill>
          <a:ln w="22860">
            <a:solidFill>
              <a:srgbClr val="FFFFFF"/>
            </a:solidFill>
            <a:prstDash val="solid"/>
          </a:ln>
        </p:spPr>
      </p:sp>
      <p:sp>
        <p:nvSpPr>
          <p:cNvPr id="9" name="Text 6"/>
          <p:cNvSpPr/>
          <p:nvPr/>
        </p:nvSpPr>
        <p:spPr>
          <a:xfrm>
            <a:off x="8037195" y="3026450"/>
            <a:ext cx="3131939"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AI and Machine Learning</a:t>
            </a:r>
            <a:endParaRPr lang="en-US" sz="2187" dirty="0"/>
          </a:p>
        </p:txBody>
      </p:sp>
      <p:sp>
        <p:nvSpPr>
          <p:cNvPr id="10" name="Text 7"/>
          <p:cNvSpPr/>
          <p:nvPr/>
        </p:nvSpPr>
        <p:spPr>
          <a:xfrm>
            <a:off x="8037195" y="3506867"/>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Advancements in AI and machine learning will lead to more accurate exchange rate predictions.</a:t>
            </a:r>
            <a:endParaRPr lang="en-US" sz="1750" dirty="0"/>
          </a:p>
        </p:txBody>
      </p:sp>
      <p:sp>
        <p:nvSpPr>
          <p:cNvPr id="11" name="Shape 8"/>
          <p:cNvSpPr/>
          <p:nvPr/>
        </p:nvSpPr>
        <p:spPr>
          <a:xfrm>
            <a:off x="2348389" y="5024438"/>
            <a:ext cx="388739" cy="388739"/>
          </a:xfrm>
          <a:prstGeom prst="roundRect">
            <a:avLst>
              <a:gd name="adj" fmla="val 102886"/>
            </a:avLst>
          </a:prstGeom>
          <a:solidFill>
            <a:srgbClr val="00002E"/>
          </a:solidFill>
          <a:ln w="22860">
            <a:solidFill>
              <a:srgbClr val="FFFFFF"/>
            </a:solidFill>
            <a:prstDash val="solid"/>
          </a:ln>
        </p:spPr>
      </p:sp>
      <p:sp>
        <p:nvSpPr>
          <p:cNvPr id="12" name="Text 9"/>
          <p:cNvSpPr/>
          <p:nvPr/>
        </p:nvSpPr>
        <p:spPr>
          <a:xfrm>
            <a:off x="2959298" y="5045154"/>
            <a:ext cx="3023949"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Digital Wallet Adoption</a:t>
            </a:r>
            <a:endParaRPr lang="en-US" sz="2187" dirty="0"/>
          </a:p>
        </p:txBody>
      </p:sp>
      <p:sp>
        <p:nvSpPr>
          <p:cNvPr id="13" name="Text 10"/>
          <p:cNvSpPr/>
          <p:nvPr/>
        </p:nvSpPr>
        <p:spPr>
          <a:xfrm>
            <a:off x="2959298" y="5525572"/>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Greater adoption of digital wallets for seamless international transactions and currency exchanges.</a:t>
            </a:r>
            <a:endParaRPr lang="en-US" sz="1750" dirty="0"/>
          </a:p>
        </p:txBody>
      </p:sp>
      <p:sp>
        <p:nvSpPr>
          <p:cNvPr id="14" name="Shape 11"/>
          <p:cNvSpPr/>
          <p:nvPr/>
        </p:nvSpPr>
        <p:spPr>
          <a:xfrm>
            <a:off x="7426285" y="5024438"/>
            <a:ext cx="388739" cy="388739"/>
          </a:xfrm>
          <a:prstGeom prst="roundRect">
            <a:avLst>
              <a:gd name="adj" fmla="val 102886"/>
            </a:avLst>
          </a:prstGeom>
          <a:solidFill>
            <a:srgbClr val="00002E"/>
          </a:solidFill>
          <a:ln w="22860">
            <a:solidFill>
              <a:srgbClr val="FFFFFF"/>
            </a:solidFill>
            <a:prstDash val="solid"/>
          </a:ln>
        </p:spPr>
      </p:sp>
      <p:sp>
        <p:nvSpPr>
          <p:cNvPr id="15" name="Text 12"/>
          <p:cNvSpPr/>
          <p:nvPr/>
        </p:nvSpPr>
        <p:spPr>
          <a:xfrm>
            <a:off x="8037195" y="5045154"/>
            <a:ext cx="3632835"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Decentralized Finance (DeFi)</a:t>
            </a:r>
            <a:endParaRPr lang="en-US" sz="2187" dirty="0"/>
          </a:p>
        </p:txBody>
      </p:sp>
      <p:sp>
        <p:nvSpPr>
          <p:cNvPr id="16" name="Text 13"/>
          <p:cNvSpPr/>
          <p:nvPr/>
        </p:nvSpPr>
        <p:spPr>
          <a:xfrm>
            <a:off x="8037195" y="5525572"/>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Growth of decentralized finance platforms offering innovative currency conversion services.</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534</Words>
  <Application>Microsoft Office PowerPoint</Application>
  <PresentationFormat>Custom</PresentationFormat>
  <Paragraphs>80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RISSHITH BODAPATI</cp:lastModifiedBy>
  <cp:revision>2</cp:revision>
  <dcterms:created xsi:type="dcterms:W3CDTF">2024-04-01T03:28:52Z</dcterms:created>
  <dcterms:modified xsi:type="dcterms:W3CDTF">2024-04-01T03:35:33Z</dcterms:modified>
</cp:coreProperties>
</file>