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16" y="7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876320" y="1122480"/>
            <a:ext cx="879120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cxn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cxn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cxn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cxn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cxn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cxn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cxn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cxn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cxn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cxn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cxn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cxn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cxn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cxn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cxn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cxn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cxn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cxn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cxn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9" name="CustomShape 38"/>
          <p:cNvSpPr/>
          <p:nvPr/>
        </p:nvSpPr>
        <p:spPr>
          <a:xfrm>
            <a:off x="120960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39"/>
          <p:cNvSpPr/>
          <p:nvPr/>
        </p:nvSpPr>
        <p:spPr>
          <a:xfrm>
            <a:off x="1128600" y="217656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0"/>
          <p:cNvSpPr/>
          <p:nvPr/>
        </p:nvSpPr>
        <p:spPr>
          <a:xfrm>
            <a:off x="1123920" y="4021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1"/>
          <p:cNvSpPr/>
          <p:nvPr/>
        </p:nvSpPr>
        <p:spPr>
          <a:xfrm>
            <a:off x="414360" y="9360"/>
            <a:ext cx="28080" cy="44812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2"/>
          <p:cNvSpPr/>
          <p:nvPr/>
        </p:nvSpPr>
        <p:spPr>
          <a:xfrm>
            <a:off x="33336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3"/>
          <p:cNvSpPr/>
          <p:nvPr/>
        </p:nvSpPr>
        <p:spPr>
          <a:xfrm>
            <a:off x="190440" y="9360"/>
            <a:ext cx="151920" cy="907560"/>
          </a:xfrm>
          <a:custGeom>
            <a:avLst/>
            <a:gdLst/>
            <a:ahLst/>
            <a:cxnLst/>
            <a:rect l="l" t="t" r="r" b="b"/>
            <a:pathLst>
              <a:path w="96" h="572">
                <a:moveTo>
                  <a:pt x="15" y="572"/>
                </a:moveTo>
                <a:lnTo>
                  <a:pt x="0" y="566"/>
                </a:lnTo>
                <a:lnTo>
                  <a:pt x="81" y="380"/>
                </a:lnTo>
                <a:lnTo>
                  <a:pt x="81" y="0"/>
                </a:lnTo>
                <a:lnTo>
                  <a:pt x="96" y="0"/>
                </a:lnTo>
                <a:lnTo>
                  <a:pt x="96" y="383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4"/>
          <p:cNvSpPr/>
          <p:nvPr/>
        </p:nvSpPr>
        <p:spPr>
          <a:xfrm>
            <a:off x="1290600" y="14400"/>
            <a:ext cx="375840" cy="1801440"/>
          </a:xfrm>
          <a:custGeom>
            <a:avLst/>
            <a:gdLst/>
            <a:ahLst/>
            <a:cxnLst/>
            <a:rect l="l" t="t" r="r" b="b"/>
            <a:pathLst>
              <a:path w="237" h="1135">
                <a:moveTo>
                  <a:pt x="222" y="1135"/>
                </a:moveTo>
                <a:lnTo>
                  <a:pt x="0" y="620"/>
                </a:lnTo>
                <a:lnTo>
                  <a:pt x="0" y="0"/>
                </a:lnTo>
                <a:lnTo>
                  <a:pt x="18" y="0"/>
                </a:lnTo>
                <a:lnTo>
                  <a:pt x="18" y="617"/>
                </a:lnTo>
                <a:lnTo>
                  <a:pt x="237" y="1129"/>
                </a:lnTo>
                <a:lnTo>
                  <a:pt x="222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5"/>
          <p:cNvSpPr/>
          <p:nvPr/>
        </p:nvSpPr>
        <p:spPr>
          <a:xfrm>
            <a:off x="1600200" y="18018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6"/>
          <p:cNvSpPr/>
          <p:nvPr/>
        </p:nvSpPr>
        <p:spPr>
          <a:xfrm>
            <a:off x="1380960" y="9360"/>
            <a:ext cx="371160" cy="1425240"/>
          </a:xfrm>
          <a:custGeom>
            <a:avLst/>
            <a:gdLst/>
            <a:ahLst/>
            <a:cxnLst/>
            <a:rect l="l" t="t" r="r" b="b"/>
            <a:pathLst>
              <a:path w="234" h="898">
                <a:moveTo>
                  <a:pt x="219" y="898"/>
                </a:moveTo>
                <a:lnTo>
                  <a:pt x="0" y="383"/>
                </a:lnTo>
                <a:lnTo>
                  <a:pt x="0" y="0"/>
                </a:lnTo>
                <a:lnTo>
                  <a:pt x="15" y="0"/>
                </a:lnTo>
                <a:lnTo>
                  <a:pt x="15" y="380"/>
                </a:lnTo>
                <a:lnTo>
                  <a:pt x="234" y="892"/>
                </a:lnTo>
                <a:lnTo>
                  <a:pt x="219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7"/>
          <p:cNvSpPr/>
          <p:nvPr/>
        </p:nvSpPr>
        <p:spPr>
          <a:xfrm>
            <a:off x="1643040" y="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8"/>
          <p:cNvSpPr/>
          <p:nvPr/>
        </p:nvSpPr>
        <p:spPr>
          <a:xfrm>
            <a:off x="1685880" y="14209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9"/>
          <p:cNvSpPr/>
          <p:nvPr/>
        </p:nvSpPr>
        <p:spPr>
          <a:xfrm>
            <a:off x="168588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0"/>
          <p:cNvSpPr/>
          <p:nvPr/>
        </p:nvSpPr>
        <p:spPr>
          <a:xfrm>
            <a:off x="1743120" y="4680"/>
            <a:ext cx="418680" cy="522000"/>
          </a:xfrm>
          <a:custGeom>
            <a:avLst/>
            <a:gdLst/>
            <a:ahLst/>
            <a:cxnLst/>
            <a:rect l="l" t="t" r="r" b="b"/>
            <a:pathLst>
              <a:path w="264" h="329">
                <a:moveTo>
                  <a:pt x="252" y="329"/>
                </a:moveTo>
                <a:lnTo>
                  <a:pt x="45" y="120"/>
                </a:lnTo>
                <a:lnTo>
                  <a:pt x="0" y="6"/>
                </a:lnTo>
                <a:lnTo>
                  <a:pt x="15" y="0"/>
                </a:lnTo>
                <a:lnTo>
                  <a:pt x="60" y="111"/>
                </a:lnTo>
                <a:lnTo>
                  <a:pt x="264" y="317"/>
                </a:lnTo>
                <a:lnTo>
                  <a:pt x="252" y="32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1"/>
          <p:cNvSpPr/>
          <p:nvPr/>
        </p:nvSpPr>
        <p:spPr>
          <a:xfrm>
            <a:off x="2119320" y="488880"/>
            <a:ext cx="161640" cy="147240"/>
          </a:xfrm>
          <a:custGeom>
            <a:avLst/>
            <a:gdLst/>
            <a:ahLst/>
            <a:cxn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2"/>
          <p:cNvSpPr/>
          <p:nvPr/>
        </p:nvSpPr>
        <p:spPr>
          <a:xfrm>
            <a:off x="952560" y="4680"/>
            <a:ext cx="151920" cy="907560"/>
          </a:xfrm>
          <a:custGeom>
            <a:avLst/>
            <a:gdLst/>
            <a:ahLst/>
            <a:cxnLst/>
            <a:rect l="l" t="t" r="r" b="b"/>
            <a:pathLst>
              <a:path w="96" h="572">
                <a:moveTo>
                  <a:pt x="15" y="572"/>
                </a:moveTo>
                <a:lnTo>
                  <a:pt x="0" y="572"/>
                </a:lnTo>
                <a:lnTo>
                  <a:pt x="0" y="189"/>
                </a:lnTo>
                <a:lnTo>
                  <a:pt x="81" y="0"/>
                </a:lnTo>
                <a:lnTo>
                  <a:pt x="96" y="6"/>
                </a:lnTo>
                <a:lnTo>
                  <a:pt x="15" y="192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3"/>
          <p:cNvSpPr/>
          <p:nvPr/>
        </p:nvSpPr>
        <p:spPr>
          <a:xfrm>
            <a:off x="86688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2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4"/>
          <p:cNvSpPr/>
          <p:nvPr/>
        </p:nvSpPr>
        <p:spPr>
          <a:xfrm>
            <a:off x="890640" y="15541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5"/>
          <p:cNvSpPr/>
          <p:nvPr/>
        </p:nvSpPr>
        <p:spPr>
          <a:xfrm>
            <a:off x="738360" y="5622840"/>
            <a:ext cx="337680" cy="1215720"/>
          </a:xfrm>
          <a:custGeom>
            <a:avLst/>
            <a:gdLst/>
            <a:ahLst/>
            <a:cxnLst/>
            <a:rect l="l" t="t" r="r" b="b"/>
            <a:pathLst>
              <a:path w="213" h="766">
                <a:moveTo>
                  <a:pt x="213" y="766"/>
                </a:moveTo>
                <a:lnTo>
                  <a:pt x="195" y="766"/>
                </a:lnTo>
                <a:lnTo>
                  <a:pt x="195" y="464"/>
                </a:lnTo>
                <a:lnTo>
                  <a:pt x="0" y="6"/>
                </a:lnTo>
                <a:lnTo>
                  <a:pt x="12" y="0"/>
                </a:lnTo>
                <a:lnTo>
                  <a:pt x="213" y="461"/>
                </a:lnTo>
                <a:lnTo>
                  <a:pt x="213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6"/>
          <p:cNvSpPr/>
          <p:nvPr/>
        </p:nvSpPr>
        <p:spPr>
          <a:xfrm>
            <a:off x="647640" y="5479920"/>
            <a:ext cx="156960" cy="156960"/>
          </a:xfrm>
          <a:custGeom>
            <a:avLst/>
            <a:gdLst/>
            <a:ahLst/>
            <a:cxn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3" y="8"/>
                  <a:pt x="33" y="17"/>
                </a:cubicBezTo>
                <a:cubicBezTo>
                  <a:pt x="33" y="26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29"/>
                  <a:pt x="17" y="29"/>
                </a:cubicBezTo>
                <a:cubicBezTo>
                  <a:pt x="23" y="29"/>
                  <a:pt x="29" y="24"/>
                  <a:pt x="29" y="17"/>
                </a:cubicBezTo>
                <a:cubicBezTo>
                  <a:pt x="29" y="10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7"/>
          <p:cNvSpPr/>
          <p:nvPr/>
        </p:nvSpPr>
        <p:spPr>
          <a:xfrm>
            <a:off x="6660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2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8"/>
          <p:cNvSpPr/>
          <p:nvPr/>
        </p:nvSpPr>
        <p:spPr>
          <a:xfrm>
            <a:off x="0" y="3897360"/>
            <a:ext cx="132840" cy="266400"/>
          </a:xfrm>
          <a:custGeom>
            <a:avLst/>
            <a:gdLst/>
            <a:ahLst/>
            <a:cxnLst/>
            <a:rect l="l" t="t" r="r" b="b"/>
            <a:pathLst>
              <a:path w="84" h="168">
                <a:moveTo>
                  <a:pt x="69" y="168"/>
                </a:moveTo>
                <a:lnTo>
                  <a:pt x="0" y="6"/>
                </a:lnTo>
                <a:lnTo>
                  <a:pt x="12" y="0"/>
                </a:lnTo>
                <a:lnTo>
                  <a:pt x="84" y="162"/>
                </a:lnTo>
                <a:lnTo>
                  <a:pt x="69" y="16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59"/>
          <p:cNvSpPr/>
          <p:nvPr/>
        </p:nvSpPr>
        <p:spPr>
          <a:xfrm>
            <a:off x="66600" y="414972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0"/>
          <p:cNvSpPr/>
          <p:nvPr/>
        </p:nvSpPr>
        <p:spPr>
          <a:xfrm>
            <a:off x="0" y="1644480"/>
            <a:ext cx="132840" cy="269640"/>
          </a:xfrm>
          <a:custGeom>
            <a:avLst/>
            <a:gdLst/>
            <a:ahLst/>
            <a:cxnLst/>
            <a:rect l="l" t="t" r="r" b="b"/>
            <a:pathLst>
              <a:path w="84" h="170">
                <a:moveTo>
                  <a:pt x="12" y="170"/>
                </a:moveTo>
                <a:lnTo>
                  <a:pt x="0" y="164"/>
                </a:lnTo>
                <a:lnTo>
                  <a:pt x="69" y="0"/>
                </a:lnTo>
                <a:lnTo>
                  <a:pt x="84" y="6"/>
                </a:lnTo>
                <a:lnTo>
                  <a:pt x="12" y="17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1"/>
          <p:cNvSpPr/>
          <p:nvPr/>
        </p:nvSpPr>
        <p:spPr>
          <a:xfrm>
            <a:off x="66600" y="14684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2"/>
          <p:cNvSpPr/>
          <p:nvPr/>
        </p:nvSpPr>
        <p:spPr>
          <a:xfrm>
            <a:off x="695160" y="4680"/>
            <a:ext cx="309240" cy="1558440"/>
          </a:xfrm>
          <a:custGeom>
            <a:avLst/>
            <a:gdLst/>
            <a:ahLst/>
            <a:cxnLst/>
            <a:rect l="l" t="t" r="r" b="b"/>
            <a:pathLst>
              <a:path w="195" h="982">
                <a:moveTo>
                  <a:pt x="195" y="982"/>
                </a:moveTo>
                <a:lnTo>
                  <a:pt x="177" y="982"/>
                </a:lnTo>
                <a:lnTo>
                  <a:pt x="177" y="805"/>
                </a:lnTo>
                <a:lnTo>
                  <a:pt x="0" y="629"/>
                </a:lnTo>
                <a:lnTo>
                  <a:pt x="0" y="0"/>
                </a:lnTo>
                <a:lnTo>
                  <a:pt x="18" y="0"/>
                </a:lnTo>
                <a:lnTo>
                  <a:pt x="18" y="623"/>
                </a:lnTo>
                <a:lnTo>
                  <a:pt x="195" y="796"/>
                </a:lnTo>
                <a:lnTo>
                  <a:pt x="195" y="98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3"/>
          <p:cNvSpPr/>
          <p:nvPr/>
        </p:nvSpPr>
        <p:spPr>
          <a:xfrm>
            <a:off x="57240" y="48816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4"/>
          <p:cNvSpPr/>
          <p:nvPr/>
        </p:nvSpPr>
        <p:spPr>
          <a:xfrm>
            <a:off x="138240" y="5060880"/>
            <a:ext cx="304560" cy="1777680"/>
          </a:xfrm>
          <a:custGeom>
            <a:avLst/>
            <a:gdLst/>
            <a:ahLst/>
            <a:cxnLst/>
            <a:rect l="l" t="t" r="r" b="b"/>
            <a:pathLst>
              <a:path w="192" h="1120">
                <a:moveTo>
                  <a:pt x="192" y="1120"/>
                </a:moveTo>
                <a:lnTo>
                  <a:pt x="177" y="1120"/>
                </a:lnTo>
                <a:lnTo>
                  <a:pt x="177" y="360"/>
                </a:lnTo>
                <a:lnTo>
                  <a:pt x="0" y="183"/>
                </a:lnTo>
                <a:lnTo>
                  <a:pt x="0" y="0"/>
                </a:lnTo>
                <a:lnTo>
                  <a:pt x="15" y="0"/>
                </a:lnTo>
                <a:lnTo>
                  <a:pt x="15" y="177"/>
                </a:lnTo>
                <a:lnTo>
                  <a:pt x="192" y="354"/>
                </a:lnTo>
                <a:lnTo>
                  <a:pt x="192" y="112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5"/>
          <p:cNvSpPr/>
          <p:nvPr/>
        </p:nvSpPr>
        <p:spPr>
          <a:xfrm>
            <a:off x="561960" y="64310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6"/>
          <p:cNvSpPr/>
          <p:nvPr/>
        </p:nvSpPr>
        <p:spPr>
          <a:xfrm>
            <a:off x="642960" y="6610320"/>
            <a:ext cx="23400" cy="24264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67"/>
          <p:cNvSpPr/>
          <p:nvPr/>
        </p:nvSpPr>
        <p:spPr>
          <a:xfrm>
            <a:off x="76320" y="64310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68"/>
          <p:cNvSpPr/>
          <p:nvPr/>
        </p:nvSpPr>
        <p:spPr>
          <a:xfrm>
            <a:off x="0" y="5978520"/>
            <a:ext cx="190080" cy="461520"/>
          </a:xfrm>
          <a:custGeom>
            <a:avLst/>
            <a:gdLst/>
            <a:ahLst/>
            <a:cxnLst/>
            <a:rect l="l" t="t" r="r" b="b"/>
            <a:pathLst>
              <a:path w="120" h="291">
                <a:moveTo>
                  <a:pt x="120" y="291"/>
                </a:moveTo>
                <a:lnTo>
                  <a:pt x="105" y="291"/>
                </a:lnTo>
                <a:lnTo>
                  <a:pt x="105" y="114"/>
                </a:lnTo>
                <a:lnTo>
                  <a:pt x="0" y="9"/>
                </a:lnTo>
                <a:lnTo>
                  <a:pt x="12" y="0"/>
                </a:lnTo>
                <a:lnTo>
                  <a:pt x="120" y="108"/>
                </a:lnTo>
                <a:lnTo>
                  <a:pt x="120" y="29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9"/>
          <p:cNvSpPr/>
          <p:nvPr/>
        </p:nvSpPr>
        <p:spPr>
          <a:xfrm>
            <a:off x="1014480" y="1801800"/>
            <a:ext cx="213840" cy="755280"/>
          </a:xfrm>
          <a:custGeom>
            <a:avLst/>
            <a:gdLst/>
            <a:ahLst/>
            <a:cxnLst/>
            <a:rect l="l" t="t" r="r" b="b"/>
            <a:pathLst>
              <a:path w="135" h="476">
                <a:moveTo>
                  <a:pt x="12" y="476"/>
                </a:moveTo>
                <a:lnTo>
                  <a:pt x="0" y="476"/>
                </a:lnTo>
                <a:lnTo>
                  <a:pt x="0" y="128"/>
                </a:lnTo>
                <a:lnTo>
                  <a:pt x="126" y="0"/>
                </a:lnTo>
                <a:lnTo>
                  <a:pt x="135" y="9"/>
                </a:lnTo>
                <a:lnTo>
                  <a:pt x="12" y="131"/>
                </a:lnTo>
                <a:lnTo>
                  <a:pt x="12" y="47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0"/>
          <p:cNvSpPr/>
          <p:nvPr/>
        </p:nvSpPr>
        <p:spPr>
          <a:xfrm>
            <a:off x="938160" y="2548080"/>
            <a:ext cx="166320" cy="159840"/>
          </a:xfrm>
          <a:custGeom>
            <a:avLst/>
            <a:gdLst/>
            <a:ahLst/>
            <a:cxnLst/>
            <a:rect l="l" t="t" r="r" b="b"/>
            <a:pathLst>
              <a:path w="35" h="34">
                <a:moveTo>
                  <a:pt x="18" y="34"/>
                </a:moveTo>
                <a:cubicBezTo>
                  <a:pt x="8" y="34"/>
                  <a:pt x="0" y="26"/>
                  <a:pt x="0" y="17"/>
                </a:cubicBezTo>
                <a:cubicBezTo>
                  <a:pt x="0" y="7"/>
                  <a:pt x="8" y="0"/>
                  <a:pt x="18" y="0"/>
                </a:cubicBezTo>
                <a:cubicBezTo>
                  <a:pt x="27" y="0"/>
                  <a:pt x="35" y="7"/>
                  <a:pt x="35" y="17"/>
                </a:cubicBezTo>
                <a:cubicBezTo>
                  <a:pt x="35" y="26"/>
                  <a:pt x="27" y="34"/>
                  <a:pt x="18" y="34"/>
                </a:cubicBezTo>
                <a:close/>
                <a:moveTo>
                  <a:pt x="18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30"/>
                  <a:pt x="18" y="30"/>
                </a:cubicBezTo>
                <a:cubicBezTo>
                  <a:pt x="25" y="30"/>
                  <a:pt x="31" y="24"/>
                  <a:pt x="31" y="17"/>
                </a:cubicBezTo>
                <a:cubicBezTo>
                  <a:pt x="31" y="10"/>
                  <a:pt x="25" y="4"/>
                  <a:pt x="18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1"/>
          <p:cNvSpPr/>
          <p:nvPr/>
        </p:nvSpPr>
        <p:spPr>
          <a:xfrm>
            <a:off x="595440" y="4680"/>
            <a:ext cx="637920" cy="4025520"/>
          </a:xfrm>
          <a:custGeom>
            <a:avLst/>
            <a:gdLst/>
            <a:ahLst/>
            <a:cxnLst/>
            <a:rect l="l" t="t" r="r" b="b"/>
            <a:pathLst>
              <a:path w="402" h="2536">
                <a:moveTo>
                  <a:pt x="402" y="2536"/>
                </a:moveTo>
                <a:lnTo>
                  <a:pt x="387" y="2536"/>
                </a:lnTo>
                <a:lnTo>
                  <a:pt x="387" y="2311"/>
                </a:lnTo>
                <a:lnTo>
                  <a:pt x="0" y="1925"/>
                </a:lnTo>
                <a:lnTo>
                  <a:pt x="0" y="0"/>
                </a:lnTo>
                <a:lnTo>
                  <a:pt x="15" y="0"/>
                </a:lnTo>
                <a:lnTo>
                  <a:pt x="15" y="1916"/>
                </a:lnTo>
                <a:lnTo>
                  <a:pt x="402" y="2302"/>
                </a:lnTo>
                <a:lnTo>
                  <a:pt x="402" y="253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2"/>
          <p:cNvSpPr/>
          <p:nvPr/>
        </p:nvSpPr>
        <p:spPr>
          <a:xfrm>
            <a:off x="1224000" y="1382760"/>
            <a:ext cx="142560" cy="475920"/>
          </a:xfrm>
          <a:custGeom>
            <a:avLst/>
            <a:gdLst/>
            <a:ahLst/>
            <a:cxn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3"/>
          <p:cNvSpPr/>
          <p:nvPr/>
        </p:nvSpPr>
        <p:spPr>
          <a:xfrm>
            <a:off x="1300320" y="1849320"/>
            <a:ext cx="109080" cy="107640"/>
          </a:xfrm>
          <a:custGeom>
            <a:avLst/>
            <a:gdLst/>
            <a:ahLst/>
            <a:cxn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4"/>
          <p:cNvSpPr/>
          <p:nvPr/>
        </p:nvSpPr>
        <p:spPr>
          <a:xfrm>
            <a:off x="281160" y="3417840"/>
            <a:ext cx="142560" cy="474480"/>
          </a:xfrm>
          <a:custGeom>
            <a:avLst/>
            <a:gdLst/>
            <a:ahLst/>
            <a:cxnLst/>
            <a:rect l="l" t="t" r="r" b="b"/>
            <a:pathLst>
              <a:path w="90" h="299">
                <a:moveTo>
                  <a:pt x="12" y="299"/>
                </a:moveTo>
                <a:lnTo>
                  <a:pt x="0" y="299"/>
                </a:lnTo>
                <a:lnTo>
                  <a:pt x="0" y="80"/>
                </a:lnTo>
                <a:lnTo>
                  <a:pt x="81" y="0"/>
                </a:lnTo>
                <a:lnTo>
                  <a:pt x="90" y="8"/>
                </a:lnTo>
                <a:lnTo>
                  <a:pt x="12" y="83"/>
                </a:lnTo>
                <a:lnTo>
                  <a:pt x="12" y="29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75"/>
          <p:cNvSpPr/>
          <p:nvPr/>
        </p:nvSpPr>
        <p:spPr>
          <a:xfrm>
            <a:off x="237960" y="3882960"/>
            <a:ext cx="109080" cy="109080"/>
          </a:xfrm>
          <a:custGeom>
            <a:avLst/>
            <a:gdLst/>
            <a:ahLst/>
            <a:cxnLst/>
            <a:rect l="l" t="t" r="r" b="b"/>
            <a:pathLst>
              <a:path w="23" h="23">
                <a:moveTo>
                  <a:pt x="11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2"/>
                </a:cubicBezTo>
                <a:cubicBezTo>
                  <a:pt x="23" y="18"/>
                  <a:pt x="17" y="23"/>
                  <a:pt x="11" y="23"/>
                </a:cubicBezTo>
                <a:close/>
                <a:moveTo>
                  <a:pt x="11" y="4"/>
                </a:moveTo>
                <a:cubicBezTo>
                  <a:pt x="7" y="4"/>
                  <a:pt x="4" y="8"/>
                  <a:pt x="4" y="12"/>
                </a:cubicBezTo>
                <a:cubicBezTo>
                  <a:pt x="4" y="16"/>
                  <a:pt x="7" y="19"/>
                  <a:pt x="11" y="19"/>
                </a:cubicBezTo>
                <a:cubicBezTo>
                  <a:pt x="15" y="19"/>
                  <a:pt x="19" y="16"/>
                  <a:pt x="19" y="12"/>
                </a:cubicBezTo>
                <a:cubicBezTo>
                  <a:pt x="19" y="8"/>
                  <a:pt x="15" y="4"/>
                  <a:pt x="11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76"/>
          <p:cNvSpPr/>
          <p:nvPr/>
        </p:nvSpPr>
        <p:spPr>
          <a:xfrm>
            <a:off x="4680" y="2166840"/>
            <a:ext cx="114120" cy="452160"/>
          </a:xfrm>
          <a:custGeom>
            <a:avLst/>
            <a:gdLst/>
            <a:ahLst/>
            <a:cxnLst/>
            <a:rect l="l" t="t" r="r" b="b"/>
            <a:pathLst>
              <a:path w="72" h="285">
                <a:moveTo>
                  <a:pt x="6" y="285"/>
                </a:moveTo>
                <a:lnTo>
                  <a:pt x="0" y="276"/>
                </a:lnTo>
                <a:lnTo>
                  <a:pt x="60" y="216"/>
                </a:lnTo>
                <a:lnTo>
                  <a:pt x="60" y="0"/>
                </a:lnTo>
                <a:lnTo>
                  <a:pt x="72" y="0"/>
                </a:lnTo>
                <a:lnTo>
                  <a:pt x="72" y="222"/>
                </a:lnTo>
                <a:lnTo>
                  <a:pt x="6" y="28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77"/>
          <p:cNvSpPr/>
          <p:nvPr/>
        </p:nvSpPr>
        <p:spPr>
          <a:xfrm>
            <a:off x="52560" y="2066760"/>
            <a:ext cx="109080" cy="109080"/>
          </a:xfrm>
          <a:custGeom>
            <a:avLst/>
            <a:gdLst/>
            <a:ahLst/>
            <a:cxn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78"/>
          <p:cNvSpPr/>
          <p:nvPr/>
        </p:nvSpPr>
        <p:spPr>
          <a:xfrm>
            <a:off x="122868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79"/>
          <p:cNvSpPr/>
          <p:nvPr/>
        </p:nvSpPr>
        <p:spPr>
          <a:xfrm>
            <a:off x="1319040" y="5041800"/>
            <a:ext cx="371160" cy="1801440"/>
          </a:xfrm>
          <a:custGeom>
            <a:avLst/>
            <a:gdLst/>
            <a:ahLst/>
            <a:cxnLst/>
            <a:rect l="l" t="t" r="r" b="b"/>
            <a:pathLst>
              <a:path w="234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9" y="0"/>
                </a:lnTo>
                <a:lnTo>
                  <a:pt x="234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80"/>
          <p:cNvSpPr/>
          <p:nvPr/>
        </p:nvSpPr>
        <p:spPr>
          <a:xfrm>
            <a:off x="114768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81"/>
          <p:cNvSpPr/>
          <p:nvPr/>
        </p:nvSpPr>
        <p:spPr>
          <a:xfrm>
            <a:off x="819000" y="3983040"/>
            <a:ext cx="347400" cy="2860200"/>
          </a:xfrm>
          <a:custGeom>
            <a:avLst/>
            <a:gdLst/>
            <a:ahLst/>
            <a:cxnLst/>
            <a:rect l="l" t="t" r="r" b="b"/>
            <a:pathLst>
              <a:path w="219" h="1802">
                <a:moveTo>
                  <a:pt x="219" y="1802"/>
                </a:moveTo>
                <a:lnTo>
                  <a:pt x="201" y="1802"/>
                </a:lnTo>
                <a:lnTo>
                  <a:pt x="201" y="1185"/>
                </a:lnTo>
                <a:lnTo>
                  <a:pt x="0" y="3"/>
                </a:lnTo>
                <a:lnTo>
                  <a:pt x="15" y="0"/>
                </a:lnTo>
                <a:lnTo>
                  <a:pt x="219" y="1185"/>
                </a:lnTo>
                <a:lnTo>
                  <a:pt x="219" y="180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82"/>
          <p:cNvSpPr/>
          <p:nvPr/>
        </p:nvSpPr>
        <p:spPr>
          <a:xfrm>
            <a:off x="728640" y="380700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83"/>
          <p:cNvSpPr/>
          <p:nvPr/>
        </p:nvSpPr>
        <p:spPr>
          <a:xfrm>
            <a:off x="1623960" y="4867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84"/>
          <p:cNvSpPr/>
          <p:nvPr/>
        </p:nvSpPr>
        <p:spPr>
          <a:xfrm>
            <a:off x="1405080" y="5423040"/>
            <a:ext cx="371160" cy="1425240"/>
          </a:xfrm>
          <a:custGeom>
            <a:avLst/>
            <a:gdLst/>
            <a:ahLst/>
            <a:cxnLst/>
            <a:rect l="l" t="t" r="r" b="b"/>
            <a:pathLst>
              <a:path w="234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0" y="512"/>
                </a:lnTo>
                <a:lnTo>
                  <a:pt x="222" y="0"/>
                </a:lnTo>
                <a:lnTo>
                  <a:pt x="234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85"/>
          <p:cNvSpPr/>
          <p:nvPr/>
        </p:nvSpPr>
        <p:spPr>
          <a:xfrm>
            <a:off x="1666800" y="594504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86"/>
          <p:cNvSpPr/>
          <p:nvPr/>
        </p:nvSpPr>
        <p:spPr>
          <a:xfrm>
            <a:off x="1709640" y="5246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87"/>
          <p:cNvSpPr/>
          <p:nvPr/>
        </p:nvSpPr>
        <p:spPr>
          <a:xfrm>
            <a:off x="1709640" y="57643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88"/>
          <p:cNvSpPr/>
          <p:nvPr/>
        </p:nvSpPr>
        <p:spPr>
          <a:xfrm>
            <a:off x="1766880" y="6330960"/>
            <a:ext cx="418680" cy="526680"/>
          </a:xfrm>
          <a:custGeom>
            <a:avLst/>
            <a:gdLst/>
            <a:ahLst/>
            <a:cxnLst/>
            <a:rect l="l" t="t" r="r" b="b"/>
            <a:pathLst>
              <a:path w="264" h="332">
                <a:moveTo>
                  <a:pt x="12" y="332"/>
                </a:moveTo>
                <a:lnTo>
                  <a:pt x="0" y="326"/>
                </a:lnTo>
                <a:lnTo>
                  <a:pt x="45" y="206"/>
                </a:lnTo>
                <a:lnTo>
                  <a:pt x="255" y="0"/>
                </a:lnTo>
                <a:lnTo>
                  <a:pt x="264" y="12"/>
                </a:lnTo>
                <a:lnTo>
                  <a:pt x="60" y="215"/>
                </a:lnTo>
                <a:lnTo>
                  <a:pt x="12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89"/>
          <p:cNvSpPr/>
          <p:nvPr/>
        </p:nvSpPr>
        <p:spPr>
          <a:xfrm>
            <a:off x="2147760" y="6221520"/>
            <a:ext cx="156960" cy="147240"/>
          </a:xfrm>
          <a:custGeom>
            <a:avLst/>
            <a:gdLst/>
            <a:ahLst/>
            <a:cxn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90"/>
          <p:cNvSpPr/>
          <p:nvPr/>
        </p:nvSpPr>
        <p:spPr>
          <a:xfrm>
            <a:off x="504720" y="9360"/>
            <a:ext cx="232920" cy="5103360"/>
          </a:xfrm>
          <a:custGeom>
            <a:avLst/>
            <a:gdLst/>
            <a:ahLst/>
            <a:cxnLst/>
            <a:rect l="l" t="t" r="r" b="b"/>
            <a:pathLst>
              <a:path w="147" h="3215">
                <a:moveTo>
                  <a:pt x="132" y="3215"/>
                </a:moveTo>
                <a:lnTo>
                  <a:pt x="129" y="2754"/>
                </a:lnTo>
                <a:lnTo>
                  <a:pt x="0" y="1901"/>
                </a:lnTo>
                <a:lnTo>
                  <a:pt x="0" y="0"/>
                </a:lnTo>
                <a:lnTo>
                  <a:pt x="15" y="0"/>
                </a:lnTo>
                <a:lnTo>
                  <a:pt x="15" y="1898"/>
                </a:lnTo>
                <a:lnTo>
                  <a:pt x="144" y="2754"/>
                </a:lnTo>
                <a:lnTo>
                  <a:pt x="147" y="3215"/>
                </a:lnTo>
                <a:lnTo>
                  <a:pt x="132" y="321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91"/>
          <p:cNvSpPr/>
          <p:nvPr/>
        </p:nvSpPr>
        <p:spPr>
          <a:xfrm>
            <a:off x="633240" y="5103720"/>
            <a:ext cx="185400" cy="185400"/>
          </a:xfrm>
          <a:custGeom>
            <a:avLst/>
            <a:gdLst/>
            <a:ahLst/>
            <a:cxnLst/>
            <a:rect l="l" t="t" r="r" b="b"/>
            <a:pathLst>
              <a:path w="39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30" y="0"/>
                  <a:pt x="39" y="9"/>
                  <a:pt x="39" y="19"/>
                </a:cubicBezTo>
                <a:cubicBezTo>
                  <a:pt x="39" y="30"/>
                  <a:pt x="30" y="39"/>
                  <a:pt x="20" y="39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19"/>
                </a:cubicBezTo>
                <a:cubicBezTo>
                  <a:pt x="4" y="28"/>
                  <a:pt x="11" y="35"/>
                  <a:pt x="20" y="35"/>
                </a:cubicBezTo>
                <a:cubicBezTo>
                  <a:pt x="28" y="35"/>
                  <a:pt x="35" y="28"/>
                  <a:pt x="35" y="19"/>
                </a:cubicBezTo>
                <a:cubicBezTo>
                  <a:pt x="35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92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4" name="PlaceHolder 93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C42A9A7-E72C-4C91-B863-C555C80A0F80}" type="datetime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12/5/2017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94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95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6B5459D-F759-4B69-B7CC-02B67C4BBC9A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9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37150" y="140140"/>
            <a:ext cx="499390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8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AI Project</a:t>
            </a:r>
            <a:endParaRPr lang="en-US" sz="8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417960" y="2794000"/>
            <a:ext cx="343228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Robert Scollon</a:t>
            </a:r>
            <a:endParaRPr lang="en-US" sz="2400" b="0" strike="noStrike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Nicholas </a:t>
            </a:r>
            <a:r>
              <a:rPr lang="en-US" sz="2400" b="0" strike="noStrike" cap="all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Horsman</a:t>
            </a:r>
            <a:endParaRPr lang="en-US" sz="2400" b="0" strike="noStrike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Anthony </a:t>
            </a:r>
            <a:r>
              <a:rPr lang="en-US" sz="2400" b="0" strike="noStrike" cap="all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Kniazewycz</a:t>
            </a:r>
            <a:endParaRPr lang="en-US" sz="2400" b="0" strike="noStrike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Leonard Garrison</a:t>
            </a:r>
            <a:endParaRPr lang="en-US" sz="2400" b="0" strike="noStrike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90580" y="17832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Initial changes with basic ability to turn vacuum off: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</a:p>
        </p:txBody>
      </p:sp>
      <p:graphicFrame>
        <p:nvGraphicFramePr>
          <p:cNvPr id="135" name="Table 2"/>
          <p:cNvGraphicFramePr/>
          <p:nvPr>
            <p:extLst>
              <p:ext uri="{D42A27DB-BD31-4B8C-83A1-F6EECF244321}">
                <p14:modId xmlns:p14="http://schemas.microsoft.com/office/powerpoint/2010/main" val="3043736324"/>
              </p:ext>
            </p:extLst>
          </p:nvPr>
        </p:nvGraphicFramePr>
        <p:xfrm>
          <a:off x="2108080" y="2397580"/>
          <a:ext cx="9496360" cy="2062840"/>
        </p:xfrm>
        <a:graphic>
          <a:graphicData uri="http://schemas.openxmlformats.org/drawingml/2006/table">
            <a:tbl>
              <a:tblPr/>
              <a:tblGrid>
                <a:gridCol w="2833273"/>
                <a:gridCol w="2394099"/>
                <a:gridCol w="2134494"/>
                <a:gridCol w="2134494"/>
              </a:tblGrid>
              <a:tr h="622840">
                <a:tc>
                  <a:txBody>
                    <a:bodyPr/>
                    <a:lstStyle/>
                    <a:p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Agent</a:t>
                      </a:r>
                    </a:p>
                  </a:txBody>
                  <a:tcPr marL="90000" marR="90000">
                    <a:lnL w="720">
                      <a:solidFill>
                        <a:srgbClr val="193300"/>
                      </a:solidFill>
                    </a:lnL>
                    <a:lnR w="720">
                      <a:solidFill>
                        <a:srgbClr val="1933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Bugs captured</a:t>
                      </a:r>
                    </a:p>
                  </a:txBody>
                  <a:tcPr marL="90000" marR="90000">
                    <a:lnL w="720">
                      <a:solidFill>
                        <a:srgbClr val="193300"/>
                      </a:solidFill>
                    </a:lnL>
                    <a:lnR w="720">
                      <a:solidFill>
                        <a:srgbClr val="1933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Bugs escaped</a:t>
                      </a:r>
                    </a:p>
                  </a:txBody>
                  <a:tcPr marL="90000" marR="90000">
                    <a:lnL w="720">
                      <a:solidFill>
                        <a:srgbClr val="193300"/>
                      </a:solidFill>
                    </a:lnL>
                    <a:lnR w="720">
                      <a:solidFill>
                        <a:srgbClr val="1933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Success ratio</a:t>
                      </a:r>
                    </a:p>
                  </a:txBody>
                  <a:tcPr marL="90000" marR="90000">
                    <a:lnL w="720">
                      <a:solidFill>
                        <a:srgbClr val="193300"/>
                      </a:solidFill>
                    </a:lnL>
                    <a:lnR w="720">
                      <a:solidFill>
                        <a:srgbClr val="1933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</a:tr>
              <a:tr h="719640">
                <a:tc>
                  <a:txBody>
                    <a:bodyPr/>
                    <a:lstStyle/>
                    <a:p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Learner one</a:t>
                      </a:r>
                    </a:p>
                  </a:txBody>
                  <a:tcPr marL="90000" marR="90000">
                    <a:lnL w="720">
                      <a:solidFill>
                        <a:srgbClr val="193300"/>
                      </a:solidFill>
                    </a:lnL>
                    <a:lnR w="720">
                      <a:solidFill>
                        <a:srgbClr val="1933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63</a:t>
                      </a:r>
                    </a:p>
                  </a:txBody>
                  <a:tcPr marL="90000" marR="90000">
                    <a:lnL w="720">
                      <a:solidFill>
                        <a:srgbClr val="193300"/>
                      </a:solidFill>
                    </a:lnL>
                    <a:lnR w="720">
                      <a:solidFill>
                        <a:srgbClr val="1933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57</a:t>
                      </a:r>
                    </a:p>
                  </a:txBody>
                  <a:tcPr marL="90000" marR="90000">
                    <a:lnL w="720">
                      <a:solidFill>
                        <a:srgbClr val="193300"/>
                      </a:solidFill>
                    </a:lnL>
                    <a:lnR w="720">
                      <a:solidFill>
                        <a:srgbClr val="1933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0.525</a:t>
                      </a:r>
                    </a:p>
                  </a:txBody>
                  <a:tcPr marL="90000" marR="90000">
                    <a:lnL w="720">
                      <a:solidFill>
                        <a:srgbClr val="193300"/>
                      </a:solidFill>
                    </a:lnL>
                    <a:lnR w="720">
                      <a:solidFill>
                        <a:srgbClr val="1933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</a:tr>
              <a:tr h="720360"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Our agent</a:t>
                      </a:r>
                    </a:p>
                  </a:txBody>
                  <a:tcPr marL="90000" marR="90000">
                    <a:lnL w="720">
                      <a:solidFill>
                        <a:srgbClr val="193300"/>
                      </a:solidFill>
                    </a:lnL>
                    <a:lnR w="720">
                      <a:solidFill>
                        <a:srgbClr val="1933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171</a:t>
                      </a:r>
                    </a:p>
                  </a:txBody>
                  <a:tcPr marL="90000" marR="90000">
                    <a:lnL w="720">
                      <a:solidFill>
                        <a:srgbClr val="1933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142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0.546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1933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955680" y="14403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New changes with rewards: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graphicFrame>
        <p:nvGraphicFramePr>
          <p:cNvPr id="137" name="Table 2"/>
          <p:cNvGraphicFramePr/>
          <p:nvPr>
            <p:extLst>
              <p:ext uri="{D42A27DB-BD31-4B8C-83A1-F6EECF244321}">
                <p14:modId xmlns:p14="http://schemas.microsoft.com/office/powerpoint/2010/main" val="1265859394"/>
              </p:ext>
            </p:extLst>
          </p:nvPr>
        </p:nvGraphicFramePr>
        <p:xfrm>
          <a:off x="1959040" y="2127760"/>
          <a:ext cx="9470959" cy="2982600"/>
        </p:xfrm>
        <a:graphic>
          <a:graphicData uri="http://schemas.openxmlformats.org/drawingml/2006/table">
            <a:tbl>
              <a:tblPr/>
              <a:tblGrid>
                <a:gridCol w="2825695"/>
                <a:gridCol w="2387696"/>
                <a:gridCol w="2128784"/>
                <a:gridCol w="2128784"/>
              </a:tblGrid>
              <a:tr h="719640">
                <a:tc>
                  <a:txBody>
                    <a:bodyPr/>
                    <a:lstStyle/>
                    <a:p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Agent</a:t>
                      </a:r>
                    </a:p>
                  </a:txBody>
                  <a:tcPr marL="90000" marR="90000">
                    <a:lnL w="720">
                      <a:solidFill>
                        <a:srgbClr val="193300"/>
                      </a:solidFill>
                    </a:lnL>
                    <a:lnR w="720">
                      <a:solidFill>
                        <a:srgbClr val="1933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Bugs captured</a:t>
                      </a:r>
                    </a:p>
                  </a:txBody>
                  <a:tcPr marL="90000" marR="90000">
                    <a:lnL w="720">
                      <a:solidFill>
                        <a:srgbClr val="193300"/>
                      </a:solidFill>
                    </a:lnL>
                    <a:lnR w="720">
                      <a:solidFill>
                        <a:srgbClr val="1933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Bugs escaped</a:t>
                      </a:r>
                    </a:p>
                  </a:txBody>
                  <a:tcPr marL="90000" marR="90000">
                    <a:lnL w="720">
                      <a:solidFill>
                        <a:srgbClr val="193300"/>
                      </a:solidFill>
                    </a:lnL>
                    <a:lnR w="720">
                      <a:solidFill>
                        <a:srgbClr val="1933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Success ratio</a:t>
                      </a:r>
                    </a:p>
                  </a:txBody>
                  <a:tcPr marL="90000" marR="90000">
                    <a:lnL w="720">
                      <a:solidFill>
                        <a:srgbClr val="193300"/>
                      </a:solidFill>
                    </a:lnL>
                    <a:lnR w="720">
                      <a:solidFill>
                        <a:srgbClr val="1933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</a:tr>
              <a:tr h="719640">
                <a:tc>
                  <a:txBody>
                    <a:bodyPr/>
                    <a:lstStyle/>
                    <a:p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Learner one</a:t>
                      </a:r>
                    </a:p>
                  </a:txBody>
                  <a:tcPr marL="90000" marR="90000">
                    <a:lnL w="720">
                      <a:solidFill>
                        <a:srgbClr val="193300"/>
                      </a:solidFill>
                    </a:lnL>
                    <a:lnR w="720">
                      <a:solidFill>
                        <a:srgbClr val="1933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63</a:t>
                      </a:r>
                    </a:p>
                  </a:txBody>
                  <a:tcPr marL="90000" marR="90000">
                    <a:lnL w="720">
                      <a:solidFill>
                        <a:srgbClr val="193300"/>
                      </a:solidFill>
                    </a:lnL>
                    <a:lnR w="720">
                      <a:solidFill>
                        <a:srgbClr val="1933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57</a:t>
                      </a:r>
                    </a:p>
                  </a:txBody>
                  <a:tcPr marL="90000" marR="90000">
                    <a:lnL w="720">
                      <a:solidFill>
                        <a:srgbClr val="193300"/>
                      </a:solidFill>
                    </a:lnL>
                    <a:lnR w="720">
                      <a:solidFill>
                        <a:srgbClr val="1933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0.525</a:t>
                      </a:r>
                    </a:p>
                  </a:txBody>
                  <a:tcPr marL="90000" marR="90000">
                    <a:lnL w="720">
                      <a:solidFill>
                        <a:srgbClr val="193300"/>
                      </a:solidFill>
                    </a:lnL>
                    <a:lnR w="720">
                      <a:solidFill>
                        <a:srgbClr val="1933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</a:tr>
              <a:tr h="720360"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Our agent</a:t>
                      </a:r>
                    </a:p>
                  </a:txBody>
                  <a:tcPr marL="90000" marR="90000">
                    <a:lnL w="720">
                      <a:solidFill>
                        <a:srgbClr val="193300"/>
                      </a:solidFill>
                    </a:lnL>
                    <a:lnR w="720">
                      <a:solidFill>
                        <a:srgbClr val="1933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171</a:t>
                      </a:r>
                    </a:p>
                  </a:txBody>
                  <a:tcPr marL="90000" marR="90000">
                    <a:lnL w="720">
                      <a:solidFill>
                        <a:srgbClr val="1933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142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0.546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1933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</a:tr>
              <a:tr h="720360"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Our agent w/ rewards</a:t>
                      </a:r>
                    </a:p>
                  </a:txBody>
                  <a:tcPr marL="90000" marR="90000">
                    <a:lnL w="720">
                      <a:solidFill>
                        <a:srgbClr val="193300"/>
                      </a:solidFill>
                    </a:lnL>
                    <a:lnR w="720">
                      <a:solidFill>
                        <a:srgbClr val="1933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275</a:t>
                      </a:r>
                    </a:p>
                  </a:txBody>
                  <a:tcPr marL="90000" marR="90000">
                    <a:lnL w="720">
                      <a:solidFill>
                        <a:srgbClr val="1933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47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0.859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193300"/>
                      </a:solidFill>
                    </a:lnR>
                    <a:lnT w="720">
                      <a:solidFill>
                        <a:srgbClr val="193300"/>
                      </a:solidFill>
                    </a:lnT>
                    <a:lnB w="720">
                      <a:solidFill>
                        <a:srgbClr val="1933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780454" y="14403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Tiebreaking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From two equivalent states, prioritize current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Q-learning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Waiting to reward based on previous state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06" y="3429000"/>
            <a:ext cx="8107817" cy="398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536943" y="1565332"/>
            <a:ext cx="5621503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Directed reasoning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Cell contents code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Generate other state vectors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Pick best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Better state representations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Which types of bug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Which directions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1565332"/>
            <a:ext cx="3781425" cy="343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400800" y="1644994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8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446</TotalTime>
  <Words>107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DejaVu Sans</vt:lpstr>
      <vt:lpstr>Symbol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Project</dc:title>
  <dc:subject/>
  <dc:creator>Anthony Kniazewycz</dc:creator>
  <dc:description/>
  <cp:lastModifiedBy>Microsoft account</cp:lastModifiedBy>
  <cp:revision>18</cp:revision>
  <dcterms:created xsi:type="dcterms:W3CDTF">2017-12-05T17:36:45Z</dcterms:created>
  <dcterms:modified xsi:type="dcterms:W3CDTF">2017-12-06T03:45:31Z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