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9" r:id="rId3"/>
    <p:sldId id="280" r:id="rId4"/>
    <p:sldId id="281" r:id="rId5"/>
    <p:sldId id="282" r:id="rId6"/>
    <p:sldId id="283" r:id="rId7"/>
    <p:sldId id="284" r:id="rId8"/>
    <p:sldId id="285" r:id="rId9"/>
    <p:sldId id="286" r:id="rId10"/>
    <p:sldId id="287" r:id="rId11"/>
    <p:sldId id="288" r:id="rId12"/>
    <p:sldId id="291" r:id="rId13"/>
    <p:sldId id="292" r:id="rId14"/>
    <p:sldId id="293" r:id="rId15"/>
    <p:sldId id="294" r:id="rId16"/>
    <p:sldId id="295" r:id="rId17"/>
    <p:sldId id="296" r:id="rId18"/>
    <p:sldId id="297" r:id="rId19"/>
    <p:sldId id="298" r:id="rId20"/>
    <p:sldId id="299" r:id="rId21"/>
    <p:sldId id="301" r:id="rId22"/>
    <p:sldId id="302" r:id="rId23"/>
    <p:sldId id="303" r:id="rId24"/>
    <p:sldId id="300" r:id="rId25"/>
    <p:sldId id="273" r:id="rId26"/>
    <p:sldId id="276" r:id="rId27"/>
    <p:sldId id="27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thi"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6" d="100"/>
          <a:sy n="76" d="100"/>
        </p:scale>
        <p:origin x="-336" y="204"/>
      </p:cViewPr>
      <p:guideLst>
        <p:guide orient="horz" pos="215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ACD071-9E11-402B-BF5E-135B91511F07}"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139CD8-B1FB-471B-8F1B-DA819A07F4D1}"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9E882AD-034D-4C75-91A6-209E453912E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08956A-942A-40AF-8AD5-ABFE1D9861EC}"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9E882AD-034D-4C75-91A6-209E453912E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08956A-942A-40AF-8AD5-ABFE1D9861EC}"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9E882AD-034D-4C75-91A6-209E453912E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08956A-942A-40AF-8AD5-ABFE1D9861EC}"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9E882AD-034D-4C75-91A6-209E453912E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08956A-942A-40AF-8AD5-ABFE1D9861EC}"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9E882AD-034D-4C75-91A6-209E453912EE}"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08956A-942A-40AF-8AD5-ABFE1D9861EC}"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59E882AD-034D-4C75-91A6-209E453912E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08956A-942A-40AF-8AD5-ABFE1D9861EC}"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59E882AD-034D-4C75-91A6-209E453912EE}"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08956A-942A-40AF-8AD5-ABFE1D9861EC}"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9E882AD-034D-4C75-91A6-209E453912EE}"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08956A-942A-40AF-8AD5-ABFE1D9861EC}"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882AD-034D-4C75-91A6-209E453912EE}"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08956A-942A-40AF-8AD5-ABFE1D9861EC}"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9E882AD-034D-4C75-91A6-209E453912E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08956A-942A-40AF-8AD5-ABFE1D9861EC}"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9E882AD-034D-4C75-91A6-209E453912EE}"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08956A-942A-40AF-8AD5-ABFE1D9861EC}"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E882AD-034D-4C75-91A6-209E453912EE}"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08956A-942A-40AF-8AD5-ABFE1D9861EC}"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jpeg"/><Relationship Id="rId2" Type="http://schemas.openxmlformats.org/officeDocument/2006/relationships/image" Target="../media/image11.jpeg"/><Relationship Id="rId1" Type="http://schemas.openxmlformats.org/officeDocument/2006/relationships/image" Target="../media/image10.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arxiv.org/abs/2506.13116" TargetMode="External"/><Relationship Id="rId4" Type="http://schemas.openxmlformats.org/officeDocument/2006/relationships/hyperlink" Target="https://www.mdpi.com/1999-5903/16/2/50" TargetMode="External"/><Relationship Id="rId3" Type="http://schemas.openxmlformats.org/officeDocument/2006/relationships/hyperlink" Target="https://www.researchgate.net/publication/360732358_Artificial_intelligence_based_women_security_and_safety_measure_system" TargetMode="External"/><Relationship Id="rId2" Type="http://schemas.openxmlformats.org/officeDocument/2006/relationships/hyperlink" Target="https://www.researchgate.net/publication/390739225_Women_Security_Application_Using_Smart_Emergency_Response_System_and_Real-Time_Location_Tracking" TargetMode="External"/><Relationship Id="rId1" Type="http://schemas.openxmlformats.org/officeDocument/2006/relationships/hyperlink" Target="https://ijsrem.com/download/rescuenow-real-time-sos-and-predictive-womens-safety-system/" TargetMode="Externa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ncrb.gov.in/" TargetMode="External"/><Relationship Id="rId4" Type="http://schemas.openxmlformats.org/officeDocument/2006/relationships/hyperlink" Target="https://www.researchgate.net/publication/375873416_Geospatial_Analysis_of_Crime_Against_Women" TargetMode="External"/><Relationship Id="rId3" Type="http://schemas.openxmlformats.org/officeDocument/2006/relationships/hyperlink" Target="https://www.mdpi.com/2220-9964/13/7/229" TargetMode="External"/><Relationship Id="rId2" Type="http://schemas.openxmlformats.org/officeDocument/2006/relationships/hyperlink" Target="https://arxiv.org/abs/2204.08587" TargetMode="External"/><Relationship Id="rId1" Type="http://schemas.openxmlformats.org/officeDocument/2006/relationships/hyperlink" Target="https://arxiv.org/abs/2310.17149"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055" y="1273810"/>
            <a:ext cx="8229600" cy="715010"/>
          </a:xfrm>
        </p:spPr>
        <p:txBody>
          <a:bodyPr>
            <a:normAutofit fontScale="90000"/>
          </a:bodyPr>
          <a:lstStyle/>
          <a:p>
            <a:r>
              <a:rPr lang="en-IN" sz="1555" b="1" u="sng" dirty="0" smtClean="0">
                <a:latin typeface="Times New Roman" panose="02020603050405020304" pitchFamily="18" charset="0"/>
                <a:cs typeface="Times New Roman" panose="02020603050405020304" pitchFamily="18" charset="0"/>
              </a:rPr>
              <a:t>FINAL REVIEW</a:t>
            </a:r>
            <a:br>
              <a:rPr lang="en-IN" b="1" u="sng" dirty="0" smtClean="0">
                <a:latin typeface="Times New Roman" panose="02020603050405020304" pitchFamily="18" charset="0"/>
                <a:cs typeface="Times New Roman" panose="02020603050405020304" pitchFamily="18" charset="0"/>
              </a:rPr>
            </a:br>
            <a:r>
              <a:rPr lang="en-IN" sz="3100" b="1" u="sng" dirty="0" err="1" smtClean="0">
                <a:latin typeface="Times New Roman" panose="02020603050405020304" pitchFamily="18" charset="0"/>
                <a:cs typeface="Times New Roman" panose="02020603050405020304" pitchFamily="18" charset="0"/>
              </a:rPr>
              <a:t>SheZone</a:t>
            </a:r>
            <a:br>
              <a:rPr lang="en-IN" sz="3100" b="1" u="sng" dirty="0">
                <a:latin typeface="Times New Roman" panose="02020603050405020304" pitchFamily="18" charset="0"/>
                <a:cs typeface="Times New Roman" panose="02020603050405020304" pitchFamily="18" charset="0"/>
              </a:rPr>
            </a:br>
            <a:r>
              <a:rPr lang="en-IN" sz="3100" b="1" u="sng" dirty="0">
                <a:latin typeface="Times New Roman" panose="02020603050405020304" pitchFamily="18" charset="0"/>
                <a:cs typeface="Times New Roman" panose="02020603050405020304" pitchFamily="18" charset="0"/>
              </a:rPr>
              <a:t>Women Safety using </a:t>
            </a:r>
            <a:r>
              <a:rPr lang="en-IN" sz="3100" b="1" u="sng" dirty="0" err="1">
                <a:latin typeface="Times New Roman" panose="02020603050405020304" pitchFamily="18" charset="0"/>
                <a:cs typeface="Times New Roman" panose="02020603050405020304" pitchFamily="18" charset="0"/>
              </a:rPr>
              <a:t>GeoAI</a:t>
            </a:r>
            <a:endParaRPr lang="en-IN" sz="3100"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9552" y="2348880"/>
            <a:ext cx="8147249" cy="4066524"/>
          </a:xfrm>
        </p:spPr>
        <p:txBody>
          <a:bodyPr vert="horz" lIns="91440" tIns="45720" rIns="91440" bIns="45720" rtlCol="0" anchor="t">
            <a:noAutofit/>
          </a:bodyPr>
          <a:lstStyle/>
          <a:p>
            <a:pPr marL="0" indent="0" algn="ctr">
              <a:buNone/>
            </a:pPr>
            <a:endParaRPr lang="en-IN" sz="800" dirty="0">
              <a:latin typeface="Times New Roman" panose="02020603050405020304" pitchFamily="18" charset="0"/>
              <a:cs typeface="Times New Roman" panose="02020603050405020304" pitchFamily="18" charset="0"/>
            </a:endParaRPr>
          </a:p>
          <a:p>
            <a:pPr marL="0" indent="0">
              <a:buNone/>
            </a:pPr>
            <a:r>
              <a:rPr lang="en-IN" sz="1400" b="1" dirty="0">
                <a:latin typeface="Times New Roman" panose="02020603050405020304" pitchFamily="18" charset="0"/>
                <a:cs typeface="Times New Roman" panose="02020603050405020304" pitchFamily="18" charset="0"/>
              </a:rPr>
              <a:t>Team Members </a:t>
            </a:r>
            <a:r>
              <a:rPr lang="en-IN" sz="1400" dirty="0">
                <a:latin typeface="Times New Roman" panose="02020603050405020304" pitchFamily="18" charset="0"/>
                <a:cs typeface="Times New Roman" panose="02020603050405020304" pitchFamily="18" charset="0"/>
              </a:rPr>
              <a:t>: Priya Dharshini S (2023PECCS331),</a:t>
            </a:r>
            <a:endParaRPr lang="en-IN" sz="1400" dirty="0">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                              Rithika Rani B (2023PECCS350)</a:t>
            </a:r>
            <a:endParaRPr lang="en-IN" sz="1400" dirty="0">
              <a:latin typeface="Times New Roman" panose="02020603050405020304" pitchFamily="18"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pPr marL="0" indent="0">
              <a:buNone/>
            </a:pPr>
            <a:r>
              <a:rPr lang="en-IN" sz="1400" b="1" dirty="0">
                <a:latin typeface="Times New Roman" panose="02020603050405020304"/>
                <a:cs typeface="Times New Roman" panose="02020603050405020304"/>
              </a:rPr>
              <a:t>Co-ordinator Name :</a:t>
            </a:r>
            <a:r>
              <a:rPr lang="en-IN" sz="1400" dirty="0">
                <a:latin typeface="Times New Roman" panose="02020603050405020304"/>
                <a:cs typeface="Times New Roman" panose="02020603050405020304"/>
              </a:rPr>
              <a:t> </a:t>
            </a:r>
            <a:r>
              <a:rPr lang="en-IN" sz="1400" dirty="0" err="1">
                <a:latin typeface="Times New Roman" panose="02020603050405020304"/>
                <a:cs typeface="Times New Roman" panose="02020603050405020304"/>
              </a:rPr>
              <a:t>Mr.C.Elangovan</a:t>
            </a:r>
            <a:r>
              <a:rPr lang="en-IN" sz="1400" dirty="0">
                <a:latin typeface="Times New Roman" panose="02020603050405020304"/>
                <a:cs typeface="Times New Roman" panose="02020603050405020304"/>
              </a:rPr>
              <a:t>,</a:t>
            </a:r>
            <a:endParaRPr lang="en-IN" sz="1400" dirty="0">
              <a:latin typeface="Times New Roman" panose="02020603050405020304"/>
              <a:cs typeface="Times New Roman" panose="02020603050405020304"/>
            </a:endParaRPr>
          </a:p>
          <a:p>
            <a:pPr marL="0" indent="0">
              <a:buNone/>
            </a:pPr>
            <a:r>
              <a:rPr lang="en-IN" sz="1400" dirty="0">
                <a:latin typeface="Times New Roman" panose="02020603050405020304"/>
                <a:cs typeface="Times New Roman" panose="02020603050405020304"/>
              </a:rPr>
              <a:t>                                     </a:t>
            </a:r>
            <a:r>
              <a:rPr lang="en-IN" sz="1400" dirty="0" err="1" smtClean="0">
                <a:latin typeface="Times New Roman" panose="02020603050405020304"/>
                <a:cs typeface="Times New Roman" panose="02020603050405020304"/>
              </a:rPr>
              <a:t>Mr.Raveendran</a:t>
            </a:r>
            <a:endParaRPr lang="en-IN" sz="1400" dirty="0">
              <a:latin typeface="Times New Roman" panose="02020603050405020304"/>
              <a:cs typeface="Times New Roman" panose="02020603050405020304"/>
            </a:endParaRPr>
          </a:p>
          <a:p>
            <a:pPr marL="0" indent="0">
              <a:buNone/>
            </a:pPr>
            <a:endParaRPr lang="en-IN" sz="1400" dirty="0">
              <a:latin typeface="Times New Roman" panose="02020603050405020304"/>
              <a:cs typeface="Times New Roman" panose="02020603050405020304"/>
            </a:endParaRPr>
          </a:p>
          <a:p>
            <a:pPr marL="0" indent="0">
              <a:buNone/>
            </a:pPr>
            <a:r>
              <a:rPr lang="en-IN" sz="1400" b="1" dirty="0">
                <a:latin typeface="Times New Roman" panose="02020603050405020304" pitchFamily="18" charset="0"/>
                <a:cs typeface="Times New Roman" panose="02020603050405020304" pitchFamily="18" charset="0"/>
              </a:rPr>
              <a:t>Guide Name </a:t>
            </a:r>
            <a:r>
              <a:rPr lang="en-IN" sz="1400" dirty="0">
                <a:latin typeface="Times New Roman" panose="02020603050405020304" pitchFamily="18" charset="0"/>
                <a:cs typeface="Times New Roman" panose="02020603050405020304" pitchFamily="18" charset="0"/>
              </a:rPr>
              <a:t>: Mrs. </a:t>
            </a:r>
            <a:r>
              <a:rPr lang="en-IN" sz="1400" dirty="0" err="1">
                <a:latin typeface="Times New Roman" panose="02020603050405020304" pitchFamily="18" charset="0"/>
                <a:cs typeface="Times New Roman" panose="02020603050405020304" pitchFamily="18" charset="0"/>
              </a:rPr>
              <a:t>Jaichitra</a:t>
            </a:r>
            <a:r>
              <a:rPr lang="en-IN" sz="1400" dirty="0">
                <a:latin typeface="Times New Roman" panose="02020603050405020304" pitchFamily="18" charset="0"/>
                <a:cs typeface="Times New Roman" panose="02020603050405020304" pitchFamily="18" charset="0"/>
              </a:rPr>
              <a:t> </a:t>
            </a:r>
            <a:r>
              <a:rPr lang="en-IN" sz="1400" dirty="0" err="1" smtClean="0">
                <a:latin typeface="Times New Roman" panose="02020603050405020304" pitchFamily="18" charset="0"/>
                <a:cs typeface="Times New Roman" panose="02020603050405020304" pitchFamily="18" charset="0"/>
              </a:rPr>
              <a:t>Vasudevan</a:t>
            </a:r>
            <a:endParaRPr lang="en-IN" sz="1400" dirty="0">
              <a:latin typeface="Times New Roman" panose="02020603050405020304" pitchFamily="18" charset="0"/>
              <a:cs typeface="Times New Roman" panose="02020603050405020304" pitchFamily="18" charset="0"/>
            </a:endParaRPr>
          </a:p>
          <a:p>
            <a:pPr marL="0" indent="0">
              <a:buNone/>
            </a:pPr>
            <a:r>
              <a:rPr lang="en-IN" sz="1400" b="1" dirty="0">
                <a:latin typeface="Times New Roman" panose="02020603050405020304" pitchFamily="18" charset="0"/>
                <a:cs typeface="Times New Roman" panose="02020603050405020304" pitchFamily="18" charset="0"/>
              </a:rPr>
              <a:t>Batch No </a:t>
            </a:r>
            <a:r>
              <a:rPr lang="en-IN" sz="1400" dirty="0">
                <a:latin typeface="Times New Roman" panose="02020603050405020304" pitchFamily="18" charset="0"/>
                <a:cs typeface="Times New Roman" panose="02020603050405020304" pitchFamily="18" charset="0"/>
              </a:rPr>
              <a:t>: 22</a:t>
            </a:r>
            <a:endParaRPr lang="en-IN" sz="1400" dirty="0">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0" indent="0">
              <a:buNone/>
            </a:pPr>
            <a:r>
              <a:rPr lang="en-US" sz="1400" b="1" dirty="0">
                <a:latin typeface="+mj-lt"/>
                <a:cs typeface="Times New Roman" panose="02020603050405020304" pitchFamily="18" charset="0"/>
                <a:sym typeface="+mn-ea"/>
              </a:rPr>
              <a:t>SDG Goals :</a:t>
            </a:r>
            <a:endParaRPr lang="en-US" sz="1400" b="1" dirty="0">
              <a:latin typeface="+mj-lt"/>
              <a:cs typeface="Times New Roman" panose="02020603050405020304" pitchFamily="18" charset="0"/>
            </a:endParaRPr>
          </a:p>
          <a:p>
            <a:pPr marL="0" indent="0">
              <a:buNone/>
            </a:pPr>
            <a:r>
              <a:rPr lang="en-US" sz="1400" dirty="0">
                <a:latin typeface="+mj-lt"/>
                <a:cs typeface="Times New Roman" panose="02020603050405020304" pitchFamily="18" charset="0"/>
                <a:sym typeface="+mn-ea"/>
              </a:rPr>
              <a:t>. Goal 5: Gender Equality</a:t>
            </a:r>
            <a:endParaRPr lang="en-US" sz="1400" dirty="0">
              <a:latin typeface="+mj-lt"/>
              <a:cs typeface="Times New Roman" panose="02020603050405020304" pitchFamily="18" charset="0"/>
            </a:endParaRPr>
          </a:p>
          <a:p>
            <a:pPr marL="0" indent="0">
              <a:buNone/>
            </a:pPr>
            <a:r>
              <a:rPr lang="en-US" sz="1400" dirty="0">
                <a:latin typeface="+mj-lt"/>
                <a:cs typeface="Times New Roman" panose="02020603050405020304" pitchFamily="18" charset="0"/>
                <a:sym typeface="+mn-ea"/>
              </a:rPr>
              <a:t>Target 5.2: Eliminate all forms of violence against women and girls in public and private spaces</a:t>
            </a:r>
            <a:r>
              <a:rPr lang="en-IN" altLang="en-US" sz="1400" dirty="0">
                <a:latin typeface="+mj-lt"/>
                <a:cs typeface="Times New Roman" panose="02020603050405020304" pitchFamily="18" charset="0"/>
                <a:sym typeface="+mn-ea"/>
              </a:rPr>
              <a:t>.</a:t>
            </a:r>
            <a:endParaRPr lang="en-US" sz="1400" dirty="0">
              <a:latin typeface="+mj-lt"/>
              <a:cs typeface="Times New Roman" panose="02020603050405020304" pitchFamily="18" charset="0"/>
            </a:endParaRPr>
          </a:p>
          <a:p>
            <a:pPr marL="0" indent="0">
              <a:buNone/>
            </a:pPr>
            <a:r>
              <a:rPr lang="en-US" sz="1400" dirty="0">
                <a:latin typeface="+mj-lt"/>
                <a:cs typeface="Times New Roman" panose="02020603050405020304" pitchFamily="18" charset="0"/>
                <a:sym typeface="+mn-ea"/>
              </a:rPr>
              <a:t>. Goal 11: Sustainable Cities and Communities  </a:t>
            </a:r>
            <a:endParaRPr lang="en-US" sz="1400" dirty="0">
              <a:latin typeface="+mj-lt"/>
              <a:cs typeface="Times New Roman" panose="02020603050405020304" pitchFamily="18" charset="0"/>
            </a:endParaRPr>
          </a:p>
          <a:p>
            <a:pPr marL="0" indent="0">
              <a:buNone/>
            </a:pPr>
            <a:r>
              <a:rPr lang="en-US" sz="1400" dirty="0">
                <a:latin typeface="+mj-lt"/>
                <a:cs typeface="Times New Roman" panose="02020603050405020304" pitchFamily="18" charset="0"/>
                <a:sym typeface="+mn-ea"/>
              </a:rPr>
              <a:t>Target 11.7: Provide universal access to safe, inclusive and accessible green and public spaces, particularly for women and children</a:t>
            </a:r>
            <a:r>
              <a:rPr lang="en-IN" altLang="en-US" sz="1400" dirty="0">
                <a:latin typeface="+mj-lt"/>
                <a:cs typeface="Times New Roman" panose="02020603050405020304" pitchFamily="18" charset="0"/>
                <a:sym typeface="+mn-ea"/>
              </a:rPr>
              <a:t>.</a:t>
            </a:r>
            <a:endParaRPr lang="en-IN" sz="1400" dirty="0">
              <a:latin typeface="+mj-lt"/>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grpSp>
        <p:nvGrpSpPr>
          <p:cNvPr id="4" name="Google Shape;88;p1"/>
          <p:cNvGrpSpPr/>
          <p:nvPr/>
        </p:nvGrpSpPr>
        <p:grpSpPr>
          <a:xfrm>
            <a:off x="827405" y="44450"/>
            <a:ext cx="6941820" cy="969010"/>
            <a:chOff x="174379" y="61222"/>
            <a:chExt cx="8747590" cy="833081"/>
          </a:xfrm>
        </p:grpSpPr>
        <p:pic>
          <p:nvPicPr>
            <p:cNvPr id="5" name="Google Shape;89;p1"/>
            <p:cNvPicPr preferRelativeResize="0"/>
            <p:nvPr/>
          </p:nvPicPr>
          <p:blipFill rotWithShape="1">
            <a:blip r:embed="rId1"/>
            <a:srcRect/>
            <a:stretch>
              <a:fillRect/>
            </a:stretch>
          </p:blipFill>
          <p:spPr>
            <a:xfrm>
              <a:off x="174379" y="61222"/>
              <a:ext cx="1809780" cy="833081"/>
            </a:xfrm>
            <a:prstGeom prst="rect">
              <a:avLst/>
            </a:prstGeom>
            <a:noFill/>
            <a:ln>
              <a:noFill/>
            </a:ln>
          </p:spPr>
        </p:pic>
        <p:pic>
          <p:nvPicPr>
            <p:cNvPr id="6" name="Google Shape;90;p1" descr="Anna University - Wikipedia"/>
            <p:cNvPicPr preferRelativeResize="0"/>
            <p:nvPr/>
          </p:nvPicPr>
          <p:blipFill rotWithShape="1">
            <a:blip r:embed="rId2"/>
            <a:srcRect/>
            <a:stretch>
              <a:fillRect/>
            </a:stretch>
          </p:blipFill>
          <p:spPr>
            <a:xfrm>
              <a:off x="7615085" y="88372"/>
              <a:ext cx="1306884" cy="805931"/>
            </a:xfrm>
            <a:prstGeom prst="rect">
              <a:avLst/>
            </a:prstGeom>
            <a:noFill/>
            <a:ln>
              <a:noFill/>
            </a:ln>
          </p:spPr>
        </p:pic>
        <p:pic>
          <p:nvPicPr>
            <p:cNvPr id="7" name="Google Shape;91;p1"/>
            <p:cNvPicPr preferRelativeResize="0"/>
            <p:nvPr/>
          </p:nvPicPr>
          <p:blipFill rotWithShape="1">
            <a:blip r:embed="rId3"/>
            <a:srcRect/>
            <a:stretch>
              <a:fillRect/>
            </a:stretch>
          </p:blipFill>
          <p:spPr>
            <a:xfrm>
              <a:off x="1868992" y="61222"/>
              <a:ext cx="5683309" cy="833081"/>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0" y="548640"/>
            <a:ext cx="1165860" cy="949960"/>
          </a:xfrm>
        </p:spPr>
        <p:txBody>
          <a:bodyPr/>
          <a:lstStyle/>
          <a:p>
            <a:r>
              <a:rPr lang="en-IN" altLang="en-US"/>
              <a:t>.</a:t>
            </a:r>
            <a:endParaRPr lang="en-IN" altLang="en-US"/>
          </a:p>
        </p:txBody>
      </p:sp>
      <p:sp>
        <p:nvSpPr>
          <p:cNvPr id="3" name="Content Placeholder 2"/>
          <p:cNvSpPr>
            <a:spLocks noGrp="1"/>
          </p:cNvSpPr>
          <p:nvPr>
            <p:ph idx="1"/>
          </p:nvPr>
        </p:nvSpPr>
        <p:spPr>
          <a:xfrm>
            <a:off x="539115" y="404495"/>
            <a:ext cx="8229600" cy="4525963"/>
          </a:xfrm>
        </p:spPr>
        <p:txBody>
          <a:bodyPr>
            <a:noAutofit/>
          </a:bodyPr>
          <a:lstStyle/>
          <a:p>
            <a:r>
              <a:rPr lang="en-US" altLang="en-US" sz="1300"/>
              <a:t>Crime Hotspot Prediction Using Deep Graph Convolutional Networks (arXiv, 2025) – Applied graph neural networks for predicting spatial crime patterns.</a:t>
            </a:r>
            <a:endParaRPr lang="en-US" altLang="en-US" sz="1300"/>
          </a:p>
          <a:p>
            <a:endParaRPr lang="en-US" altLang="en-US" sz="1300"/>
          </a:p>
          <a:p>
            <a:r>
              <a:rPr lang="en-US" altLang="en-US" sz="1300"/>
              <a:t>Spatial-Temporal Hypergraph Self-Supervised Learning for Crime Prediction (arXiv, 2022) – Applied hypergraph learning for improved crime forecasting.</a:t>
            </a:r>
            <a:endParaRPr lang="en-US" altLang="en-US" sz="1300"/>
          </a:p>
          <a:p>
            <a:endParaRPr lang="en-US" altLang="en-US" sz="1300"/>
          </a:p>
          <a:p>
            <a:r>
              <a:rPr lang="en-US" altLang="en-US" sz="1300"/>
              <a:t>Graph Representation Learning for Street-Level Crime Prediction (MDPI) – Used graph representation methods for fine-grained crime predictions.</a:t>
            </a:r>
            <a:endParaRPr lang="en-US" altLang="en-US" sz="1300"/>
          </a:p>
          <a:p>
            <a:endParaRPr lang="en-US" altLang="en-US" sz="1300"/>
          </a:p>
          <a:p>
            <a:r>
              <a:rPr lang="en-US" altLang="en-US" sz="1300"/>
              <a:t>Geospatial Analysis of Crime Against Women (ResearchGate, 2023) – Applied GIS mapping to analyze and visualize women-related crimes.</a:t>
            </a:r>
            <a:endParaRPr lang="en-US" altLang="en-US" sz="1300"/>
          </a:p>
          <a:p>
            <a:endParaRPr lang="en-US" altLang="en-US" sz="1300"/>
          </a:p>
          <a:p>
            <a:r>
              <a:rPr lang="en-US" altLang="en-US" sz="1300"/>
              <a:t>Geospatial Crime Analysis and Prediction (GitHub Project) – Used machine learning and spatial data for crime hotspot detection.</a:t>
            </a:r>
            <a:endParaRPr lang="en-US" altLang="en-US" sz="1300"/>
          </a:p>
          <a:p>
            <a:endParaRPr lang="en-US" altLang="en-US" sz="1300"/>
          </a:p>
          <a:p>
            <a:r>
              <a:rPr lang="en-US" altLang="en-US" sz="1300"/>
              <a:t>Analysis and Prediction of Crimes Against Women (GitHub Project) – Focused on predicting crime patterns using ML algorithms and crime datasets.</a:t>
            </a:r>
            <a:endParaRPr lang="en-US" altLang="en-US" sz="1300"/>
          </a:p>
          <a:p>
            <a:endParaRPr lang="en-US" altLang="en-US" sz="1300"/>
          </a:p>
          <a:p>
            <a:r>
              <a:rPr lang="en-US" altLang="en-US" sz="1300"/>
              <a:t>Women Safety App with Location Sharing and Alerts (GitHub Project) – Demonstrated mobile app integration for real-time alerts and GPS tracking.</a:t>
            </a:r>
            <a:endParaRPr lang="en-US" altLang="en-US" sz="1300"/>
          </a:p>
          <a:p>
            <a:endParaRPr lang="en-US" altLang="en-US" sz="1300"/>
          </a:p>
          <a:p>
            <a:r>
              <a:rPr lang="en-US" altLang="en-US" sz="1300"/>
              <a:t>OpenStreetMap &amp; OSMnx for Urban Safety Mapping – Leveraged open geospatial data for safety route planning.</a:t>
            </a:r>
            <a:endParaRPr lang="en-US" altLang="en-US" sz="1300"/>
          </a:p>
          <a:p>
            <a:endParaRPr lang="en-US" altLang="en-US" sz="1300"/>
          </a:p>
          <a:p>
            <a:r>
              <a:rPr lang="en-US" altLang="en-US" sz="1300"/>
              <a:t>Google Maps &amp; Places API for Safety Applications – Integrated place recommendations like police stations and hospitals in real-time navigation.</a:t>
            </a:r>
            <a:endParaRPr lang="en-US" altLang="en-US" sz="1300"/>
          </a:p>
          <a:p>
            <a:pPr marL="0" indent="0">
              <a:buNone/>
            </a:pPr>
            <a:endParaRPr lang="en-US" altLang="en-US" sz="1300"/>
          </a:p>
          <a:p>
            <a:r>
              <a:rPr lang="en-US" altLang="en-US" sz="1300"/>
              <a:t>Geospatial Analysis (Textbook) – Offered theoretical foundations for applying spatial data to safety and crime mapping.</a:t>
            </a:r>
            <a:endParaRPr lang="en-US" altLang="en-US" sz="13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485" y="332740"/>
            <a:ext cx="9779635" cy="598805"/>
          </a:xfrm>
        </p:spPr>
        <p:txBody>
          <a:bodyPr>
            <a:noAutofit/>
          </a:bodyPr>
          <a:lstStyle/>
          <a:p>
            <a:r>
              <a:rPr lang="en-IN" altLang="en-US" sz="3600" b="1" u="sng"/>
              <a:t>Proposed System  (Architecture explanation)</a:t>
            </a:r>
            <a:endParaRPr lang="en-IN" altLang="en-US" sz="3600" b="1" u="sng"/>
          </a:p>
        </p:txBody>
      </p:sp>
      <p:sp>
        <p:nvSpPr>
          <p:cNvPr id="3" name="Content Placeholder 2"/>
          <p:cNvSpPr>
            <a:spLocks noGrp="1"/>
          </p:cNvSpPr>
          <p:nvPr>
            <p:ph idx="1"/>
          </p:nvPr>
        </p:nvSpPr>
        <p:spPr>
          <a:xfrm>
            <a:off x="611505" y="1124585"/>
            <a:ext cx="8229600" cy="5317490"/>
          </a:xfrm>
        </p:spPr>
        <p:txBody>
          <a:bodyPr>
            <a:noAutofit/>
          </a:bodyPr>
          <a:lstStyle/>
          <a:p>
            <a:pPr marL="0" indent="0">
              <a:buNone/>
            </a:pPr>
            <a:r>
              <a:rPr lang="en-US" altLang="en-US" sz="1400" b="1">
                <a:sym typeface="+mn-ea"/>
              </a:rPr>
              <a:t>Data Sources:</a:t>
            </a:r>
            <a:endParaRPr lang="en-US" altLang="en-US" sz="1400" b="1"/>
          </a:p>
          <a:p>
            <a:r>
              <a:rPr lang="en-US" altLang="en-US" sz="1300">
                <a:sym typeface="+mn-ea"/>
              </a:rPr>
              <a:t>NCRB Crime Data (2023)</a:t>
            </a:r>
            <a:endParaRPr lang="en-US" altLang="en-US" sz="1300"/>
          </a:p>
          <a:p>
            <a:r>
              <a:rPr lang="en-US" altLang="en-US" sz="1300">
                <a:sym typeface="+mn-ea"/>
              </a:rPr>
              <a:t>OpenStreetMap</a:t>
            </a:r>
            <a:endParaRPr lang="en-US" altLang="en-US" sz="1300"/>
          </a:p>
          <a:p>
            <a:r>
              <a:rPr lang="en-US" altLang="en-US" sz="1300">
                <a:sym typeface="+mn-ea"/>
              </a:rPr>
              <a:t>Google Places API</a:t>
            </a:r>
            <a:endParaRPr lang="en-US" altLang="en-US" sz="1300"/>
          </a:p>
          <a:p>
            <a:endParaRPr lang="en-US" altLang="en-US" sz="1300"/>
          </a:p>
          <a:p>
            <a:pPr marL="0" indent="0">
              <a:buNone/>
            </a:pPr>
            <a:r>
              <a:rPr lang="en-US" altLang="en-US" sz="1400" b="1">
                <a:sym typeface="+mn-ea"/>
              </a:rPr>
              <a:t>Backend:</a:t>
            </a:r>
            <a:endParaRPr lang="en-US" altLang="en-US" sz="1400" b="1"/>
          </a:p>
          <a:p>
            <a:r>
              <a:rPr lang="en-US" altLang="en-US" sz="1300">
                <a:sym typeface="+mn-ea"/>
              </a:rPr>
              <a:t>Python (Pandas, GeoPandas)</a:t>
            </a:r>
            <a:endParaRPr lang="en-US" altLang="en-US" sz="1300"/>
          </a:p>
          <a:p>
            <a:r>
              <a:rPr lang="en-US" altLang="en-US" sz="1300">
                <a:sym typeface="+mn-ea"/>
              </a:rPr>
              <a:t>Feature Extraction (Time, Location, Crime Type)</a:t>
            </a:r>
            <a:endParaRPr lang="en-US" altLang="en-US" sz="1300"/>
          </a:p>
          <a:p>
            <a:r>
              <a:rPr lang="en-US" altLang="en-US" sz="1300">
                <a:sym typeface="+mn-ea"/>
              </a:rPr>
              <a:t>Random Forest (Risk Prediction)</a:t>
            </a:r>
            <a:endParaRPr lang="en-US" altLang="en-US" sz="1300"/>
          </a:p>
          <a:p>
            <a:r>
              <a:rPr lang="en-US" altLang="en-US" sz="1300">
                <a:sym typeface="+mn-ea"/>
              </a:rPr>
              <a:t>DBSCAN / K-Means (Unsafe Zone Detection)</a:t>
            </a:r>
            <a:endParaRPr lang="en-US" altLang="en-US" sz="1300"/>
          </a:p>
          <a:p>
            <a:r>
              <a:rPr lang="en-US" altLang="en-US" sz="1300">
                <a:sym typeface="+mn-ea"/>
              </a:rPr>
              <a:t>Folium for Risk Mapping</a:t>
            </a:r>
            <a:endParaRPr lang="en-US" altLang="en-US" sz="1300"/>
          </a:p>
          <a:p>
            <a:endParaRPr lang="en-US" altLang="en-US" sz="1300"/>
          </a:p>
          <a:p>
            <a:pPr marL="0" indent="0">
              <a:buNone/>
            </a:pPr>
            <a:r>
              <a:rPr lang="en-US" altLang="en-US" sz="1400" b="1">
                <a:sym typeface="+mn-ea"/>
              </a:rPr>
              <a:t>Frontend:</a:t>
            </a:r>
            <a:endParaRPr lang="en-US" altLang="en-US" sz="1400" b="1"/>
          </a:p>
          <a:p>
            <a:r>
              <a:rPr lang="en-US" altLang="en-US" sz="1300">
                <a:sym typeface="+mn-ea"/>
              </a:rPr>
              <a:t>Flutter Mobile App</a:t>
            </a:r>
            <a:endParaRPr lang="en-US" altLang="en-US" sz="1300"/>
          </a:p>
          <a:p>
            <a:r>
              <a:rPr lang="en-US" altLang="en-US" sz="1300">
                <a:sym typeface="+mn-ea"/>
              </a:rPr>
              <a:t>Real-time Risk Map</a:t>
            </a:r>
            <a:endParaRPr lang="en-US" altLang="en-US" sz="1300"/>
          </a:p>
          <a:p>
            <a:r>
              <a:rPr lang="en-US" altLang="en-US" sz="1300">
                <a:sym typeface="+mn-ea"/>
              </a:rPr>
              <a:t>Safe Route Suggestions</a:t>
            </a:r>
            <a:endParaRPr lang="en-US" altLang="en-US" sz="1300"/>
          </a:p>
          <a:p>
            <a:r>
              <a:rPr lang="en-US" altLang="en-US" sz="1300">
                <a:sym typeface="+mn-ea"/>
              </a:rPr>
              <a:t>SOS &amp; Live Tracking</a:t>
            </a:r>
            <a:endParaRPr lang="en-US" altLang="en-US" sz="1300"/>
          </a:p>
          <a:p>
            <a:r>
              <a:rPr lang="en-US" altLang="en-US" sz="1300">
                <a:sym typeface="+mn-ea"/>
              </a:rPr>
              <a:t>Safe Place Recommender</a:t>
            </a:r>
            <a:endParaRPr lang="en-US" altLang="en-US" sz="1300"/>
          </a:p>
          <a:p>
            <a:endParaRPr lang="en-US" altLang="en-US" sz="1300"/>
          </a:p>
          <a:p>
            <a:pPr marL="0" indent="0">
              <a:buNone/>
            </a:pPr>
            <a:r>
              <a:rPr lang="en-US" altLang="en-US" sz="1400" b="1">
                <a:sym typeface="+mn-ea"/>
              </a:rPr>
              <a:t>Cloud Services/APIs:</a:t>
            </a:r>
            <a:endParaRPr lang="en-US" altLang="en-US" sz="1400" b="1"/>
          </a:p>
          <a:p>
            <a:r>
              <a:rPr lang="en-US" altLang="en-US" sz="1300">
                <a:sym typeface="+mn-ea"/>
              </a:rPr>
              <a:t>Firebase (Location &amp; Alerts)</a:t>
            </a:r>
            <a:endParaRPr lang="en-US" altLang="en-US" sz="1300"/>
          </a:p>
          <a:p>
            <a:r>
              <a:rPr lang="en-US" altLang="en-US" sz="1300">
                <a:sym typeface="+mn-ea"/>
              </a:rPr>
              <a:t>Google Maps API</a:t>
            </a:r>
            <a:endParaRPr lang="en-US" altLang="en-US" sz="1300"/>
          </a:p>
          <a:p>
            <a:endParaRPr lang="en-US" altLang="en-US" sz="300"/>
          </a:p>
        </p:txBody>
      </p:sp>
      <p:sp>
        <p:nvSpPr>
          <p:cNvPr id="4" name="Text Box 3"/>
          <p:cNvSpPr txBox="1"/>
          <p:nvPr/>
        </p:nvSpPr>
        <p:spPr>
          <a:xfrm>
            <a:off x="-108585" y="274955"/>
            <a:ext cx="2995930" cy="353695"/>
          </a:xfrm>
          <a:prstGeom prst="rect">
            <a:avLst/>
          </a:prstGeom>
          <a:noFill/>
        </p:spPr>
        <p:txBody>
          <a:bodyPr wrap="square" rtlCol="0">
            <a:noAutofit/>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0732"/>
            <a:ext cx="8229600" cy="1143000"/>
          </a:xfrm>
        </p:spPr>
        <p:txBody>
          <a:bodyPr>
            <a:normAutofit fontScale="90000"/>
          </a:bodyPr>
          <a:lstStyle/>
          <a:p>
            <a:r>
              <a:rPr lang="en-US" altLang="en-US" b="1" u="sng" dirty="0"/>
              <a:t>Hardware &amp; Software Specifications</a:t>
            </a:r>
            <a:endParaRPr lang="en-US" altLang="en-US" b="1" u="sng" dirty="0"/>
          </a:p>
        </p:txBody>
      </p:sp>
      <p:sp>
        <p:nvSpPr>
          <p:cNvPr id="3" name="Content Placeholder 2"/>
          <p:cNvSpPr>
            <a:spLocks noGrp="1"/>
          </p:cNvSpPr>
          <p:nvPr>
            <p:ph idx="1"/>
          </p:nvPr>
        </p:nvSpPr>
        <p:spPr>
          <a:xfrm>
            <a:off x="467544" y="1556792"/>
            <a:ext cx="8229600" cy="5139690"/>
          </a:xfrm>
        </p:spPr>
        <p:txBody>
          <a:bodyPr>
            <a:normAutofit fontScale="60000" lnSpcReduction="20000"/>
          </a:bodyPr>
          <a:lstStyle/>
          <a:p>
            <a:pPr marL="0" indent="0">
              <a:buNone/>
            </a:pPr>
            <a:r>
              <a:rPr lang="en-US" altLang="en-US" sz="4000" b="1" dirty="0"/>
              <a:t>Hardware Requirements</a:t>
            </a:r>
            <a:r>
              <a:rPr lang="en-IN" altLang="en-US" sz="4000" b="1" dirty="0"/>
              <a:t> :</a:t>
            </a:r>
            <a:endParaRPr lang="en-US" altLang="en-US" sz="4000" b="1" dirty="0"/>
          </a:p>
          <a:p>
            <a:endParaRPr lang="en-US" altLang="en-US" dirty="0"/>
          </a:p>
          <a:p>
            <a:r>
              <a:rPr lang="en-US" altLang="en-US" dirty="0"/>
              <a:t>Processor: Intel Core i3 or higher (for backend &amp; frontend development)</a:t>
            </a:r>
            <a:endParaRPr lang="en-US" altLang="en-US" dirty="0"/>
          </a:p>
          <a:p>
            <a:endParaRPr lang="en-US" altLang="en-US" dirty="0"/>
          </a:p>
          <a:p>
            <a:r>
              <a:rPr lang="en-US" altLang="en-US" dirty="0"/>
              <a:t>RAM: Minimum 4 GB (8 GB recommended for smooth ML model training)</a:t>
            </a:r>
            <a:endParaRPr lang="en-US" altLang="en-US" dirty="0"/>
          </a:p>
          <a:p>
            <a:endParaRPr lang="en-US" altLang="en-US" dirty="0"/>
          </a:p>
          <a:p>
            <a:r>
              <a:rPr lang="en-US" altLang="en-US" dirty="0"/>
              <a:t>Storage: 500 GB HDD / 128 GB SSD (for datasets &amp; application files)</a:t>
            </a:r>
            <a:endParaRPr lang="en-US" altLang="en-US" dirty="0"/>
          </a:p>
          <a:p>
            <a:endParaRPr lang="en-US" altLang="en-US" dirty="0"/>
          </a:p>
          <a:p>
            <a:r>
              <a:rPr lang="en-US" altLang="en-US" dirty="0"/>
              <a:t>Graphics: Basic integrated GPU (map rendering &amp; UI)</a:t>
            </a:r>
            <a:endParaRPr lang="en-US" altLang="en-US" dirty="0"/>
          </a:p>
          <a:p>
            <a:endParaRPr lang="en-US" altLang="en-US" dirty="0"/>
          </a:p>
          <a:p>
            <a:r>
              <a:rPr lang="en-US" altLang="en-US" dirty="0"/>
              <a:t>Mobile Device: Android/</a:t>
            </a:r>
            <a:r>
              <a:rPr lang="en-US" altLang="en-US" dirty="0" err="1"/>
              <a:t>iOS</a:t>
            </a:r>
            <a:r>
              <a:rPr lang="en-US" altLang="en-US" dirty="0"/>
              <a:t> smartphone (for Flutter app &amp; SOS testing)</a:t>
            </a:r>
            <a:endParaRPr lang="en-US" altLang="en-US" dirty="0"/>
          </a:p>
          <a:p>
            <a:endParaRPr lang="en-US" altLang="en-US" dirty="0"/>
          </a:p>
          <a:p>
            <a:r>
              <a:rPr lang="en-US" altLang="en-US" dirty="0"/>
              <a:t>Internet Connectivity: Mandatory for real-time API access, location tracking, and SOS alerts</a:t>
            </a:r>
            <a:endParaRPr lang="en-US" altLang="en-US" dirty="0"/>
          </a:p>
          <a:p>
            <a:endParaRPr lang="en-US" altLang="en-US" dirty="0"/>
          </a:p>
          <a:p>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0"/>
            <a:ext cx="3371850" cy="660400"/>
          </a:xfrm>
        </p:spPr>
        <p:txBody>
          <a:bodyPr/>
          <a:lstStyle/>
          <a:p>
            <a:r>
              <a:rPr lang="en-US" altLang="en-US" sz="2400" b="1" dirty="0"/>
              <a:t>Software Requirements</a:t>
            </a:r>
            <a:r>
              <a:rPr lang="en-IN" altLang="en-US" sz="2400" b="1" dirty="0"/>
              <a:t> :</a:t>
            </a:r>
            <a:endParaRPr lang="en-IN" altLang="en-US" sz="2400" b="1" dirty="0"/>
          </a:p>
        </p:txBody>
      </p:sp>
      <p:sp>
        <p:nvSpPr>
          <p:cNvPr id="3" name="Content Placeholder 2"/>
          <p:cNvSpPr>
            <a:spLocks noGrp="1"/>
          </p:cNvSpPr>
          <p:nvPr>
            <p:ph idx="1"/>
          </p:nvPr>
        </p:nvSpPr>
        <p:spPr>
          <a:xfrm>
            <a:off x="539552" y="908720"/>
            <a:ext cx="8229600" cy="5729605"/>
          </a:xfrm>
        </p:spPr>
        <p:txBody>
          <a:bodyPr>
            <a:normAutofit fontScale="57500" lnSpcReduction="20000"/>
          </a:bodyPr>
          <a:lstStyle/>
          <a:p>
            <a:pPr marL="0" indent="0">
              <a:buNone/>
            </a:pPr>
            <a:r>
              <a:rPr lang="en-US" altLang="en-US" sz="3500" b="1" dirty="0"/>
              <a:t>Data Sources &amp; APIs:</a:t>
            </a:r>
            <a:endParaRPr lang="en-US" altLang="en-US" sz="3500" b="1" dirty="0"/>
          </a:p>
          <a:p>
            <a:r>
              <a:rPr lang="en-US" altLang="en-US" dirty="0"/>
              <a:t>NCRB Crime Data (2023) – Historical crime dataset</a:t>
            </a:r>
            <a:endParaRPr lang="en-US" altLang="en-US" dirty="0"/>
          </a:p>
          <a:p>
            <a:r>
              <a:rPr lang="en-US" altLang="en-US" dirty="0" err="1"/>
              <a:t>OpenStreetMap</a:t>
            </a:r>
            <a:r>
              <a:rPr lang="en-US" altLang="en-US" dirty="0"/>
              <a:t> + </a:t>
            </a:r>
            <a:r>
              <a:rPr lang="en-US" altLang="en-US" dirty="0" err="1"/>
              <a:t>OSMnx</a:t>
            </a:r>
            <a:r>
              <a:rPr lang="en-US" altLang="en-US" dirty="0"/>
              <a:t> – Geospatial mapping data</a:t>
            </a:r>
            <a:endParaRPr lang="en-US" altLang="en-US" dirty="0"/>
          </a:p>
          <a:p>
            <a:r>
              <a:rPr lang="en-US" altLang="en-US" dirty="0"/>
              <a:t>Google Places API – Safe place recommendations</a:t>
            </a:r>
            <a:endParaRPr lang="en-US" altLang="en-US" dirty="0"/>
          </a:p>
          <a:p>
            <a:endParaRPr lang="en-US" altLang="en-US" dirty="0"/>
          </a:p>
          <a:p>
            <a:pPr marL="0" indent="0">
              <a:buNone/>
            </a:pPr>
            <a:r>
              <a:rPr lang="en-US" altLang="en-US" sz="3500" b="1" dirty="0"/>
              <a:t>Backend:</a:t>
            </a:r>
            <a:endParaRPr lang="en-US" altLang="en-US" sz="3500" b="1" dirty="0"/>
          </a:p>
          <a:p>
            <a:r>
              <a:rPr lang="en-US" altLang="en-US" dirty="0"/>
              <a:t>Python (Pandas, </a:t>
            </a:r>
            <a:r>
              <a:rPr lang="en-US" altLang="en-US" dirty="0" err="1"/>
              <a:t>GeoPandas</a:t>
            </a:r>
            <a:r>
              <a:rPr lang="en-US" altLang="en-US" dirty="0"/>
              <a:t>) – Data preprocessing &amp; feature extraction</a:t>
            </a:r>
            <a:endParaRPr lang="en-US" altLang="en-US" dirty="0"/>
          </a:p>
          <a:p>
            <a:r>
              <a:rPr lang="en-US" altLang="en-US" dirty="0"/>
              <a:t>Random Forest – Crime risk prediction</a:t>
            </a:r>
            <a:endParaRPr lang="en-US" altLang="en-US" dirty="0"/>
          </a:p>
          <a:p>
            <a:r>
              <a:rPr lang="en-US" altLang="en-US" dirty="0"/>
              <a:t>DBSCAN / K-Means – Unsafe zone detection</a:t>
            </a:r>
            <a:endParaRPr lang="en-US" altLang="en-US" dirty="0"/>
          </a:p>
          <a:p>
            <a:r>
              <a:rPr lang="en-US" altLang="en-US" dirty="0"/>
              <a:t>Folium – Interactive risk mapping</a:t>
            </a:r>
            <a:endParaRPr lang="en-US" altLang="en-US" dirty="0"/>
          </a:p>
          <a:p>
            <a:endParaRPr lang="en-US" altLang="en-US" dirty="0"/>
          </a:p>
          <a:p>
            <a:pPr marL="0" indent="0">
              <a:buNone/>
            </a:pPr>
            <a:r>
              <a:rPr lang="en-US" altLang="en-US" sz="3500" b="1" dirty="0"/>
              <a:t>Frontend:</a:t>
            </a:r>
            <a:endParaRPr lang="en-US" altLang="en-US" sz="3500" b="1" dirty="0"/>
          </a:p>
          <a:p>
            <a:r>
              <a:rPr lang="en-US" altLang="en-US" dirty="0"/>
              <a:t>Flutter Mobile App – Real-time risk map, safe route suggestions, SOS &amp; live tracking</a:t>
            </a:r>
            <a:endParaRPr lang="en-US" altLang="en-US" dirty="0"/>
          </a:p>
          <a:p>
            <a:r>
              <a:rPr lang="en-US" altLang="en-US" dirty="0"/>
              <a:t>Dart – Flutter app programming</a:t>
            </a:r>
            <a:endParaRPr lang="en-US" altLang="en-US" dirty="0"/>
          </a:p>
          <a:p>
            <a:endParaRPr lang="en-US" altLang="en-US" dirty="0"/>
          </a:p>
          <a:p>
            <a:pPr marL="0" indent="0">
              <a:buNone/>
            </a:pPr>
            <a:r>
              <a:rPr lang="en-US" altLang="en-US" sz="3500" b="1" dirty="0"/>
              <a:t>Cloud Services:</a:t>
            </a:r>
            <a:endParaRPr lang="en-US" altLang="en-US" sz="3500" b="1" dirty="0"/>
          </a:p>
          <a:p>
            <a:r>
              <a:rPr lang="en-US" altLang="en-US" dirty="0"/>
              <a:t>Firebase – Real-time location tracking, authentication, SOS alert system</a:t>
            </a:r>
            <a:endParaRPr lang="en-US" altLang="en-US" dirty="0"/>
          </a:p>
          <a:p>
            <a:r>
              <a:rPr lang="en-US" altLang="en-US" dirty="0"/>
              <a:t>Google Maps API – Map display &amp; safe routing</a:t>
            </a: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05" y="548640"/>
            <a:ext cx="6984583" cy="1039495"/>
          </a:xfrm>
        </p:spPr>
        <p:txBody>
          <a:bodyPr>
            <a:noAutofit/>
          </a:bodyPr>
          <a:lstStyle/>
          <a:p>
            <a:r>
              <a:rPr lang="en-US" altLang="en-US" sz="3600" b="1" dirty="0"/>
              <a:t>Development Tools:</a:t>
            </a:r>
            <a:endParaRPr lang="en-US" altLang="en-US" sz="3600" b="1" dirty="0"/>
          </a:p>
        </p:txBody>
      </p:sp>
      <p:sp>
        <p:nvSpPr>
          <p:cNvPr id="3" name="Content Placeholder 2"/>
          <p:cNvSpPr>
            <a:spLocks noGrp="1"/>
          </p:cNvSpPr>
          <p:nvPr>
            <p:ph idx="1"/>
          </p:nvPr>
        </p:nvSpPr>
        <p:spPr>
          <a:xfrm>
            <a:off x="395605" y="1772285"/>
            <a:ext cx="8229600" cy="4525963"/>
          </a:xfrm>
        </p:spPr>
        <p:txBody>
          <a:bodyPr>
            <a:noAutofit/>
          </a:bodyPr>
          <a:lstStyle/>
          <a:p>
            <a:r>
              <a:rPr lang="en-US" altLang="en-US" sz="2400" dirty="0"/>
              <a:t>VS Code / </a:t>
            </a:r>
            <a:r>
              <a:rPr lang="en-US" altLang="en-US" sz="2400" dirty="0" err="1"/>
              <a:t>PyCharm</a:t>
            </a:r>
            <a:r>
              <a:rPr lang="en-US" altLang="en-US" sz="2400" dirty="0"/>
              <a:t> – Backend development</a:t>
            </a:r>
            <a:endParaRPr lang="en-US" altLang="en-US" sz="2400" dirty="0"/>
          </a:p>
          <a:p>
            <a:endParaRPr lang="en-US" altLang="en-US" sz="2400" dirty="0"/>
          </a:p>
          <a:p>
            <a:r>
              <a:rPr lang="en-US" altLang="en-US" sz="2400" dirty="0"/>
              <a:t>Android Studio – Flutter app testing &amp; debugging</a:t>
            </a:r>
            <a:endParaRPr lang="en-US" altLang="en-US" sz="2400" dirty="0"/>
          </a:p>
          <a:p>
            <a:endParaRPr lang="en-US" altLang="en-US" sz="2400" dirty="0"/>
          </a:p>
          <a:p>
            <a:r>
              <a:rPr lang="en-US" altLang="en-US" sz="2400" dirty="0"/>
              <a:t>Google </a:t>
            </a:r>
            <a:r>
              <a:rPr lang="en-US" altLang="en-US" sz="2400" dirty="0" err="1"/>
              <a:t>Colab</a:t>
            </a:r>
            <a:r>
              <a:rPr lang="en-US" altLang="en-US" sz="2400" dirty="0"/>
              <a:t> / </a:t>
            </a:r>
            <a:r>
              <a:rPr lang="en-US" altLang="en-US" sz="2400" dirty="0" err="1"/>
              <a:t>Jupyter</a:t>
            </a:r>
            <a:r>
              <a:rPr lang="en-US" altLang="en-US" sz="2400" dirty="0"/>
              <a:t> Notebook – ML model training</a:t>
            </a:r>
            <a:endParaRPr lang="en-US" altLang="en-US" sz="2400" dirty="0"/>
          </a:p>
          <a:p>
            <a:endParaRPr lang="en-US" altLang="en-US" sz="2400" dirty="0"/>
          </a:p>
          <a:p>
            <a:r>
              <a:rPr lang="en-US" altLang="en-US" sz="2400" dirty="0" err="1"/>
              <a:t>GitHub</a:t>
            </a:r>
            <a:r>
              <a:rPr lang="en-US" altLang="en-US" sz="2400" dirty="0"/>
              <a:t> – Version control</a:t>
            </a:r>
            <a:endParaRPr lang="en-US" altLang="en-US" sz="2400" dirty="0"/>
          </a:p>
          <a:p>
            <a:pPr marL="0" indent="0">
              <a:buNone/>
            </a:pPr>
            <a:endParaRPr lang="en-US" altLang="en-US" sz="2400" dirty="0"/>
          </a:p>
          <a:p>
            <a:r>
              <a:rPr lang="en-US" altLang="en-US" sz="2400" dirty="0"/>
              <a:t>Emergency SOS Feature – One-tap button to send real-time location and safety alert to trusted contacts via Firebase Cloud Messaging.</a:t>
            </a:r>
            <a:endParaRPr lang="en-US"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79"/>
            <a:ext cx="8229600" cy="1143000"/>
          </a:xfrm>
        </p:spPr>
        <p:txBody>
          <a:bodyPr>
            <a:normAutofit/>
          </a:bodyPr>
          <a:lstStyle/>
          <a:p>
            <a:endParaRPr lang="en-US" sz="4000" dirty="0"/>
          </a:p>
        </p:txBody>
      </p:sp>
      <p:sp>
        <p:nvSpPr>
          <p:cNvPr id="3" name="Content Placeholder 2"/>
          <p:cNvSpPr>
            <a:spLocks noGrp="1"/>
          </p:cNvSpPr>
          <p:nvPr>
            <p:ph idx="1"/>
          </p:nvPr>
        </p:nvSpPr>
        <p:spPr>
          <a:xfrm>
            <a:off x="2339752" y="1052736"/>
            <a:ext cx="4176464" cy="5073427"/>
          </a:xfrm>
        </p:spPr>
        <p:txBody>
          <a:bodyPr/>
          <a:lstStyle/>
          <a:p>
            <a:pPr marL="0" indent="0">
              <a:buNone/>
            </a:pPr>
            <a:endParaRPr lang="en-IN" altLang="en-US" sz="2800" b="1" dirty="0"/>
          </a:p>
          <a:p>
            <a:endParaRPr lang="en-US" dirty="0"/>
          </a:p>
        </p:txBody>
      </p:sp>
      <p:pic>
        <p:nvPicPr>
          <p:cNvPr id="1026" name="Picture 2" descr="C:\Users\2023PECCS635\Downloads\image.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1679" y="260648"/>
            <a:ext cx="5544617" cy="62646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28257"/>
            <a:ext cx="8229600" cy="1143000"/>
          </a:xfrm>
        </p:spPr>
        <p:txBody>
          <a:bodyPr>
            <a:normAutofit/>
          </a:bodyPr>
          <a:lstStyle/>
          <a:p>
            <a:r>
              <a:rPr lang="en-IN" altLang="en-US" sz="4000" b="1" u="sng" dirty="0"/>
              <a:t>Modules explanation</a:t>
            </a:r>
            <a:endParaRPr lang="en-IN" altLang="en-US" sz="4000" b="1" u="sng" dirty="0"/>
          </a:p>
        </p:txBody>
      </p:sp>
      <p:sp>
        <p:nvSpPr>
          <p:cNvPr id="3" name="Content Placeholder 2"/>
          <p:cNvSpPr>
            <a:spLocks noGrp="1"/>
          </p:cNvSpPr>
          <p:nvPr>
            <p:ph idx="1"/>
          </p:nvPr>
        </p:nvSpPr>
        <p:spPr>
          <a:xfrm>
            <a:off x="457200" y="980440"/>
            <a:ext cx="8229600" cy="5946140"/>
          </a:xfrm>
        </p:spPr>
        <p:txBody>
          <a:bodyPr>
            <a:normAutofit fontScale="65000" lnSpcReduction="20000"/>
          </a:bodyPr>
          <a:lstStyle/>
          <a:p>
            <a:pPr marL="0" indent="0">
              <a:buNone/>
            </a:pPr>
            <a:r>
              <a:rPr lang="en-US" altLang="en-US" sz="2800" b="1" dirty="0">
                <a:sym typeface="+mn-ea"/>
              </a:rPr>
              <a:t>User Authentication Module</a:t>
            </a:r>
            <a:r>
              <a:rPr lang="en-IN" altLang="en-US" sz="2800" b="1" dirty="0">
                <a:sym typeface="+mn-ea"/>
              </a:rPr>
              <a:t> :</a:t>
            </a:r>
            <a:endParaRPr lang="en-IN" altLang="en-US" sz="2800" b="1" dirty="0">
              <a:sym typeface="+mn-ea"/>
            </a:endParaRPr>
          </a:p>
          <a:p>
            <a:pPr marL="0" indent="0">
              <a:buNone/>
            </a:pPr>
            <a:endParaRPr lang="en-US" altLang="en-US" sz="2800" dirty="0"/>
          </a:p>
          <a:p>
            <a:r>
              <a:rPr lang="en-US" altLang="en-US" sz="2800" dirty="0">
                <a:sym typeface="+mn-ea"/>
              </a:rPr>
              <a:t>Secure sign-up, login, and user management.</a:t>
            </a:r>
            <a:endParaRPr lang="en-US" altLang="en-US" sz="2800" dirty="0"/>
          </a:p>
          <a:p>
            <a:pPr marL="0" indent="0">
              <a:buNone/>
            </a:pPr>
            <a:endParaRPr lang="en-US" altLang="en-US" sz="2800" dirty="0"/>
          </a:p>
          <a:p>
            <a:pPr marL="0" indent="0">
              <a:buNone/>
            </a:pPr>
            <a:r>
              <a:rPr lang="en-US" altLang="en-US" sz="2800" b="1" dirty="0">
                <a:sym typeface="+mn-ea"/>
              </a:rPr>
              <a:t>Geo AI Crime Risk Prediction Module</a:t>
            </a:r>
            <a:r>
              <a:rPr lang="en-IN" altLang="en-US" sz="2800" b="1" dirty="0">
                <a:sym typeface="+mn-ea"/>
              </a:rPr>
              <a:t> : </a:t>
            </a:r>
            <a:endParaRPr lang="en-US" altLang="en-US" sz="2800" b="1" dirty="0"/>
          </a:p>
          <a:p>
            <a:endParaRPr lang="en-US" altLang="en-US" sz="2800" dirty="0"/>
          </a:p>
          <a:p>
            <a:r>
              <a:rPr lang="en-US" altLang="en-US" sz="2800" dirty="0">
                <a:sym typeface="+mn-ea"/>
              </a:rPr>
              <a:t>Predicts and shows safe/unsafe zones using machine learning.</a:t>
            </a:r>
            <a:endParaRPr lang="en-US" altLang="en-US" sz="2800" dirty="0"/>
          </a:p>
          <a:p>
            <a:endParaRPr lang="en-US" altLang="en-US" sz="2800" dirty="0"/>
          </a:p>
          <a:p>
            <a:pPr marL="0" indent="0">
              <a:buNone/>
            </a:pPr>
            <a:r>
              <a:rPr lang="en-US" altLang="en-US" sz="2800" dirty="0">
                <a:sym typeface="+mn-ea"/>
              </a:rPr>
              <a:t> </a:t>
            </a:r>
            <a:r>
              <a:rPr lang="en-US" altLang="en-US" sz="2800" b="1" dirty="0">
                <a:sym typeface="+mn-ea"/>
              </a:rPr>
              <a:t>Safe Route Suggestion Module</a:t>
            </a:r>
            <a:r>
              <a:rPr lang="en-IN" altLang="en-US" sz="2800" b="1" dirty="0">
                <a:sym typeface="+mn-ea"/>
              </a:rPr>
              <a:t> :</a:t>
            </a:r>
            <a:endParaRPr lang="en-US" altLang="en-US" sz="2800" dirty="0"/>
          </a:p>
          <a:p>
            <a:endParaRPr lang="en-US" altLang="en-US" sz="2800" dirty="0"/>
          </a:p>
          <a:p>
            <a:r>
              <a:rPr lang="en-US" altLang="en-US" sz="2800" dirty="0">
                <a:sym typeface="+mn-ea"/>
              </a:rPr>
              <a:t>Suggests the safest path by avoiding high-risk areas.</a:t>
            </a:r>
            <a:endParaRPr lang="en-US" altLang="en-US" sz="2800" dirty="0"/>
          </a:p>
          <a:p>
            <a:endParaRPr lang="en-US" altLang="en-US" sz="2800" dirty="0"/>
          </a:p>
          <a:p>
            <a:pPr marL="0" indent="0">
              <a:buNone/>
            </a:pPr>
            <a:r>
              <a:rPr lang="en-US" altLang="en-US" sz="2800" b="1" dirty="0">
                <a:sym typeface="+mn-ea"/>
              </a:rPr>
              <a:t>Live Location Tracking Module</a:t>
            </a:r>
            <a:r>
              <a:rPr lang="en-IN" altLang="en-US" sz="2800" b="1" dirty="0">
                <a:sym typeface="+mn-ea"/>
              </a:rPr>
              <a:t> :</a:t>
            </a:r>
            <a:endParaRPr lang="en-US" altLang="en-US" sz="2800" b="1" dirty="0"/>
          </a:p>
          <a:p>
            <a:endParaRPr lang="en-US" altLang="en-US" sz="2800" dirty="0"/>
          </a:p>
          <a:p>
            <a:r>
              <a:rPr lang="en-US" altLang="en-US" sz="2800" dirty="0">
                <a:sym typeface="+mn-ea"/>
              </a:rPr>
              <a:t>Tracks the user’s real-time location for navigation and safety </a:t>
            </a:r>
            <a:endParaRPr lang="en-US" altLang="en-US" sz="2800" dirty="0"/>
          </a:p>
          <a:p>
            <a:endParaRPr lang="en-US" altLang="en-US" sz="2800" dirty="0"/>
          </a:p>
          <a:p>
            <a:pPr marL="0" indent="0">
              <a:buNone/>
            </a:pPr>
            <a:r>
              <a:rPr lang="en-US" altLang="en-US" sz="2800" b="1" dirty="0">
                <a:sym typeface="+mn-ea"/>
              </a:rPr>
              <a:t>Emergency SOS Module</a:t>
            </a:r>
            <a:r>
              <a:rPr lang="en-IN" altLang="en-US" sz="2800" b="1" dirty="0">
                <a:sym typeface="+mn-ea"/>
              </a:rPr>
              <a:t> :</a:t>
            </a:r>
            <a:endParaRPr lang="en-US" altLang="en-US" sz="2800" b="1" dirty="0"/>
          </a:p>
          <a:p>
            <a:endParaRPr lang="en-US" altLang="en-US" sz="2800" dirty="0"/>
          </a:p>
          <a:p>
            <a:r>
              <a:rPr lang="en-US" altLang="en-US" sz="2800" dirty="0">
                <a:sym typeface="+mn-ea"/>
              </a:rPr>
              <a:t>One-tap emergency button to alert trusted contacts with location and message.</a:t>
            </a:r>
            <a:endParaRPr lang="en-US" altLang="en-US" sz="2800"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99060"/>
            <a:ext cx="8229600" cy="911225"/>
          </a:xfrm>
        </p:spPr>
        <p:txBody>
          <a:bodyPr/>
          <a:lstStyle/>
          <a:p>
            <a:r>
              <a:rPr lang="en-IN" altLang="en-US" b="1" u="sng" dirty="0"/>
              <a:t>Screenshots</a:t>
            </a:r>
            <a:endParaRPr lang="en-IN" altLang="en-US" b="1" u="sng" dirty="0"/>
          </a:p>
        </p:txBody>
      </p:sp>
      <p:sp>
        <p:nvSpPr>
          <p:cNvPr id="3" name="Content Placeholder 2"/>
          <p:cNvSpPr>
            <a:spLocks noGrp="1"/>
          </p:cNvSpPr>
          <p:nvPr>
            <p:ph idx="1"/>
          </p:nvPr>
        </p:nvSpPr>
        <p:spPr/>
        <p:txBody>
          <a:bodyPr/>
          <a:lstStyle/>
          <a:p>
            <a:pPr marL="0" indent="0">
              <a:buNone/>
            </a:pPr>
            <a:r>
              <a:rPr lang="en-US" altLang="en-IN" dirty="0"/>
              <a:t>.</a:t>
            </a:r>
            <a:endParaRPr lang="en-US" altLang="en-IN" dirty="0"/>
          </a:p>
        </p:txBody>
      </p:sp>
      <p:pic>
        <p:nvPicPr>
          <p:cNvPr id="7" name="Picture 6" descr="WhatsApp Image 2025-09-16 at 9.13.37 PM (1)"/>
          <p:cNvPicPr>
            <a:picLocks noChangeAspect="1"/>
          </p:cNvPicPr>
          <p:nvPr/>
        </p:nvPicPr>
        <p:blipFill>
          <a:blip r:embed="rId1"/>
          <a:stretch>
            <a:fillRect/>
          </a:stretch>
        </p:blipFill>
        <p:spPr>
          <a:xfrm>
            <a:off x="395605" y="1412875"/>
            <a:ext cx="2489835" cy="3912870"/>
          </a:xfrm>
          <a:prstGeom prst="rect">
            <a:avLst/>
          </a:prstGeom>
        </p:spPr>
      </p:pic>
      <p:pic>
        <p:nvPicPr>
          <p:cNvPr id="8" name="Picture 7" descr="WhatsApp Image 2025-09-16 at 9.13.37 PM"/>
          <p:cNvPicPr>
            <a:picLocks noChangeAspect="1"/>
          </p:cNvPicPr>
          <p:nvPr/>
        </p:nvPicPr>
        <p:blipFill>
          <a:blip r:embed="rId2"/>
          <a:stretch>
            <a:fillRect/>
          </a:stretch>
        </p:blipFill>
        <p:spPr>
          <a:xfrm>
            <a:off x="3360420" y="1412875"/>
            <a:ext cx="2465705" cy="4926330"/>
          </a:xfrm>
          <a:prstGeom prst="rect">
            <a:avLst/>
          </a:prstGeom>
        </p:spPr>
      </p:pic>
      <p:pic>
        <p:nvPicPr>
          <p:cNvPr id="9" name="Picture 8" descr="WhatsApp Image 2025-09-16 at 9.13.36 PM (2)"/>
          <p:cNvPicPr>
            <a:picLocks noChangeAspect="1"/>
          </p:cNvPicPr>
          <p:nvPr/>
        </p:nvPicPr>
        <p:blipFill>
          <a:blip r:embed="rId3"/>
          <a:stretch>
            <a:fillRect/>
          </a:stretch>
        </p:blipFill>
        <p:spPr>
          <a:xfrm>
            <a:off x="6300470" y="1412875"/>
            <a:ext cx="2502535" cy="40201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895" y="44133"/>
            <a:ext cx="8229600" cy="1143000"/>
          </a:xfrm>
        </p:spPr>
        <p:txBody>
          <a:bodyPr/>
          <a:lstStyle/>
          <a:p>
            <a:r>
              <a:rPr lang="en-IN" altLang="en-US"/>
              <a:t>   </a:t>
            </a:r>
            <a:endParaRPr lang="en-IN" altLang="en-US"/>
          </a:p>
        </p:txBody>
      </p:sp>
      <p:sp>
        <p:nvSpPr>
          <p:cNvPr id="3" name="Content Placeholder 2"/>
          <p:cNvSpPr>
            <a:spLocks noGrp="1"/>
          </p:cNvSpPr>
          <p:nvPr>
            <p:ph idx="1"/>
          </p:nvPr>
        </p:nvSpPr>
        <p:spPr>
          <a:xfrm>
            <a:off x="457200" y="1628775"/>
            <a:ext cx="8229600" cy="4525963"/>
          </a:xfrm>
        </p:spPr>
        <p:txBody>
          <a:bodyPr/>
          <a:lstStyle/>
          <a:p>
            <a:pPr marL="0" indent="0">
              <a:buNone/>
            </a:pPr>
            <a:r>
              <a:rPr lang="en-IN" altLang="en-US"/>
              <a:t>         </a:t>
            </a:r>
            <a:endParaRPr lang="en-IN" altLang="en-US"/>
          </a:p>
        </p:txBody>
      </p:sp>
      <p:pic>
        <p:nvPicPr>
          <p:cNvPr id="6" name="Picture 5" descr="WhatsApp Image 2025-09-16 at 9.13.36 PM (1)"/>
          <p:cNvPicPr>
            <a:picLocks noChangeAspect="1"/>
          </p:cNvPicPr>
          <p:nvPr/>
        </p:nvPicPr>
        <p:blipFill>
          <a:blip r:embed="rId1"/>
          <a:stretch>
            <a:fillRect/>
          </a:stretch>
        </p:blipFill>
        <p:spPr>
          <a:xfrm>
            <a:off x="179705" y="222885"/>
            <a:ext cx="3609340" cy="6339205"/>
          </a:xfrm>
          <a:prstGeom prst="rect">
            <a:avLst/>
          </a:prstGeom>
        </p:spPr>
      </p:pic>
      <p:pic>
        <p:nvPicPr>
          <p:cNvPr id="7" name="Picture 6" descr="WhatsApp Image 2025-09-16 at 9.13.35 PM (2)"/>
          <p:cNvPicPr>
            <a:picLocks noChangeAspect="1"/>
          </p:cNvPicPr>
          <p:nvPr/>
        </p:nvPicPr>
        <p:blipFill>
          <a:blip r:embed="rId2"/>
          <a:stretch>
            <a:fillRect/>
          </a:stretch>
        </p:blipFill>
        <p:spPr>
          <a:xfrm>
            <a:off x="4140200" y="222885"/>
            <a:ext cx="2268220" cy="1995805"/>
          </a:xfrm>
          <a:prstGeom prst="rect">
            <a:avLst/>
          </a:prstGeom>
        </p:spPr>
      </p:pic>
      <p:pic>
        <p:nvPicPr>
          <p:cNvPr id="9" name="Picture 8" descr="WhatsApp Image 2025-09-16 at 9.13.34 PM"/>
          <p:cNvPicPr>
            <a:picLocks noChangeAspect="1"/>
          </p:cNvPicPr>
          <p:nvPr/>
        </p:nvPicPr>
        <p:blipFill>
          <a:blip r:embed="rId3"/>
          <a:stretch>
            <a:fillRect/>
          </a:stretch>
        </p:blipFill>
        <p:spPr>
          <a:xfrm>
            <a:off x="4140200" y="2466340"/>
            <a:ext cx="4749800" cy="1924685"/>
          </a:xfrm>
          <a:prstGeom prst="rect">
            <a:avLst/>
          </a:prstGeom>
        </p:spPr>
      </p:pic>
      <p:pic>
        <p:nvPicPr>
          <p:cNvPr id="10" name="Picture 9" descr="WhatsApp Image 2025-09-16 at 9.13.34 PM (1)"/>
          <p:cNvPicPr>
            <a:picLocks noChangeAspect="1"/>
          </p:cNvPicPr>
          <p:nvPr/>
        </p:nvPicPr>
        <p:blipFill>
          <a:blip r:embed="rId4"/>
          <a:stretch>
            <a:fillRect/>
          </a:stretch>
        </p:blipFill>
        <p:spPr>
          <a:xfrm>
            <a:off x="4139565" y="4725035"/>
            <a:ext cx="4749800" cy="1805305"/>
          </a:xfrm>
          <a:prstGeom prst="rect">
            <a:avLst/>
          </a:prstGeom>
        </p:spPr>
      </p:pic>
      <p:pic>
        <p:nvPicPr>
          <p:cNvPr id="11" name="Picture 10" descr="WhatsApp Image 2025-09-16 at 9.13.35 PM (3)"/>
          <p:cNvPicPr>
            <a:picLocks noChangeAspect="1"/>
          </p:cNvPicPr>
          <p:nvPr/>
        </p:nvPicPr>
        <p:blipFill>
          <a:blip r:embed="rId5"/>
          <a:stretch>
            <a:fillRect/>
          </a:stretch>
        </p:blipFill>
        <p:spPr>
          <a:xfrm>
            <a:off x="6516370" y="222885"/>
            <a:ext cx="2434590" cy="19958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endParaRPr lang="en-US"/>
          </a:p>
        </p:txBody>
      </p:sp>
      <p:sp>
        <p:nvSpPr>
          <p:cNvPr id="3" name="Content Placeholder 2"/>
          <p:cNvSpPr/>
          <p:nvPr>
            <p:ph idx="1"/>
          </p:nvPr>
        </p:nvSpPr>
        <p:spPr/>
        <p:txBody>
          <a:bodyPr/>
          <a:p>
            <a:r>
              <a:rPr lang="en-US"/>
              <a:t>.</a:t>
            </a:r>
            <a:endParaRPr lang="en-US"/>
          </a:p>
        </p:txBody>
      </p:sp>
      <p:pic>
        <p:nvPicPr>
          <p:cNvPr id="5" name="Picture 4" descr="WhatsApp Image 2025-09-16 at 9.13.36 PM"/>
          <p:cNvPicPr>
            <a:picLocks noChangeAspect="1"/>
          </p:cNvPicPr>
          <p:nvPr/>
        </p:nvPicPr>
        <p:blipFill>
          <a:blip r:embed="rId1"/>
          <a:stretch>
            <a:fillRect/>
          </a:stretch>
        </p:blipFill>
        <p:spPr>
          <a:xfrm>
            <a:off x="179705" y="274955"/>
            <a:ext cx="2538730" cy="6139815"/>
          </a:xfrm>
          <a:prstGeom prst="rect">
            <a:avLst/>
          </a:prstGeom>
        </p:spPr>
      </p:pic>
      <p:pic>
        <p:nvPicPr>
          <p:cNvPr id="7" name="Picture 6" descr="WhatsApp Image 2025-09-16 at 9.13.35 PM"/>
          <p:cNvPicPr>
            <a:picLocks noChangeAspect="1"/>
          </p:cNvPicPr>
          <p:nvPr/>
        </p:nvPicPr>
        <p:blipFill>
          <a:blip r:embed="rId2"/>
          <a:stretch>
            <a:fillRect/>
          </a:stretch>
        </p:blipFill>
        <p:spPr>
          <a:xfrm>
            <a:off x="3011170" y="332740"/>
            <a:ext cx="5749925" cy="1483995"/>
          </a:xfrm>
          <a:prstGeom prst="rect">
            <a:avLst/>
          </a:prstGeom>
        </p:spPr>
      </p:pic>
      <p:pic>
        <p:nvPicPr>
          <p:cNvPr id="8" name="Picture 7" descr="WhatsApp Image 2025-09-16 at 9.13.35 PM (1)"/>
          <p:cNvPicPr>
            <a:picLocks noChangeAspect="1"/>
          </p:cNvPicPr>
          <p:nvPr/>
        </p:nvPicPr>
        <p:blipFill>
          <a:blip r:embed="rId3"/>
          <a:stretch>
            <a:fillRect/>
          </a:stretch>
        </p:blipFill>
        <p:spPr>
          <a:xfrm>
            <a:off x="3060065" y="1988820"/>
            <a:ext cx="5720715" cy="46596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b="1" u="sng" dirty="0"/>
              <a:t>Base Paper Details</a:t>
            </a:r>
            <a:endParaRPr lang="en-IN" altLang="en-US" b="1" u="sng" dirty="0"/>
          </a:p>
        </p:txBody>
      </p:sp>
      <p:sp>
        <p:nvSpPr>
          <p:cNvPr id="3" name="Content Placeholder 2"/>
          <p:cNvSpPr>
            <a:spLocks noGrp="1"/>
          </p:cNvSpPr>
          <p:nvPr>
            <p:ph idx="1"/>
          </p:nvPr>
        </p:nvSpPr>
        <p:spPr/>
        <p:txBody>
          <a:bodyPr>
            <a:normAutofit/>
          </a:bodyPr>
          <a:lstStyle/>
          <a:p>
            <a:pPr marL="0" indent="0">
              <a:buNone/>
            </a:pPr>
            <a:r>
              <a:rPr lang="en-IN" altLang="en-US" sz="2000" b="1" dirty="0"/>
              <a:t>Title </a:t>
            </a:r>
            <a:r>
              <a:rPr lang="en-IN" altLang="en-US" sz="2000" b="1" dirty="0" smtClean="0"/>
              <a:t>:</a:t>
            </a:r>
            <a:endParaRPr lang="en-IN" altLang="en-US" sz="2000" b="1" dirty="0"/>
          </a:p>
          <a:p>
            <a:pPr marL="0" indent="0">
              <a:buNone/>
            </a:pPr>
            <a:r>
              <a:rPr lang="en-US" altLang="en-US" sz="2000" dirty="0" smtClean="0"/>
              <a:t>Crime Hotspot Classification using Machine Learning</a:t>
            </a:r>
            <a:endParaRPr lang="en-US" altLang="en-US" sz="2000" dirty="0" smtClean="0"/>
          </a:p>
          <a:p>
            <a:pPr marL="0" indent="0">
              <a:buNone/>
            </a:pPr>
            <a:endParaRPr lang="en-US" altLang="en-US" sz="2000" dirty="0"/>
          </a:p>
          <a:p>
            <a:pPr marL="0" indent="0">
              <a:buNone/>
            </a:pPr>
            <a:r>
              <a:rPr lang="en-US" altLang="en-US" sz="2000" b="1" dirty="0"/>
              <a:t>Authors</a:t>
            </a:r>
            <a:r>
              <a:rPr lang="en-IN" altLang="en-US" sz="2000" b="1" dirty="0"/>
              <a:t> </a:t>
            </a:r>
            <a:r>
              <a:rPr lang="en-US" altLang="en-US" sz="2000" b="1" dirty="0"/>
              <a:t>:</a:t>
            </a:r>
            <a:endParaRPr lang="en-US" altLang="en-US" sz="2000" b="1" dirty="0"/>
          </a:p>
          <a:p>
            <a:pPr marL="0" indent="0">
              <a:buNone/>
            </a:pPr>
            <a:r>
              <a:rPr lang="en-IN" sz="2000" dirty="0"/>
              <a:t>Dr </a:t>
            </a:r>
            <a:r>
              <a:rPr lang="en-IN" sz="2000" dirty="0" err="1"/>
              <a:t>Balaji</a:t>
            </a:r>
            <a:r>
              <a:rPr lang="en-IN" sz="2000" dirty="0"/>
              <a:t> G ; </a:t>
            </a:r>
            <a:r>
              <a:rPr lang="en-IN" sz="2000" dirty="0" err="1"/>
              <a:t>Kokila</a:t>
            </a:r>
            <a:r>
              <a:rPr lang="en-IN" sz="2000" dirty="0"/>
              <a:t> </a:t>
            </a:r>
            <a:r>
              <a:rPr lang="en-IN" sz="2000" dirty="0" smtClean="0"/>
              <a:t>G</a:t>
            </a:r>
            <a:endParaRPr lang="en-IN" sz="2000" dirty="0" smtClean="0"/>
          </a:p>
          <a:p>
            <a:pPr marL="0" indent="0">
              <a:buNone/>
            </a:pPr>
            <a:endParaRPr lang="en-US" altLang="en-US" sz="2000" dirty="0"/>
          </a:p>
          <a:p>
            <a:pPr marL="0" indent="0">
              <a:buNone/>
            </a:pPr>
            <a:r>
              <a:rPr lang="en-IN" altLang="en-US" sz="2000" b="1" dirty="0" smtClean="0"/>
              <a:t>Conference: </a:t>
            </a:r>
            <a:r>
              <a:rPr lang="en-IN" sz="2000" dirty="0"/>
              <a:t>International Conference on Machine Learning and Autonomous Systems (ICMLAS-2025)</a:t>
            </a:r>
            <a:endParaRPr lang="en-IN" altLang="en-US" sz="2000" dirty="0"/>
          </a:p>
          <a:p>
            <a:pPr marL="0" indent="0">
              <a:buNone/>
            </a:pPr>
            <a:endParaRPr lang="en-IN" altLang="en-US" sz="2000" dirty="0"/>
          </a:p>
          <a:p>
            <a:pPr marL="0" indent="0">
              <a:buNone/>
            </a:pPr>
            <a:r>
              <a:rPr lang="en-IN" altLang="en-US" sz="2000" b="1" dirty="0"/>
              <a:t>Year :</a:t>
            </a:r>
            <a:r>
              <a:rPr lang="en-IN" altLang="en-US" sz="2000" dirty="0"/>
              <a:t> </a:t>
            </a:r>
            <a:r>
              <a:rPr lang="en-IN" altLang="en-US" sz="2000" dirty="0" smtClean="0"/>
              <a:t>2025</a:t>
            </a:r>
            <a:endParaRPr lang="en-IN" altLang="en-US" sz="2000" dirty="0"/>
          </a:p>
          <a:p>
            <a:pPr marL="0" indent="0">
              <a:buNone/>
            </a:pPr>
            <a:endParaRPr lang="en-IN" altLang="en-US" sz="2000" dirty="0"/>
          </a:p>
          <a:p>
            <a:pPr marL="0" indent="0">
              <a:buNone/>
            </a:pPr>
            <a:r>
              <a:rPr lang="en-IN" altLang="en-US" sz="2000" b="1" dirty="0"/>
              <a:t>Publisher :</a:t>
            </a:r>
            <a:r>
              <a:rPr lang="en-IN" altLang="en-US" sz="2000" dirty="0"/>
              <a:t> IEEE</a:t>
            </a:r>
            <a:endParaRPr lang="en-IN" altLang="en-US" sz="2000" dirty="0"/>
          </a:p>
          <a:p>
            <a:pPr marL="0" indent="0">
              <a:buNone/>
            </a:pPr>
            <a:endParaRPr lang="en-IN" alt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t>
            </a:r>
            <a:endParaRPr lang="en-IN" altLang="en-US"/>
          </a:p>
        </p:txBody>
      </p:sp>
      <p:pic>
        <p:nvPicPr>
          <p:cNvPr id="4" name="Picture 3" descr="WhatsApp Image 2025-09-16 at 9.13.33 PM"/>
          <p:cNvPicPr>
            <a:picLocks noChangeAspect="1"/>
          </p:cNvPicPr>
          <p:nvPr/>
        </p:nvPicPr>
        <p:blipFill>
          <a:blip r:embed="rId1"/>
          <a:stretch>
            <a:fillRect/>
          </a:stretch>
        </p:blipFill>
        <p:spPr>
          <a:xfrm>
            <a:off x="971550" y="274955"/>
            <a:ext cx="7540625" cy="1594485"/>
          </a:xfrm>
          <a:prstGeom prst="rect">
            <a:avLst/>
          </a:prstGeom>
        </p:spPr>
      </p:pic>
      <p:pic>
        <p:nvPicPr>
          <p:cNvPr id="5" name="Picture 4" descr="WhatsApp Image 2025-09-16 at 9.13.33 PM (1)"/>
          <p:cNvPicPr>
            <a:picLocks noChangeAspect="1"/>
          </p:cNvPicPr>
          <p:nvPr/>
        </p:nvPicPr>
        <p:blipFill>
          <a:blip r:embed="rId2"/>
          <a:stretch>
            <a:fillRect/>
          </a:stretch>
        </p:blipFill>
        <p:spPr>
          <a:xfrm>
            <a:off x="981075" y="5013325"/>
            <a:ext cx="7530465" cy="1407795"/>
          </a:xfrm>
          <a:prstGeom prst="rect">
            <a:avLst/>
          </a:prstGeom>
        </p:spPr>
      </p:pic>
      <p:pic>
        <p:nvPicPr>
          <p:cNvPr id="6" name="Picture 5" descr="WhatsApp Image 2025-09-16 at 9.13.33 PM (2)"/>
          <p:cNvPicPr>
            <a:picLocks noChangeAspect="1"/>
          </p:cNvPicPr>
          <p:nvPr/>
        </p:nvPicPr>
        <p:blipFill>
          <a:blip r:embed="rId3"/>
          <a:stretch>
            <a:fillRect/>
          </a:stretch>
        </p:blipFill>
        <p:spPr>
          <a:xfrm>
            <a:off x="971550" y="2132965"/>
            <a:ext cx="7539990" cy="2561590"/>
          </a:xfrm>
          <a:prstGeom prst="rect">
            <a:avLst/>
          </a:prstGeom>
        </p:spPr>
      </p:pic>
      <p:sp>
        <p:nvSpPr>
          <p:cNvPr id="7" name="Content Placeholder 6"/>
          <p:cNvSpPr/>
          <p:nvPr>
            <p:ph idx="1"/>
          </p:nvPr>
        </p:nvSpPr>
        <p:spPr/>
        <p:txBody>
          <a:bodyPr/>
          <a:p>
            <a:r>
              <a:rPr lang="en-IN" altLang="en-US"/>
              <a:t>.</a:t>
            </a:r>
            <a:endParaRPr lang="en-I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WhatsApp Image 2025-09-16 at 9.13.34 PM"/>
          <p:cNvPicPr>
            <a:picLocks noChangeAspect="1"/>
          </p:cNvPicPr>
          <p:nvPr/>
        </p:nvPicPr>
        <p:blipFill>
          <a:blip r:embed="rId1"/>
          <a:stretch>
            <a:fillRect/>
          </a:stretch>
        </p:blipFill>
        <p:spPr>
          <a:xfrm>
            <a:off x="716280" y="116840"/>
            <a:ext cx="7711440" cy="2082800"/>
          </a:xfrm>
          <a:prstGeom prst="rect">
            <a:avLst/>
          </a:prstGeom>
        </p:spPr>
      </p:pic>
      <p:pic>
        <p:nvPicPr>
          <p:cNvPr id="5" name="Picture 4" descr="WhatsApp Image 2025-09-16 at 9.13.34 PM (1)"/>
          <p:cNvPicPr>
            <a:picLocks noChangeAspect="1"/>
          </p:cNvPicPr>
          <p:nvPr/>
        </p:nvPicPr>
        <p:blipFill>
          <a:blip r:embed="rId2"/>
          <a:stretch>
            <a:fillRect/>
          </a:stretch>
        </p:blipFill>
        <p:spPr>
          <a:xfrm>
            <a:off x="716280" y="2420620"/>
            <a:ext cx="7630795" cy="1913890"/>
          </a:xfrm>
          <a:prstGeom prst="rect">
            <a:avLst/>
          </a:prstGeom>
        </p:spPr>
      </p:pic>
      <p:pic>
        <p:nvPicPr>
          <p:cNvPr id="6" name="Picture 5" descr="WhatsApp Image 2025-09-16 at 9.13.34 PM (2)"/>
          <p:cNvPicPr>
            <a:picLocks noChangeAspect="1"/>
          </p:cNvPicPr>
          <p:nvPr/>
        </p:nvPicPr>
        <p:blipFill>
          <a:blip r:embed="rId3"/>
          <a:stretch>
            <a:fillRect/>
          </a:stretch>
        </p:blipFill>
        <p:spPr>
          <a:xfrm>
            <a:off x="716280" y="4580890"/>
            <a:ext cx="7650480" cy="19577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descr="WhatsApp Image 2025-09-16 at 9.13.32 PM"/>
          <p:cNvPicPr>
            <a:picLocks noChangeAspect="1"/>
          </p:cNvPicPr>
          <p:nvPr/>
        </p:nvPicPr>
        <p:blipFill>
          <a:blip r:embed="rId1"/>
          <a:stretch>
            <a:fillRect/>
          </a:stretch>
        </p:blipFill>
        <p:spPr>
          <a:xfrm>
            <a:off x="1043940" y="116840"/>
            <a:ext cx="7398385" cy="653478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28257"/>
            <a:ext cx="8229600" cy="1143000"/>
          </a:xfrm>
        </p:spPr>
        <p:txBody>
          <a:bodyPr/>
          <a:lstStyle/>
          <a:p>
            <a:r>
              <a:rPr lang="en-IN" altLang="en-US" sz="4000" b="1" u="sng"/>
              <a:t>Conclusion and Future scope</a:t>
            </a:r>
            <a:endParaRPr lang="en-IN" altLang="en-US" sz="4000" b="1" u="sng"/>
          </a:p>
        </p:txBody>
      </p:sp>
      <p:sp>
        <p:nvSpPr>
          <p:cNvPr id="3" name="Content Placeholder 2"/>
          <p:cNvSpPr>
            <a:spLocks noGrp="1"/>
          </p:cNvSpPr>
          <p:nvPr>
            <p:ph idx="1"/>
          </p:nvPr>
        </p:nvSpPr>
        <p:spPr>
          <a:xfrm>
            <a:off x="467360" y="1412240"/>
            <a:ext cx="8229600" cy="5100955"/>
          </a:xfrm>
        </p:spPr>
        <p:txBody>
          <a:bodyPr>
            <a:normAutofit fontScale="57500" lnSpcReduction="10000"/>
          </a:bodyPr>
          <a:lstStyle/>
          <a:p>
            <a:pPr marL="0" indent="0">
              <a:buNone/>
            </a:pPr>
            <a:r>
              <a:rPr lang="en-US" altLang="en-US" sz="3600" b="1"/>
              <a:t>Conclusion</a:t>
            </a:r>
            <a:r>
              <a:rPr lang="en-IN" altLang="en-US" sz="3600" b="1"/>
              <a:t> :</a:t>
            </a:r>
            <a:endParaRPr lang="en-US" altLang="en-US" sz="3600" b="1"/>
          </a:p>
          <a:p>
            <a:r>
              <a:rPr lang="en-US" altLang="en-US"/>
              <a:t>SheZone is an AI-based safety app that predicts unsafe areas, suggests safe routes, and provides SOS alerts with live tracking. It helps women travel safely, increases awareness about risky zones, and supports quick emergency response.</a:t>
            </a:r>
            <a:endParaRPr lang="en-US" altLang="en-US"/>
          </a:p>
          <a:p>
            <a:endParaRPr lang="en-US" altLang="en-US"/>
          </a:p>
          <a:p>
            <a:pPr marL="0" indent="0">
              <a:buNone/>
            </a:pPr>
            <a:r>
              <a:rPr lang="en-US" altLang="en-US" sz="3600" b="1"/>
              <a:t>Future Scope</a:t>
            </a:r>
            <a:r>
              <a:rPr lang="en-IN" altLang="en-US" sz="3600" b="1"/>
              <a:t> :</a:t>
            </a:r>
            <a:endParaRPr lang="en-US" altLang="en-US" sz="3600" b="1"/>
          </a:p>
          <a:p>
            <a:r>
              <a:rPr lang="en-US" altLang="en-US"/>
              <a:t>Add user-reported safety incidents.</a:t>
            </a:r>
            <a:endParaRPr lang="en-US" altLang="en-US"/>
          </a:p>
          <a:p>
            <a:endParaRPr lang="en-US" altLang="en-US"/>
          </a:p>
          <a:p>
            <a:r>
              <a:rPr lang="en-US" altLang="en-US"/>
              <a:t>Voice assistant for safety updates.</a:t>
            </a:r>
            <a:endParaRPr lang="en-US" altLang="en-US"/>
          </a:p>
          <a:p>
            <a:endParaRPr lang="en-US" altLang="en-US"/>
          </a:p>
          <a:p>
            <a:r>
              <a:rPr lang="en-US" altLang="en-US"/>
              <a:t>Direct link to police emergency systems.</a:t>
            </a:r>
            <a:endParaRPr lang="en-US" altLang="en-US"/>
          </a:p>
          <a:p>
            <a:endParaRPr lang="en-US" altLang="en-US"/>
          </a:p>
          <a:p>
            <a:r>
              <a:rPr lang="en-US" altLang="en-US"/>
              <a:t>Smartwatch integration for quick SOS.</a:t>
            </a:r>
            <a:endParaRPr lang="en-US" altLang="en-US"/>
          </a:p>
          <a:p>
            <a:endParaRPr lang="en-US" altLang="en-US"/>
          </a:p>
          <a:p>
            <a:r>
              <a:rPr lang="en-US" altLang="en-US"/>
              <a:t>Use data to help city planners improve safety.</a:t>
            </a:r>
            <a:endParaRPr lang="en-US" altLang="en-US"/>
          </a:p>
          <a:p>
            <a:endParaRPr lang="en-US" altLang="en-US"/>
          </a:p>
          <a:p>
            <a:r>
              <a:rPr lang="en-US" altLang="en-US"/>
              <a:t>Extend to children, elderly, and night-shift workers.</a:t>
            </a:r>
            <a:endParaRPr lang="en-US" altLang="en-US"/>
          </a:p>
          <a:p>
            <a:endParaRPr lang="en-US" altLang="en-US"/>
          </a:p>
          <a:p>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7"/>
            <a:ext cx="8229600" cy="1143000"/>
          </a:xfrm>
        </p:spPr>
        <p:txBody>
          <a:bodyPr/>
          <a:lstStyle/>
          <a:p>
            <a:r>
              <a:rPr lang="en-US" b="1" u="sng" dirty="0">
                <a:sym typeface="+mn-ea"/>
              </a:rPr>
              <a:t>References</a:t>
            </a:r>
            <a:endParaRPr lang="en-US" b="1" u="sng"/>
          </a:p>
        </p:txBody>
      </p:sp>
      <p:sp>
        <p:nvSpPr>
          <p:cNvPr id="3" name="Content Placeholder 2"/>
          <p:cNvSpPr>
            <a:spLocks noGrp="1"/>
          </p:cNvSpPr>
          <p:nvPr>
            <p:ph idx="1"/>
          </p:nvPr>
        </p:nvSpPr>
        <p:spPr>
          <a:xfrm>
            <a:off x="467360" y="1143000"/>
            <a:ext cx="8229600" cy="4785995"/>
          </a:xfrm>
        </p:spPr>
        <p:txBody>
          <a:bodyPr>
            <a:noAutofit/>
          </a:bodyPr>
          <a:lstStyle/>
          <a:p>
            <a:pPr marL="0" indent="0">
              <a:buNone/>
            </a:pPr>
            <a:r>
              <a:rPr lang="en-US" sz="2000" b="1" dirty="0">
                <a:sym typeface="+mn-ea"/>
              </a:rPr>
              <a:t>Base Papers:</a:t>
            </a:r>
            <a:endParaRPr lang="en-US" sz="2000" b="1" dirty="0">
              <a:sym typeface="+mn-ea"/>
            </a:endParaRPr>
          </a:p>
          <a:p>
            <a:pPr marL="0" indent="0">
              <a:buNone/>
            </a:pPr>
            <a:endParaRPr lang="en-US" sz="1800" b="1" dirty="0"/>
          </a:p>
          <a:p>
            <a:pPr marL="0" indent="0">
              <a:buNone/>
            </a:pPr>
            <a:r>
              <a:rPr lang="en-US" sz="1300" dirty="0">
                <a:sym typeface="+mn-ea"/>
              </a:rPr>
              <a:t>IEEE, Springer, MDPI, Elsevier papers on crime prediction, </a:t>
            </a:r>
            <a:r>
              <a:rPr lang="en-US" sz="1300" dirty="0" err="1">
                <a:sym typeface="+mn-ea"/>
              </a:rPr>
              <a:t>GeoAI</a:t>
            </a:r>
            <a:r>
              <a:rPr lang="en-US" sz="1300" dirty="0">
                <a:sym typeface="+mn-ea"/>
              </a:rPr>
              <a:t>, and safety apps (2023–2025)</a:t>
            </a:r>
            <a:endParaRPr lang="en-US" sz="1300" dirty="0"/>
          </a:p>
          <a:p>
            <a:pPr marL="0" indent="0">
              <a:buNone/>
            </a:pPr>
            <a:endParaRPr lang="en-US" sz="1300">
              <a:ea typeface="+mn-lt"/>
              <a:cs typeface="+mn-lt"/>
            </a:endParaRPr>
          </a:p>
          <a:p>
            <a:pPr>
              <a:buNone/>
            </a:pPr>
            <a:r>
              <a:rPr lang="en-US" sz="1300">
                <a:ea typeface="+mn-lt"/>
                <a:cs typeface="+mn-lt"/>
                <a:sym typeface="+mn-ea"/>
              </a:rPr>
              <a:t>. RescueNow: Real‑time SOS and Predictive Women’s Safety System (Oct 2024)</a:t>
            </a:r>
            <a:endParaRPr lang="en-US" sz="1300"/>
          </a:p>
          <a:p>
            <a:pPr>
              <a:buNone/>
            </a:pPr>
            <a:r>
              <a:rPr lang="en-US" sz="1300">
                <a:ea typeface="+mn-lt"/>
                <a:cs typeface="+mn-lt"/>
                <a:sym typeface="+mn-ea"/>
                <a:hlinkClick r:id="rId1"/>
              </a:rPr>
              <a:t>https://ijsrem.com/download/rescuenow-real-time-sos-and-predictive-womens-safety-system/</a:t>
            </a:r>
            <a:endParaRPr lang="en-US" sz="1300">
              <a:ea typeface="+mn-lt"/>
              <a:cs typeface="+mn-lt"/>
              <a:sym typeface="+mn-ea"/>
            </a:endParaRPr>
          </a:p>
          <a:p>
            <a:pPr>
              <a:buNone/>
            </a:pPr>
            <a:endParaRPr lang="en-US" sz="1300"/>
          </a:p>
          <a:p>
            <a:pPr>
              <a:buNone/>
            </a:pPr>
            <a:r>
              <a:rPr lang="en-US" sz="1300">
                <a:ea typeface="+mn-lt"/>
                <a:cs typeface="+mn-lt"/>
                <a:sym typeface="+mn-ea"/>
              </a:rPr>
              <a:t>. Women Security Application Using Smart Emergency Response System and Real‑Time Location Tracking (ResearchGate, 2023–2024)</a:t>
            </a:r>
            <a:endParaRPr lang="en-US" sz="1300"/>
          </a:p>
          <a:p>
            <a:pPr>
              <a:buNone/>
            </a:pPr>
            <a:r>
              <a:rPr lang="en-US" sz="1300">
                <a:ea typeface="+mn-lt"/>
                <a:cs typeface="+mn-lt"/>
                <a:sym typeface="+mn-ea"/>
                <a:hlinkClick r:id="rId2"/>
              </a:rPr>
              <a:t>https://www.researchgate.net/publication/390739225_Women_Security_Application_Using_Smart_Emergency_Response_System_and_ReaTime_Location_Tracking</a:t>
            </a:r>
            <a:endParaRPr lang="en-US" sz="1300">
              <a:ea typeface="+mn-lt"/>
              <a:cs typeface="+mn-lt"/>
              <a:sym typeface="+mn-ea"/>
            </a:endParaRPr>
          </a:p>
          <a:p>
            <a:pPr>
              <a:buNone/>
            </a:pPr>
            <a:endParaRPr lang="en-US" sz="1300"/>
          </a:p>
          <a:p>
            <a:pPr>
              <a:buNone/>
            </a:pPr>
            <a:r>
              <a:rPr lang="en-US" sz="1300">
                <a:ea typeface="+mn-lt"/>
                <a:cs typeface="+mn-lt"/>
                <a:sym typeface="+mn-ea"/>
              </a:rPr>
              <a:t>. SafeRoutes: Secure Path Planning for Women Using Clustering and GPS</a:t>
            </a:r>
            <a:endParaRPr lang="en-US" sz="1300"/>
          </a:p>
          <a:p>
            <a:pPr>
              <a:buNone/>
            </a:pPr>
            <a:r>
              <a:rPr lang="en-US" sz="1300">
                <a:ea typeface="+mn-lt"/>
                <a:cs typeface="+mn-lt"/>
                <a:sym typeface="+mn-ea"/>
                <a:hlinkClick r:id="rId3"/>
              </a:rPr>
              <a:t>https://www.researchgate.net/publication/360732358_Artificial_intelligence_based_women_security_and_safety_measure_system</a:t>
            </a:r>
            <a:endParaRPr lang="en-US" sz="1300">
              <a:ea typeface="+mn-lt"/>
              <a:cs typeface="+mn-lt"/>
              <a:sym typeface="+mn-ea"/>
            </a:endParaRPr>
          </a:p>
          <a:p>
            <a:pPr>
              <a:buNone/>
            </a:pPr>
            <a:endParaRPr lang="en-US" sz="1300"/>
          </a:p>
          <a:p>
            <a:pPr>
              <a:buNone/>
            </a:pPr>
            <a:r>
              <a:rPr lang="en-US" sz="1300">
                <a:ea typeface="+mn-lt"/>
                <a:cs typeface="+mn-lt"/>
                <a:sym typeface="+mn-ea"/>
              </a:rPr>
              <a:t>.Enhancing Smart City Safety – AI Expert Systems for Violence Detection</a:t>
            </a:r>
            <a:endParaRPr lang="en-US" sz="1300"/>
          </a:p>
          <a:p>
            <a:pPr>
              <a:buNone/>
            </a:pPr>
            <a:r>
              <a:rPr lang="en-US" sz="1300">
                <a:ea typeface="+mn-lt"/>
                <a:cs typeface="+mn-lt"/>
                <a:sym typeface="+mn-ea"/>
              </a:rPr>
              <a:t> </a:t>
            </a:r>
            <a:r>
              <a:rPr lang="en-US" sz="1300">
                <a:ea typeface="+mn-lt"/>
                <a:cs typeface="+mn-lt"/>
                <a:sym typeface="+mn-ea"/>
                <a:hlinkClick r:id="rId4"/>
              </a:rPr>
              <a:t>https://www.mdpi.com/1999-5903/16/2/50</a:t>
            </a:r>
            <a:endParaRPr lang="en-US" sz="1300">
              <a:ea typeface="+mn-lt"/>
              <a:cs typeface="+mn-lt"/>
              <a:sym typeface="+mn-ea"/>
            </a:endParaRPr>
          </a:p>
          <a:p>
            <a:pPr>
              <a:buNone/>
            </a:pPr>
            <a:endParaRPr lang="en-US" sz="1300">
              <a:ea typeface="+mn-lt"/>
              <a:cs typeface="+mn-lt"/>
              <a:sym typeface="+mn-ea"/>
              <a:hlinkClick r:id="rId4"/>
            </a:endParaRPr>
          </a:p>
          <a:p>
            <a:pPr>
              <a:buNone/>
            </a:pPr>
            <a:r>
              <a:rPr lang="en-US" sz="1300">
                <a:ea typeface="+mn-lt"/>
                <a:cs typeface="+mn-lt"/>
                <a:sym typeface="+mn-ea"/>
              </a:rPr>
              <a:t>. Crime Hotspot Prediction Using Deep Graph Convolutional Networks</a:t>
            </a:r>
            <a:endParaRPr lang="en-US" sz="1300"/>
          </a:p>
          <a:p>
            <a:pPr>
              <a:buNone/>
            </a:pPr>
            <a:r>
              <a:rPr lang="en-US" sz="1300">
                <a:ea typeface="+mn-lt"/>
                <a:cs typeface="+mn-lt"/>
                <a:sym typeface="+mn-ea"/>
                <a:hlinkClick r:id="rId5"/>
              </a:rPr>
              <a:t>https://arxiv.org/abs/2506.13116</a:t>
            </a:r>
            <a:endParaRPr lang="en-US" sz="1300">
              <a:ea typeface="+mn-lt"/>
              <a:cs typeface="+mn-lt"/>
              <a:sym typeface="+mn-ea"/>
            </a:endParaRPr>
          </a:p>
          <a:p>
            <a:pPr>
              <a:buNone/>
            </a:pPr>
            <a:endParaRPr lang="en-US" sz="1300"/>
          </a:p>
          <a:p>
            <a:pPr>
              <a:buNone/>
            </a:pPr>
            <a:endParaRPr lang="en-US" sz="3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520" y="530860"/>
            <a:ext cx="1732280" cy="887095"/>
          </a:xfrm>
        </p:spPr>
        <p:txBody>
          <a:bodyPr/>
          <a:lstStyle/>
          <a:p>
            <a:r>
              <a:rPr lang="en-IN" altLang="en-US"/>
              <a:t>.</a:t>
            </a:r>
            <a:endParaRPr lang="en-IN" altLang="en-US"/>
          </a:p>
        </p:txBody>
      </p:sp>
      <p:sp>
        <p:nvSpPr>
          <p:cNvPr id="3" name="Content Placeholder 2"/>
          <p:cNvSpPr>
            <a:spLocks noGrp="1"/>
          </p:cNvSpPr>
          <p:nvPr>
            <p:ph idx="1"/>
          </p:nvPr>
        </p:nvSpPr>
        <p:spPr>
          <a:xfrm>
            <a:off x="467360" y="476885"/>
            <a:ext cx="8229600" cy="4525963"/>
          </a:xfrm>
        </p:spPr>
        <p:txBody>
          <a:bodyPr>
            <a:noAutofit/>
          </a:bodyPr>
          <a:lstStyle/>
          <a:p>
            <a:pPr>
              <a:buNone/>
            </a:pPr>
            <a:r>
              <a:rPr lang="en-IN" altLang="en-US" sz="1400">
                <a:ea typeface="+mn-lt"/>
                <a:cs typeface="+mn-lt"/>
                <a:sym typeface="+mn-ea"/>
              </a:rPr>
              <a:t>. </a:t>
            </a:r>
            <a:r>
              <a:rPr lang="en-US" sz="1400">
                <a:ea typeface="+mn-lt"/>
                <a:cs typeface="+mn-lt"/>
                <a:sym typeface="+mn-ea"/>
              </a:rPr>
              <a:t>Explainable Spatio-Temporal Graph Neural Networks (STExplainer)</a:t>
            </a:r>
            <a:endParaRPr lang="en-US" sz="1400">
              <a:ea typeface="Calibri" panose="020F0502020204030204"/>
              <a:cs typeface="Calibri" panose="020F0502020204030204"/>
            </a:endParaRPr>
          </a:p>
          <a:p>
            <a:pPr>
              <a:buNone/>
            </a:pPr>
            <a:r>
              <a:rPr lang="en-US" sz="1400">
                <a:ea typeface="+mn-lt"/>
                <a:cs typeface="+mn-lt"/>
                <a:sym typeface="+mn-ea"/>
              </a:rPr>
              <a:t> </a:t>
            </a:r>
            <a:r>
              <a:rPr lang="en-US" sz="1400">
                <a:ea typeface="+mn-lt"/>
                <a:cs typeface="+mn-lt"/>
                <a:sym typeface="+mn-ea"/>
                <a:hlinkClick r:id="rId1"/>
              </a:rPr>
              <a:t>https://arxiv.org/abs/2310.17149</a:t>
            </a:r>
            <a:endParaRPr lang="en-US" sz="1400"/>
          </a:p>
          <a:p>
            <a:pPr>
              <a:buNone/>
            </a:pPr>
            <a:endParaRPr lang="en-US" sz="1400"/>
          </a:p>
          <a:p>
            <a:pPr>
              <a:buNone/>
            </a:pPr>
            <a:r>
              <a:rPr lang="en-IN" altLang="en-US" sz="1400">
                <a:ea typeface="+mn-lt"/>
                <a:cs typeface="+mn-lt"/>
                <a:sym typeface="+mn-ea"/>
              </a:rPr>
              <a:t>. </a:t>
            </a:r>
            <a:r>
              <a:rPr lang="en-US" sz="1400">
                <a:ea typeface="+mn-lt"/>
                <a:cs typeface="+mn-lt"/>
                <a:sym typeface="+mn-ea"/>
              </a:rPr>
              <a:t>Spatial-Temporal Hypergraph Self-Supervised Learning for Crime Prediction</a:t>
            </a:r>
            <a:endParaRPr lang="en-US" sz="1400"/>
          </a:p>
          <a:p>
            <a:pPr>
              <a:buNone/>
            </a:pPr>
            <a:r>
              <a:rPr lang="en-US" sz="1400">
                <a:ea typeface="+mn-lt"/>
                <a:cs typeface="+mn-lt"/>
                <a:sym typeface="+mn-ea"/>
                <a:hlinkClick r:id="rId2"/>
              </a:rPr>
              <a:t>https://arxiv.org/abs/2204.08587</a:t>
            </a:r>
            <a:endParaRPr lang="en-US" sz="1400">
              <a:ea typeface="+mn-lt"/>
              <a:cs typeface="+mn-lt"/>
              <a:sym typeface="+mn-ea"/>
            </a:endParaRPr>
          </a:p>
          <a:p>
            <a:pPr>
              <a:buNone/>
            </a:pPr>
            <a:endParaRPr lang="en-US" sz="1400"/>
          </a:p>
          <a:p>
            <a:pPr>
              <a:buNone/>
            </a:pPr>
            <a:r>
              <a:rPr lang="en-US" sz="1400">
                <a:ea typeface="+mn-lt"/>
                <a:cs typeface="+mn-lt"/>
                <a:sym typeface="+mn-ea"/>
              </a:rPr>
              <a:t> . Graph Representation Learning for Street-Level Crime Prediction</a:t>
            </a:r>
            <a:endParaRPr lang="en-US" sz="1400"/>
          </a:p>
          <a:p>
            <a:pPr>
              <a:buNone/>
            </a:pPr>
            <a:r>
              <a:rPr lang="en-US" sz="1400">
                <a:ea typeface="+mn-lt"/>
                <a:cs typeface="+mn-lt"/>
                <a:sym typeface="+mn-ea"/>
                <a:hlinkClick r:id="rId3"/>
              </a:rPr>
              <a:t>https://www.mdpi.com/2220-9964/13/7/229</a:t>
            </a:r>
            <a:endParaRPr lang="en-US" sz="1400">
              <a:ea typeface="+mn-lt"/>
              <a:cs typeface="+mn-lt"/>
              <a:sym typeface="+mn-ea"/>
            </a:endParaRPr>
          </a:p>
          <a:p>
            <a:pPr>
              <a:buNone/>
            </a:pPr>
            <a:endParaRPr lang="en-US" sz="1400">
              <a:ea typeface="+mn-lt"/>
              <a:cs typeface="+mn-lt"/>
              <a:sym typeface="+mn-ea"/>
              <a:hlinkClick r:id="rId3"/>
            </a:endParaRPr>
          </a:p>
          <a:p>
            <a:pPr>
              <a:buNone/>
            </a:pPr>
            <a:r>
              <a:rPr lang="en-US" sz="1400">
                <a:ea typeface="+mn-lt"/>
                <a:cs typeface="+mn-lt"/>
                <a:sym typeface="+mn-ea"/>
              </a:rPr>
              <a:t>. Geospatial Analysis of Crime Against Women</a:t>
            </a:r>
            <a:endParaRPr lang="en-US" sz="1400"/>
          </a:p>
          <a:p>
            <a:pPr>
              <a:buNone/>
            </a:pPr>
            <a:r>
              <a:rPr lang="en-US" sz="1400">
                <a:ea typeface="+mn-lt"/>
                <a:cs typeface="+mn-lt"/>
                <a:sym typeface="+mn-ea"/>
                <a:hlinkClick r:id="rId4"/>
              </a:rPr>
              <a:t>https://www.researchgate.net/publication/375873416_Geospatial_Analysis_of_Crime_Against_Women</a:t>
            </a:r>
            <a:endParaRPr lang="en-US" sz="1400"/>
          </a:p>
          <a:p>
            <a:pPr>
              <a:buNone/>
            </a:pPr>
            <a:endParaRPr lang="en-US" sz="1400">
              <a:ea typeface="Calibri" panose="020F0502020204030204"/>
              <a:cs typeface="Calibri" panose="020F0502020204030204"/>
            </a:endParaRPr>
          </a:p>
          <a:p>
            <a:pPr>
              <a:buNone/>
            </a:pPr>
            <a:r>
              <a:rPr lang="en-US" sz="1600" b="1" dirty="0">
                <a:sym typeface="+mn-ea"/>
              </a:rPr>
              <a:t>GitHub Projects:</a:t>
            </a:r>
            <a:endParaRPr lang="en-US" sz="1600" b="1">
              <a:ea typeface="Calibri" panose="020F0502020204030204"/>
              <a:cs typeface="Calibri" panose="020F0502020204030204"/>
            </a:endParaRPr>
          </a:p>
          <a:p>
            <a:pPr marL="0" indent="0">
              <a:buNone/>
            </a:pPr>
            <a:r>
              <a:rPr lang="en-US" sz="1400" dirty="0">
                <a:sym typeface="+mn-ea"/>
              </a:rPr>
              <a:t>. </a:t>
            </a:r>
            <a:r>
              <a:rPr lang="en-US" sz="1400">
                <a:ea typeface="+mn-lt"/>
                <a:cs typeface="+mn-lt"/>
                <a:sym typeface="+mn-ea"/>
              </a:rPr>
              <a:t> github.com/Mayureshd-18/Geospatial-crime-analysis-and-prediction</a:t>
            </a:r>
            <a:endParaRPr lang="en-US" sz="1400" dirty="0"/>
          </a:p>
          <a:p>
            <a:pPr>
              <a:buNone/>
            </a:pPr>
            <a:r>
              <a:rPr lang="en-US" sz="1400">
                <a:ea typeface="+mn-lt"/>
                <a:cs typeface="+mn-lt"/>
                <a:sym typeface="+mn-ea"/>
              </a:rPr>
              <a:t>. github.com/varshini67t/Analysis-and-prediction-of-crimes-against-women</a:t>
            </a:r>
            <a:endParaRPr lang="en-US" sz="1400"/>
          </a:p>
          <a:p>
            <a:pPr>
              <a:buNone/>
            </a:pPr>
            <a:r>
              <a:rPr lang="en-US" sz="1400">
                <a:ea typeface="+mn-lt"/>
                <a:cs typeface="+mn-lt"/>
                <a:sym typeface="+mn-ea"/>
              </a:rPr>
              <a:t>.  github.com/VikasiniS37/Women_safety_app</a:t>
            </a:r>
            <a:endParaRPr lang="en-US" sz="1400"/>
          </a:p>
          <a:p>
            <a:pPr marL="0" indent="0">
              <a:buNone/>
            </a:pPr>
            <a:endParaRPr lang="en-US" sz="1400">
              <a:ea typeface="Calibri" panose="020F0502020204030204"/>
              <a:cs typeface="Calibri" panose="020F0502020204030204"/>
            </a:endParaRPr>
          </a:p>
          <a:p>
            <a:pPr marL="0" indent="0">
              <a:buNone/>
            </a:pPr>
            <a:r>
              <a:rPr lang="en-US" sz="1600" b="1" dirty="0">
                <a:sym typeface="+mn-ea"/>
              </a:rPr>
              <a:t>Datasets &amp; Resources:</a:t>
            </a:r>
            <a:endParaRPr lang="en-US" sz="1600" b="1" dirty="0"/>
          </a:p>
          <a:p>
            <a:pPr marL="0" indent="0">
              <a:buNone/>
            </a:pPr>
            <a:r>
              <a:rPr lang="en-US" sz="1400" dirty="0">
                <a:sym typeface="+mn-ea"/>
              </a:rPr>
              <a:t>. NCRB crime reports – </a:t>
            </a:r>
            <a:r>
              <a:rPr lang="en-US" sz="1400" dirty="0">
                <a:sym typeface="+mn-ea"/>
                <a:hlinkClick r:id="rId5"/>
              </a:rPr>
              <a:t>https://ncrb.gov.in</a:t>
            </a:r>
            <a:endParaRPr lang="en-US" sz="1400" dirty="0"/>
          </a:p>
          <a:p>
            <a:pPr marL="0" indent="0">
              <a:buNone/>
            </a:pPr>
            <a:r>
              <a:rPr lang="en-US" sz="1400" dirty="0">
                <a:sym typeface="+mn-ea"/>
              </a:rPr>
              <a:t>.  OpenStreetMap + </a:t>
            </a:r>
            <a:r>
              <a:rPr lang="en-US" sz="1400" dirty="0" err="1">
                <a:sym typeface="+mn-ea"/>
              </a:rPr>
              <a:t>OSMnx</a:t>
            </a:r>
            <a:endParaRPr lang="en-US" sz="1400" dirty="0"/>
          </a:p>
          <a:p>
            <a:pPr marL="0" indent="0">
              <a:buNone/>
            </a:pPr>
            <a:r>
              <a:rPr lang="en-US" sz="1400" dirty="0">
                <a:sym typeface="+mn-ea"/>
              </a:rPr>
              <a:t>.  Kaggle datasets</a:t>
            </a:r>
            <a:endParaRPr lang="en-US" sz="1400" dirty="0"/>
          </a:p>
          <a:p>
            <a:pPr marL="0" indent="0">
              <a:buNone/>
            </a:pPr>
            <a:r>
              <a:rPr lang="en-US" sz="1400" dirty="0">
                <a:sym typeface="+mn-ea"/>
              </a:rPr>
              <a:t>. Google Maps &amp; Places APIs</a:t>
            </a:r>
            <a:endParaRPr lang="en-US" sz="1400" dirty="0"/>
          </a:p>
          <a:p>
            <a:pPr marL="0" indent="0">
              <a:buNone/>
            </a:pPr>
            <a:r>
              <a:rPr lang="en-US" sz="1400" dirty="0">
                <a:sym typeface="+mn-ea"/>
              </a:rPr>
              <a:t>. Textbooks: Geospatial Analysis, Hands-On ML by Aurélien Géron</a:t>
            </a:r>
            <a:endParaRPr lang="en-US" sz="1400" dirty="0"/>
          </a:p>
          <a:p>
            <a:endParaRPr lang="en-US"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67995" y="1628775"/>
            <a:ext cx="8229600" cy="4525963"/>
          </a:xfrm>
        </p:spPr>
        <p:txBody>
          <a:bodyPr/>
          <a:lstStyle/>
          <a:p>
            <a:pPr marL="0" indent="0">
              <a:buNone/>
            </a:pPr>
            <a:r>
              <a:rPr lang="en-IN" altLang="en-US" sz="5400" dirty="0"/>
              <a:t>             </a:t>
            </a:r>
            <a:endParaRPr lang="en-IN" altLang="en-US" sz="5400" dirty="0"/>
          </a:p>
          <a:p>
            <a:pPr marL="0" indent="0">
              <a:buNone/>
            </a:pPr>
            <a:r>
              <a:rPr lang="en-IN" altLang="en-US" sz="5400" dirty="0"/>
              <a:t>              </a:t>
            </a:r>
            <a:r>
              <a:rPr lang="en-IN" altLang="en-US" sz="5400" b="1" dirty="0"/>
              <a:t>THANK YOU</a:t>
            </a:r>
            <a:endParaRPr lang="en-IN" altLang="en-US" sz="5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840"/>
            <a:ext cx="8229600" cy="785495"/>
          </a:xfrm>
        </p:spPr>
        <p:txBody>
          <a:bodyPr/>
          <a:lstStyle/>
          <a:p>
            <a:r>
              <a:rPr lang="en-IN" altLang="en-US" b="1" u="sng" dirty="0"/>
              <a:t>Abstract</a:t>
            </a:r>
            <a:endParaRPr lang="en-IN" altLang="en-US" b="1" u="sng" dirty="0"/>
          </a:p>
        </p:txBody>
      </p:sp>
      <p:sp>
        <p:nvSpPr>
          <p:cNvPr id="3" name="Content Placeholder 2"/>
          <p:cNvSpPr>
            <a:spLocks noGrp="1"/>
          </p:cNvSpPr>
          <p:nvPr>
            <p:ph idx="1"/>
          </p:nvPr>
        </p:nvSpPr>
        <p:spPr>
          <a:xfrm>
            <a:off x="457200" y="1106170"/>
            <a:ext cx="8229600" cy="5020310"/>
          </a:xfrm>
        </p:spPr>
        <p:txBody>
          <a:bodyPr>
            <a:normAutofit fontScale="87500" lnSpcReduction="20000"/>
          </a:bodyPr>
          <a:lstStyle/>
          <a:p>
            <a:pPr marL="0" indent="0">
              <a:buNone/>
            </a:pPr>
            <a:r>
              <a:rPr lang="en-IN" altLang="en-US" sz="3000" b="1" dirty="0"/>
              <a:t>Problem Statement :</a:t>
            </a:r>
            <a:endParaRPr lang="en-IN" altLang="en-US" sz="3000" b="1" dirty="0"/>
          </a:p>
          <a:p>
            <a:pPr marL="0" indent="0">
              <a:buNone/>
            </a:pPr>
            <a:endParaRPr lang="en-US" sz="2000" b="1" dirty="0">
              <a:latin typeface="+mj-lt"/>
              <a:cs typeface="Times New Roman" panose="02020603050405020304" pitchFamily="18" charset="0"/>
              <a:sym typeface="+mn-ea"/>
            </a:endParaRPr>
          </a:p>
          <a:p>
            <a:pPr marL="0" indent="0">
              <a:buNone/>
            </a:pPr>
            <a:r>
              <a:rPr lang="en-US" sz="2000" b="1" dirty="0">
                <a:latin typeface="+mj-lt"/>
                <a:cs typeface="Times New Roman" panose="02020603050405020304" pitchFamily="18" charset="0"/>
                <a:sym typeface="+mn-ea"/>
              </a:rPr>
              <a:t>Social Problem:</a:t>
            </a:r>
            <a:endParaRPr lang="en-US" sz="2000" b="1" dirty="0">
              <a:latin typeface="+mj-lt"/>
              <a:cs typeface="Times New Roman" panose="02020603050405020304" pitchFamily="18" charset="0"/>
            </a:endParaRPr>
          </a:p>
          <a:p>
            <a:pPr marL="0" indent="0">
              <a:buNone/>
            </a:pPr>
            <a:r>
              <a:rPr lang="en-US" sz="2000" dirty="0">
                <a:latin typeface="+mj-lt"/>
                <a:cs typeface="Times New Roman" panose="02020603050405020304" pitchFamily="18" charset="0"/>
                <a:sym typeface="+mn-ea"/>
              </a:rPr>
              <a:t>. Unsafe travel is a big concern for women in cities. Fear of harassment or assault forces many to avoid jobs, schools, or late-night outings. There is no digital system that warns them in advance about dangerous places, or helps them find safer paths to walk or travel.</a:t>
            </a:r>
            <a:endParaRPr lang="en-US" sz="2000" dirty="0">
              <a:latin typeface="+mj-lt"/>
              <a:cs typeface="Times New Roman" panose="02020603050405020304" pitchFamily="18" charset="0"/>
            </a:endParaRPr>
          </a:p>
          <a:p>
            <a:pPr marL="0" indent="0">
              <a:buNone/>
            </a:pPr>
            <a:endParaRPr lang="en-US" sz="2000" dirty="0">
              <a:latin typeface="+mj-lt"/>
              <a:cs typeface="Times New Roman" panose="02020603050405020304" pitchFamily="18" charset="0"/>
            </a:endParaRPr>
          </a:p>
          <a:p>
            <a:pPr marL="0" indent="0">
              <a:buNone/>
            </a:pPr>
            <a:r>
              <a:rPr lang="en-US" sz="2000" b="1" dirty="0">
                <a:latin typeface="+mj-lt"/>
                <a:cs typeface="Times New Roman" panose="02020603050405020304" pitchFamily="18" charset="0"/>
                <a:sym typeface="+mn-ea"/>
              </a:rPr>
              <a:t>Data &amp; Statistics:</a:t>
            </a:r>
            <a:endParaRPr lang="en-US" sz="2000" b="1" dirty="0">
              <a:latin typeface="+mj-lt"/>
              <a:cs typeface="Times New Roman" panose="02020603050405020304" pitchFamily="18" charset="0"/>
            </a:endParaRPr>
          </a:p>
          <a:p>
            <a:pPr marL="0" indent="0">
              <a:buNone/>
            </a:pPr>
            <a:r>
              <a:rPr lang="en-US" sz="2000" dirty="0">
                <a:latin typeface="+mj-lt"/>
                <a:cs typeface="Times New Roman" panose="02020603050405020304" pitchFamily="18" charset="0"/>
                <a:sym typeface="+mn-ea"/>
              </a:rPr>
              <a:t>. According to NCRB (2023), 4.45 lakh cases of crimes against women were reported across India—a 4% rise from 2022.</a:t>
            </a:r>
            <a:endParaRPr lang="en-US" sz="2000" dirty="0">
              <a:latin typeface="+mj-lt"/>
              <a:cs typeface="Times New Roman" panose="02020603050405020304" pitchFamily="18" charset="0"/>
            </a:endParaRPr>
          </a:p>
          <a:p>
            <a:pPr marL="0" indent="0">
              <a:buNone/>
            </a:pPr>
            <a:r>
              <a:rPr lang="en-US" sz="2000" dirty="0">
                <a:latin typeface="+mj-lt"/>
                <a:cs typeface="Times New Roman" panose="02020603050405020304" pitchFamily="18" charset="0"/>
                <a:sym typeface="+mn-ea"/>
              </a:rPr>
              <a:t>. A survey by </a:t>
            </a:r>
            <a:r>
              <a:rPr lang="en-US" sz="2000" dirty="0" err="1">
                <a:latin typeface="+mj-lt"/>
                <a:cs typeface="Times New Roman" panose="02020603050405020304" pitchFamily="18" charset="0"/>
                <a:sym typeface="+mn-ea"/>
              </a:rPr>
              <a:t>SafetyPin</a:t>
            </a:r>
            <a:r>
              <a:rPr lang="en-US" sz="2000" dirty="0">
                <a:latin typeface="+mj-lt"/>
                <a:cs typeface="Times New Roman" panose="02020603050405020304" pitchFamily="18" charset="0"/>
                <a:sym typeface="+mn-ea"/>
              </a:rPr>
              <a:t> found that over 60% of women avoid traveling alone at night in Indian cities.</a:t>
            </a:r>
            <a:endParaRPr lang="en-US" sz="2000" dirty="0">
              <a:latin typeface="+mj-lt"/>
              <a:cs typeface="Times New Roman" panose="02020603050405020304" pitchFamily="18" charset="0"/>
            </a:endParaRPr>
          </a:p>
          <a:p>
            <a:pPr marL="0" indent="0">
              <a:buNone/>
            </a:pPr>
            <a:r>
              <a:rPr lang="en-US" sz="2000" dirty="0">
                <a:latin typeface="+mj-lt"/>
                <a:cs typeface="Times New Roman" panose="02020603050405020304" pitchFamily="18" charset="0"/>
                <a:sym typeface="+mn-ea"/>
              </a:rPr>
              <a:t>. Most Indian cities do not show real-time crime data or safety information on maps or apps.</a:t>
            </a:r>
            <a:endParaRPr lang="en-US" sz="2000" dirty="0">
              <a:latin typeface="+mj-lt"/>
              <a:cs typeface="Times New Roman" panose="02020603050405020304" pitchFamily="18" charset="0"/>
            </a:endParaRPr>
          </a:p>
          <a:p>
            <a:pPr marL="0" indent="0">
              <a:buNone/>
            </a:pPr>
            <a:endParaRPr lang="en-US" sz="2000" dirty="0">
              <a:latin typeface="+mj-lt"/>
              <a:cs typeface="Times New Roman" panose="02020603050405020304" pitchFamily="18" charset="0"/>
            </a:endParaRPr>
          </a:p>
          <a:p>
            <a:pPr marL="0" indent="0">
              <a:buNone/>
            </a:pPr>
            <a:r>
              <a:rPr lang="en-US" sz="2000" b="1" dirty="0">
                <a:latin typeface="+mj-lt"/>
                <a:cs typeface="Times New Roman" panose="02020603050405020304" pitchFamily="18" charset="0"/>
                <a:sym typeface="+mn-ea"/>
              </a:rPr>
              <a:t>Summary :</a:t>
            </a:r>
            <a:endParaRPr lang="en-US" sz="2000" b="1" dirty="0">
              <a:latin typeface="+mj-lt"/>
              <a:cs typeface="Times New Roman" panose="02020603050405020304" pitchFamily="18" charset="0"/>
            </a:endParaRPr>
          </a:p>
          <a:p>
            <a:pPr marL="0" indent="0">
              <a:buNone/>
            </a:pPr>
            <a:r>
              <a:rPr lang="en-US" sz="2000" dirty="0">
                <a:latin typeface="+mj-lt"/>
                <a:cs typeface="Times New Roman" panose="02020603050405020304" pitchFamily="18" charset="0"/>
                <a:sym typeface="+mn-ea"/>
              </a:rPr>
              <a:t>. Women in India lack a real-time, location-aware safety system that predicts unsafe zones and helps them travel safely through smart route suggestions and SOS alerts.</a:t>
            </a:r>
            <a:endParaRPr lang="en-US" sz="2000" dirty="0">
              <a:latin typeface="+mj-lt"/>
              <a:cs typeface="Times New Roman" panose="02020603050405020304" pitchFamily="18" charset="0"/>
            </a:endParaRPr>
          </a:p>
          <a:p>
            <a:endParaRPr lang="en-IN" altLang="en-US" sz="2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8765" y="188595"/>
            <a:ext cx="5328677" cy="694690"/>
          </a:xfrm>
        </p:spPr>
        <p:txBody>
          <a:bodyPr>
            <a:noAutofit/>
          </a:bodyPr>
          <a:lstStyle/>
          <a:p>
            <a:r>
              <a:rPr lang="en-IN" altLang="en-US" sz="3200" b="1" dirty="0" smtClean="0"/>
              <a:t>       Objectives </a:t>
            </a:r>
            <a:r>
              <a:rPr lang="en-IN" altLang="en-US" sz="3200" b="1" dirty="0"/>
              <a:t>:             </a:t>
            </a:r>
            <a:endParaRPr lang="en-IN" altLang="en-US" sz="3200" b="1" dirty="0"/>
          </a:p>
        </p:txBody>
      </p:sp>
      <p:sp>
        <p:nvSpPr>
          <p:cNvPr id="3" name="Content Placeholder 2"/>
          <p:cNvSpPr>
            <a:spLocks noGrp="1"/>
          </p:cNvSpPr>
          <p:nvPr>
            <p:ph idx="1"/>
          </p:nvPr>
        </p:nvSpPr>
        <p:spPr>
          <a:xfrm>
            <a:off x="395605" y="764540"/>
            <a:ext cx="8229600" cy="5577205"/>
          </a:xfrm>
        </p:spPr>
        <p:txBody>
          <a:bodyPr>
            <a:noAutofit/>
          </a:bodyPr>
          <a:lstStyle/>
          <a:p>
            <a:pPr marL="0" indent="0">
              <a:buNone/>
            </a:pPr>
            <a:endParaRPr lang="en-US" altLang="en-US" sz="1800" dirty="0"/>
          </a:p>
          <a:p>
            <a:r>
              <a:rPr lang="en-US" altLang="en-US" sz="1800" dirty="0"/>
              <a:t>Predict unsafe zones using historical crime data and geospatial machine learning models.</a:t>
            </a:r>
            <a:endParaRPr lang="en-US" altLang="en-US" sz="1800" dirty="0"/>
          </a:p>
          <a:p>
            <a:endParaRPr lang="en-US" altLang="en-US" sz="1800" dirty="0"/>
          </a:p>
          <a:p>
            <a:r>
              <a:rPr lang="en-US" altLang="en-US" sz="1800" dirty="0"/>
              <a:t>Suggest safer travel routes by considering time, location, and crime density to help women avoid high-risk areas.</a:t>
            </a:r>
            <a:endParaRPr lang="en-US" altLang="en-US" sz="1800" dirty="0"/>
          </a:p>
          <a:p>
            <a:endParaRPr lang="en-US" altLang="en-US" sz="1800" dirty="0"/>
          </a:p>
          <a:p>
            <a:r>
              <a:rPr lang="en-US" altLang="en-US" sz="1800" dirty="0"/>
              <a:t>Provide emergency support via SOS alerts and real-time location sharing with trusted contacts.</a:t>
            </a:r>
            <a:endParaRPr lang="en-US" altLang="en-US" sz="1800" dirty="0"/>
          </a:p>
          <a:p>
            <a:endParaRPr lang="en-US" altLang="en-US" sz="1800" dirty="0"/>
          </a:p>
          <a:p>
            <a:r>
              <a:rPr lang="en-US" altLang="en-US" sz="1800" dirty="0"/>
              <a:t>Recommend nearby safe places such as police stations, hospitals, and crowded public spots.</a:t>
            </a:r>
            <a:endParaRPr lang="en-US" altLang="en-US" sz="1800" dirty="0"/>
          </a:p>
          <a:p>
            <a:endParaRPr lang="en-US" altLang="en-US" sz="1800" dirty="0"/>
          </a:p>
          <a:p>
            <a:r>
              <a:rPr lang="en-US" altLang="en-US" sz="1800" dirty="0"/>
              <a:t>Integrate multiple safety features — crime prediction, safe routing, and emergency alerts — into a single mobile platform.</a:t>
            </a:r>
            <a:endParaRPr lang="en-US" altLang="en-US" sz="1800" dirty="0"/>
          </a:p>
          <a:p>
            <a:endParaRPr lang="en-US" altLang="en-US" sz="1800" dirty="0"/>
          </a:p>
          <a:p>
            <a:r>
              <a:rPr lang="en-US" altLang="en-US" sz="1800" dirty="0"/>
              <a:t>Enable real-time safety visualization using interactive maps and Google Maps API.</a:t>
            </a:r>
            <a:endParaRPr lang="en-US" alt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 y="260350"/>
            <a:ext cx="3228340" cy="1271270"/>
          </a:xfrm>
        </p:spPr>
        <p:txBody>
          <a:bodyPr/>
          <a:lstStyle/>
          <a:p>
            <a:r>
              <a:rPr lang="en-US" altLang="en-US" sz="2800" b="1" dirty="0"/>
              <a:t>Significance</a:t>
            </a:r>
            <a:r>
              <a:rPr lang="en-IN" altLang="en-US" sz="2800" b="1" dirty="0"/>
              <a:t> :</a:t>
            </a:r>
            <a:endParaRPr lang="en-IN" altLang="en-US" sz="2800" b="1" dirty="0"/>
          </a:p>
        </p:txBody>
      </p:sp>
      <p:sp>
        <p:nvSpPr>
          <p:cNvPr id="3" name="Content Placeholder 2"/>
          <p:cNvSpPr>
            <a:spLocks noGrp="1"/>
          </p:cNvSpPr>
          <p:nvPr>
            <p:ph idx="1"/>
          </p:nvPr>
        </p:nvSpPr>
        <p:spPr>
          <a:xfrm>
            <a:off x="457200" y="1531620"/>
            <a:ext cx="8229600" cy="4525963"/>
          </a:xfrm>
        </p:spPr>
        <p:txBody>
          <a:bodyPr>
            <a:normAutofit fontScale="25000" lnSpcReduction="10000"/>
          </a:bodyPr>
          <a:lstStyle/>
          <a:p>
            <a:r>
              <a:rPr lang="en-US" altLang="en-US" sz="7200"/>
              <a:t>Addresses a pressing social issue — unsafe travel for women, which limits their mobility, work, and education opportunities.</a:t>
            </a:r>
            <a:endParaRPr lang="en-US" altLang="en-US" sz="7200"/>
          </a:p>
          <a:p>
            <a:endParaRPr lang="en-US" altLang="en-US" sz="7200"/>
          </a:p>
          <a:p>
            <a:r>
              <a:rPr lang="en-US" altLang="en-US" sz="7200"/>
              <a:t>Empowers women to make informed travel decisions using live risk maps and safety insights.</a:t>
            </a:r>
            <a:endParaRPr lang="en-US" altLang="en-US" sz="7200"/>
          </a:p>
          <a:p>
            <a:endParaRPr lang="en-US" altLang="en-US" sz="7200"/>
          </a:p>
          <a:p>
            <a:r>
              <a:rPr lang="en-US" altLang="en-US" sz="7200"/>
              <a:t>Enhances emergency responsiveness with instant SOS and live tracking.</a:t>
            </a:r>
            <a:endParaRPr lang="en-US" altLang="en-US" sz="7200"/>
          </a:p>
          <a:p>
            <a:endParaRPr lang="en-US" altLang="en-US" sz="7200"/>
          </a:p>
          <a:p>
            <a:r>
              <a:rPr lang="en-US" altLang="en-US" sz="7200"/>
              <a:t>Bridges the gap between predictive safety analytics and real-time navigation.</a:t>
            </a:r>
            <a:endParaRPr lang="en-US" altLang="en-US" sz="7200"/>
          </a:p>
          <a:p>
            <a:endParaRPr lang="en-US" altLang="en-US" sz="7200"/>
          </a:p>
          <a:p>
            <a:r>
              <a:rPr lang="en-US" altLang="en-US" sz="7200"/>
              <a:t>Potential for community-driven safety through future features like user-reported incidents.</a:t>
            </a:r>
            <a:endParaRPr lang="en-US" altLang="en-US" sz="7200"/>
          </a:p>
          <a:p>
            <a:endParaRPr lang="en-US" altLang="en-US" sz="7200"/>
          </a:p>
          <a:p>
            <a:r>
              <a:rPr lang="en-US" altLang="en-US" sz="7200"/>
              <a:t>Scalable solution that can be expanded to other vulnerable groups, smart city planning, and law enforcement applications.</a:t>
            </a:r>
            <a:endParaRPr lang="en-US" altLang="en-US" sz="7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133"/>
            <a:ext cx="8229600" cy="1143000"/>
          </a:xfrm>
        </p:spPr>
        <p:txBody>
          <a:bodyPr>
            <a:normAutofit/>
          </a:bodyPr>
          <a:lstStyle/>
          <a:p>
            <a:r>
              <a:rPr lang="en-IN" altLang="en-US" sz="4000" b="1" u="sng" dirty="0"/>
              <a:t>Social Relevance :</a:t>
            </a:r>
            <a:r>
              <a:rPr lang="en-IN" altLang="en-US" sz="4000" b="1" dirty="0"/>
              <a:t> </a:t>
            </a:r>
            <a:endParaRPr lang="en-IN" altLang="en-US" sz="4000" b="1" dirty="0"/>
          </a:p>
        </p:txBody>
      </p:sp>
      <p:sp>
        <p:nvSpPr>
          <p:cNvPr id="3" name="Content Placeholder 2"/>
          <p:cNvSpPr>
            <a:spLocks noGrp="1"/>
          </p:cNvSpPr>
          <p:nvPr>
            <p:ph idx="1"/>
          </p:nvPr>
        </p:nvSpPr>
        <p:spPr>
          <a:xfrm>
            <a:off x="457200" y="1484630"/>
            <a:ext cx="8229600" cy="4525963"/>
          </a:xfrm>
        </p:spPr>
        <p:txBody>
          <a:bodyPr>
            <a:normAutofit fontScale="25000" lnSpcReduction="20000"/>
          </a:bodyPr>
          <a:lstStyle/>
          <a:p>
            <a:pPr marL="0" indent="0">
              <a:buNone/>
            </a:pPr>
            <a:r>
              <a:rPr lang="en-IN" altLang="en-US" sz="11200" b="1" dirty="0"/>
              <a:t>Benefits : </a:t>
            </a:r>
            <a:endParaRPr lang="en-IN" altLang="en-US" sz="11200" b="1" dirty="0"/>
          </a:p>
          <a:p>
            <a:endParaRPr lang="en-US" altLang="en-US" dirty="0"/>
          </a:p>
          <a:p>
            <a:r>
              <a:rPr lang="en-US" altLang="en-US" sz="7200" dirty="0"/>
              <a:t>Improves women’s safety by predicting unsafe areas and suggesting safer travel routes.</a:t>
            </a:r>
            <a:endParaRPr lang="en-US" altLang="en-US" sz="7200" dirty="0"/>
          </a:p>
          <a:p>
            <a:endParaRPr lang="en-US" altLang="en-US" sz="7200" dirty="0"/>
          </a:p>
          <a:p>
            <a:r>
              <a:rPr lang="en-US" altLang="en-US" sz="7200" dirty="0"/>
              <a:t>Reduces crime risks through timely alerts and location tracking.</a:t>
            </a:r>
            <a:endParaRPr lang="en-US" altLang="en-US" sz="7200" dirty="0"/>
          </a:p>
          <a:p>
            <a:endParaRPr lang="en-US" altLang="en-US" sz="7200" dirty="0"/>
          </a:p>
          <a:p>
            <a:r>
              <a:rPr lang="en-US" altLang="en-US" sz="7200" dirty="0"/>
              <a:t>Empowers women’s freedom of movement, allowing them to work, study, and travel without fear.</a:t>
            </a:r>
            <a:endParaRPr lang="en-US" altLang="en-US" sz="7200" dirty="0"/>
          </a:p>
          <a:p>
            <a:endParaRPr lang="en-US" altLang="en-US" sz="7200" dirty="0"/>
          </a:p>
          <a:p>
            <a:r>
              <a:rPr lang="en-US" altLang="en-US" sz="7200" dirty="0"/>
              <a:t>Creates awareness about high-risk zones for the public.</a:t>
            </a:r>
            <a:endParaRPr lang="en-US" altLang="en-US" sz="7200" dirty="0"/>
          </a:p>
          <a:p>
            <a:endParaRPr lang="en-US" altLang="en-US" sz="7200" dirty="0"/>
          </a:p>
          <a:p>
            <a:r>
              <a:rPr lang="en-US" altLang="en-US" sz="7200" dirty="0"/>
              <a:t>Supports emergency response with quick SOS alerts to trusted contacts.</a:t>
            </a:r>
            <a:endParaRPr lang="en-US" altLang="en-US" sz="7200" dirty="0"/>
          </a:p>
          <a:p>
            <a:endParaRPr lang="en-US" altLang="en-US" sz="7200" dirty="0"/>
          </a:p>
          <a:p>
            <a:r>
              <a:rPr lang="en-US" altLang="en-US" sz="7200" dirty="0"/>
              <a:t>Helps law enforcement identify and monitor crime-prone areas.</a:t>
            </a:r>
            <a:endParaRPr lang="en-US" altLang="en-US" sz="7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85" y="6126480"/>
            <a:ext cx="11282680" cy="1795780"/>
          </a:xfrm>
        </p:spPr>
        <p:txBody>
          <a:bodyPr/>
          <a:lstStyle/>
          <a:p>
            <a:r>
              <a:rPr lang="en-IN" altLang="en-US"/>
              <a:t>.</a:t>
            </a:r>
            <a:endParaRPr lang="en-IN" altLang="en-US"/>
          </a:p>
        </p:txBody>
      </p:sp>
      <p:sp>
        <p:nvSpPr>
          <p:cNvPr id="3" name="Content Placeholder 2"/>
          <p:cNvSpPr>
            <a:spLocks noGrp="1"/>
          </p:cNvSpPr>
          <p:nvPr>
            <p:ph idx="1"/>
          </p:nvPr>
        </p:nvSpPr>
        <p:spPr>
          <a:xfrm>
            <a:off x="457200" y="367030"/>
            <a:ext cx="8229600" cy="5759450"/>
          </a:xfrm>
        </p:spPr>
        <p:txBody>
          <a:bodyPr>
            <a:normAutofit fontScale="50000" lnSpcReduction="10000"/>
          </a:bodyPr>
          <a:lstStyle/>
          <a:p>
            <a:pPr marL="0" indent="0">
              <a:buNone/>
            </a:pPr>
            <a:r>
              <a:rPr lang="en-US" altLang="en-US" sz="4800" b="1"/>
              <a:t>Link to Relevant SDGs</a:t>
            </a:r>
            <a:r>
              <a:rPr lang="en-IN" altLang="en-US" sz="4800" b="1"/>
              <a:t> : </a:t>
            </a:r>
            <a:endParaRPr lang="en-US" altLang="en-US" sz="4800" b="1"/>
          </a:p>
          <a:p>
            <a:endParaRPr lang="en-US" altLang="en-US"/>
          </a:p>
          <a:p>
            <a:r>
              <a:rPr lang="en-US" altLang="en-US"/>
              <a:t>SDG 5 – Gender Equality (Target 5.2): Helps eliminate violence against women by providing preventive and emergency safety tools.</a:t>
            </a:r>
            <a:endParaRPr lang="en-US" altLang="en-US"/>
          </a:p>
          <a:p>
            <a:endParaRPr lang="en-US" altLang="en-US"/>
          </a:p>
          <a:p>
            <a:r>
              <a:rPr lang="en-US" altLang="en-US"/>
              <a:t>SDG 11 – Sustainable Cities and Communities (Target 11.7): Promotes safe, inclusive, and accessible public spaces for women and vulnerable groups.</a:t>
            </a:r>
            <a:endParaRPr lang="en-US" altLang="en-US"/>
          </a:p>
          <a:p>
            <a:endParaRPr lang="en-US" altLang="en-US"/>
          </a:p>
          <a:p>
            <a:pPr marL="0" indent="0">
              <a:buNone/>
            </a:pPr>
            <a:r>
              <a:rPr lang="en-US" altLang="en-US" sz="4800" b="1"/>
              <a:t>Importance in Solving a Real-World Problem</a:t>
            </a:r>
            <a:r>
              <a:rPr lang="en-IN" altLang="en-US" sz="4800" b="1"/>
              <a:t> :</a:t>
            </a:r>
            <a:endParaRPr lang="en-US" altLang="en-US" sz="4800" b="1"/>
          </a:p>
          <a:p>
            <a:endParaRPr lang="en-US" altLang="en-US"/>
          </a:p>
          <a:p>
            <a:r>
              <a:rPr lang="en-US" altLang="en-US"/>
              <a:t>Addresses the rising crime rates against women in India (4.45 lakh cases in 2023 – NCRB data).</a:t>
            </a:r>
            <a:endParaRPr lang="en-US" altLang="en-US"/>
          </a:p>
          <a:p>
            <a:endParaRPr lang="en-US" altLang="en-US"/>
          </a:p>
          <a:p>
            <a:r>
              <a:rPr lang="en-US" altLang="en-US"/>
              <a:t>Fills the gap of real-time safety navigation systems, which most cities currently lack.</a:t>
            </a:r>
            <a:endParaRPr lang="en-US" altLang="en-US"/>
          </a:p>
          <a:p>
            <a:endParaRPr lang="en-US" altLang="en-US"/>
          </a:p>
          <a:p>
            <a:r>
              <a:rPr lang="en-US" altLang="en-US"/>
              <a:t>Combines predictive analytics + emergency response in one platform, unlike existing safety apps.</a:t>
            </a:r>
            <a:endParaRPr lang="en-US" altLang="en-US"/>
          </a:p>
          <a:p>
            <a:endParaRPr lang="en-US" altLang="en-US"/>
          </a:p>
          <a:p>
            <a:r>
              <a:rPr lang="en-US" altLang="en-US"/>
              <a:t>Builds trust and safety in urban travel, contributing to social well-being and economic participation of women.</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133"/>
            <a:ext cx="8229600" cy="1143000"/>
          </a:xfrm>
        </p:spPr>
        <p:txBody>
          <a:bodyPr/>
          <a:lstStyle/>
          <a:p>
            <a:r>
              <a:rPr lang="en-IN" altLang="en-US" b="1" u="sng"/>
              <a:t>Introduction</a:t>
            </a:r>
            <a:endParaRPr lang="en-IN" altLang="en-US" b="1" u="sng"/>
          </a:p>
        </p:txBody>
      </p:sp>
      <p:sp>
        <p:nvSpPr>
          <p:cNvPr id="3" name="Content Placeholder 2"/>
          <p:cNvSpPr>
            <a:spLocks noGrp="1"/>
          </p:cNvSpPr>
          <p:nvPr>
            <p:ph idx="1"/>
          </p:nvPr>
        </p:nvSpPr>
        <p:spPr/>
        <p:txBody>
          <a:bodyPr>
            <a:noAutofit/>
          </a:bodyPr>
          <a:lstStyle/>
          <a:p>
            <a:r>
              <a:rPr lang="en-US" altLang="en-US" sz="1700"/>
              <a:t>In recent years, women’s safety has become a critical concern, especially in urban areas where the risk of harassment and assault is higher during travel. Many women avoid night shifts, certain routes, or even job opportunities due to safety fears.</a:t>
            </a:r>
            <a:endParaRPr lang="en-US" altLang="en-US" sz="1700"/>
          </a:p>
          <a:p>
            <a:endParaRPr lang="en-US" altLang="en-US" sz="1700"/>
          </a:p>
          <a:p>
            <a:r>
              <a:rPr lang="en-US" altLang="en-US" sz="1700"/>
              <a:t>According to NCRB (2023), over 4.45 lakh crimes against women were reported in India, marking a 4% rise from the previous year. Despite technological advancements, most cities lack real-time safety navigation systems that can predict unsafe zones and guide women to safer paths.</a:t>
            </a:r>
            <a:endParaRPr lang="en-US" altLang="en-US" sz="1700"/>
          </a:p>
          <a:p>
            <a:endParaRPr lang="en-US" altLang="en-US" sz="1700"/>
          </a:p>
          <a:p>
            <a:r>
              <a:rPr lang="en-US" altLang="en-US" sz="1700"/>
              <a:t>The motivation behind SheZone is to bridge this gap by creating an AI-powered safety platform that not only predicts crime-prone areas using historical data but also suggests safe routes, sends SOS alerts, and connects users with nearby safe places. This initiative aligns with the vision of empowering women, enhancing public safety, and supporting the UN Sustainable Development Goals (SDG 5 &amp; SDG 11).</a:t>
            </a:r>
            <a:endParaRPr lang="en-US" altLang="en-US" sz="1700"/>
          </a:p>
          <a:p>
            <a:endParaRPr lang="en-US" altLang="en-US" sz="1700"/>
          </a:p>
          <a:p>
            <a:endParaRPr lang="en-US" altLang="en-US" sz="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115" y="-317"/>
            <a:ext cx="8229600" cy="1143000"/>
          </a:xfrm>
        </p:spPr>
        <p:txBody>
          <a:bodyPr/>
          <a:lstStyle/>
          <a:p>
            <a:r>
              <a:rPr lang="en-IN" altLang="en-US" b="1" u="sng"/>
              <a:t>Literature Survey</a:t>
            </a:r>
            <a:endParaRPr lang="en-IN" altLang="en-US" b="1" u="sng"/>
          </a:p>
        </p:txBody>
      </p:sp>
      <p:sp>
        <p:nvSpPr>
          <p:cNvPr id="3" name="Content Placeholder 2"/>
          <p:cNvSpPr>
            <a:spLocks noGrp="1"/>
          </p:cNvSpPr>
          <p:nvPr>
            <p:ph idx="1"/>
          </p:nvPr>
        </p:nvSpPr>
        <p:spPr>
          <a:xfrm>
            <a:off x="467360" y="1196340"/>
            <a:ext cx="8229600" cy="4525963"/>
          </a:xfrm>
        </p:spPr>
        <p:txBody>
          <a:bodyPr>
            <a:noAutofit/>
          </a:bodyPr>
          <a:lstStyle/>
          <a:p>
            <a:r>
              <a:rPr lang="en-US" altLang="en-US" sz="1300" dirty="0"/>
              <a:t>Crime Aware Path Recommendation (IJCA, 2019) – Suggested safe walking routes using crime data and Google Maps API, integrating weighted graphs and </a:t>
            </a:r>
            <a:r>
              <a:rPr lang="en-US" altLang="en-US" sz="1300" dirty="0" err="1"/>
              <a:t>heatmaps</a:t>
            </a:r>
            <a:r>
              <a:rPr lang="en-US" altLang="en-US" sz="1300" dirty="0"/>
              <a:t> for risk avoidance.</a:t>
            </a:r>
            <a:endParaRPr lang="en-US" altLang="en-US" sz="1300" dirty="0"/>
          </a:p>
          <a:p>
            <a:endParaRPr lang="en-US" altLang="en-US" sz="1300" dirty="0"/>
          </a:p>
          <a:p>
            <a:r>
              <a:rPr lang="en-US" altLang="en-US" sz="1300" dirty="0"/>
              <a:t>Use of Machine Learning in Crime Forecasting – Applied Random Forest, K-Means, and SVM to predict crime based on time, location, and socio-economic indicators.</a:t>
            </a:r>
            <a:endParaRPr lang="en-US" altLang="en-US" sz="1300" dirty="0"/>
          </a:p>
          <a:p>
            <a:endParaRPr lang="en-US" altLang="en-US" sz="1300" dirty="0"/>
          </a:p>
          <a:p>
            <a:r>
              <a:rPr lang="en-US" altLang="en-US" sz="1300" dirty="0"/>
              <a:t>Technologies in Real-Time Safety Apps – Showed that Firebase, Flutter, and Google Maps API enable cross-platform, real-time safety applications.</a:t>
            </a:r>
            <a:endParaRPr lang="en-US" altLang="en-US" sz="1300" dirty="0"/>
          </a:p>
          <a:p>
            <a:endParaRPr lang="en-US" altLang="en-US" sz="1300" dirty="0"/>
          </a:p>
          <a:p>
            <a:r>
              <a:rPr lang="en-US" altLang="en-US" sz="1300" dirty="0" err="1"/>
              <a:t>RescueNow</a:t>
            </a:r>
            <a:r>
              <a:rPr lang="en-US" altLang="en-US" sz="1300" dirty="0"/>
              <a:t>: Real-Time SOS and Predictive Women’s Safety System (IJSREM, Oct 2024) – Combined predictive analysis with instant SOS alerts for women’s safety</a:t>
            </a:r>
            <a:r>
              <a:rPr lang="en-US" altLang="en-US" sz="1300" dirty="0" smtClean="0"/>
              <a:t>.</a:t>
            </a:r>
            <a:endParaRPr lang="en-US" altLang="en-US" sz="1300" dirty="0"/>
          </a:p>
          <a:p>
            <a:endParaRPr lang="en-US" altLang="en-US" sz="1300" dirty="0"/>
          </a:p>
          <a:p>
            <a:r>
              <a:rPr lang="en-US" altLang="en-US" sz="1300" dirty="0"/>
              <a:t>Women Security Application Using Smart Emergency Response System (</a:t>
            </a:r>
            <a:r>
              <a:rPr lang="en-US" altLang="en-US" sz="1300" dirty="0" err="1"/>
              <a:t>ResearchGate</a:t>
            </a:r>
            <a:r>
              <a:rPr lang="en-US" altLang="en-US" sz="1300" dirty="0"/>
              <a:t>, 2023–2024) – Developed a real-time location tracking and smart alert system for women’s security.</a:t>
            </a:r>
            <a:endParaRPr lang="en-US" altLang="en-US" sz="1300" dirty="0"/>
          </a:p>
          <a:p>
            <a:endParaRPr lang="en-US" altLang="en-US" sz="1300" dirty="0"/>
          </a:p>
          <a:p>
            <a:r>
              <a:rPr lang="en-US" altLang="en-US" sz="1300" dirty="0" err="1"/>
              <a:t>SafeRoutes</a:t>
            </a:r>
            <a:r>
              <a:rPr lang="en-US" altLang="en-US" sz="1300" dirty="0"/>
              <a:t>: Secure Path Planning for Women Using Clustering and GPS – Applied clustering algorithms with GPS data to avoid unsafe areas.</a:t>
            </a:r>
            <a:endParaRPr lang="en-US" altLang="en-US" sz="1300" dirty="0"/>
          </a:p>
          <a:p>
            <a:endParaRPr lang="en-US" altLang="en-US" sz="1300" dirty="0"/>
          </a:p>
          <a:p>
            <a:r>
              <a:rPr lang="en-US" altLang="en-US" sz="1300" dirty="0"/>
              <a:t>Enhancing Smart City Safety – AI Expert Systems for Violence Detection (MDPI) – Used AI systems for real-time violence detection in smart cities.</a:t>
            </a:r>
            <a:endParaRPr lang="en-US" altLang="en-US" sz="1300" dirty="0"/>
          </a:p>
          <a:p>
            <a:endParaRPr lang="en-US" altLang="en-US" sz="1300" dirty="0"/>
          </a:p>
          <a:p>
            <a:endParaRPr lang="en-US" altLang="en-US" sz="13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12154</Words>
  <Application>WPS Presentation</Application>
  <PresentationFormat>On-screen Show (4:3)</PresentationFormat>
  <Paragraphs>353</Paragraphs>
  <Slides>26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Arial</vt:lpstr>
      <vt:lpstr>SimSun</vt:lpstr>
      <vt:lpstr>Wingdings</vt:lpstr>
      <vt:lpstr>Times New Roman</vt:lpstr>
      <vt:lpstr>Times New Roman</vt:lpstr>
      <vt:lpstr>Calibri</vt:lpstr>
      <vt:lpstr>Microsoft YaHei</vt:lpstr>
      <vt:lpstr>Arial Unicode MS</vt:lpstr>
      <vt:lpstr>Calibri</vt:lpstr>
      <vt:lpstr>Office Theme</vt:lpstr>
      <vt:lpstr> SheZone Women Safety using GeoAI</vt:lpstr>
      <vt:lpstr>Base Paper Details</vt:lpstr>
      <vt:lpstr>Abstract</vt:lpstr>
      <vt:lpstr>       Objectives :             </vt:lpstr>
      <vt:lpstr>Significance :</vt:lpstr>
      <vt:lpstr>Social Relevance : </vt:lpstr>
      <vt:lpstr>.</vt:lpstr>
      <vt:lpstr>Introduction</vt:lpstr>
      <vt:lpstr>Literature Survey</vt:lpstr>
      <vt:lpstr>.</vt:lpstr>
      <vt:lpstr>Proposed System  (Architecture explanation)</vt:lpstr>
      <vt:lpstr>Hardware &amp; Software Specifications</vt:lpstr>
      <vt:lpstr>Software Requirements :</vt:lpstr>
      <vt:lpstr>Development Tools:</vt:lpstr>
      <vt:lpstr>PowerPoint 演示文稿</vt:lpstr>
      <vt:lpstr>Modules explanation</vt:lpstr>
      <vt:lpstr>Screenshots</vt:lpstr>
      <vt:lpstr>   </vt:lpstr>
      <vt:lpstr>.</vt:lpstr>
      <vt:lpstr>.</vt:lpstr>
      <vt:lpstr>PowerPoint 演示文稿</vt:lpstr>
      <vt:lpstr>PowerPoint 演示文稿</vt:lpstr>
      <vt:lpstr>Conclusion and Future scope</vt:lpstr>
      <vt:lpstr>References</vt:lpstr>
      <vt:lpstr>.</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Zeroth Review</dc:title>
  <dc:creator>erajalakshmi.cse</dc:creator>
  <cp:lastModifiedBy>Rithika Rani</cp:lastModifiedBy>
  <cp:revision>30</cp:revision>
  <dcterms:created xsi:type="dcterms:W3CDTF">2025-06-27T05:27:00Z</dcterms:created>
  <dcterms:modified xsi:type="dcterms:W3CDTF">2025-10-28T14:57:02Z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1248D89A0B8F442D9CBD2A3076A57350_13</vt:lpwstr>
  </property>
  <property fmtid="{D5CDD505-2E9C-101B-9397-08002B2CF9AE}" pid="3" name="KSOProductBuildVer">
    <vt:lpwstr>1033-12.2.0.23131</vt:lpwstr>
  </property>
</Properties>
</file>