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ileron" pitchFamily="2" charset="77"/>
      <p:regular r:id="rId12"/>
    </p:embeddedFont>
    <p:embeddedFont>
      <p:font typeface="Aileron Bold" pitchFamily="2" charset="77"/>
      <p:regular r:id="rId13"/>
      <p:bold r:id="rId14"/>
    </p:embeddedFont>
    <p:embeddedFont>
      <p:font typeface="Aileron Heavy" pitchFamily="2" charset="77"/>
      <p:regular r:id="rId15"/>
      <p:bold r:id="rId16"/>
    </p:embeddedFont>
    <p:embeddedFont>
      <p:font typeface="Canva Sans" panose="020B0503030501040103" pitchFamily="34" charset="0"/>
      <p:regular r:id="rId17"/>
    </p:embeddedFont>
    <p:embeddedFont>
      <p:font typeface="Canva Sans Bold" panose="020B0803030501040103" pitchFamily="34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25" autoAdjust="0"/>
  </p:normalViewPr>
  <p:slideViewPr>
    <p:cSldViewPr>
      <p:cViewPr varScale="1">
        <p:scale>
          <a:sx n="77" d="100"/>
          <a:sy n="77" d="100"/>
        </p:scale>
        <p:origin x="6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10124017"/>
            <a:ext cx="16192500" cy="172508"/>
            <a:chOff x="0" y="0"/>
            <a:chExt cx="4264691" cy="454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192500" y="0"/>
            <a:ext cx="2283181" cy="167947"/>
            <a:chOff x="0" y="0"/>
            <a:chExt cx="601332" cy="442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834375" y="622825"/>
            <a:ext cx="811750" cy="811750"/>
          </a:xfrm>
          <a:custGeom>
            <a:avLst/>
            <a:gdLst/>
            <a:ahLst/>
            <a:cxnLst/>
            <a:rect l="l" t="t" r="r" b="b"/>
            <a:pathLst>
              <a:path w="811750" h="811750">
                <a:moveTo>
                  <a:pt x="0" y="0"/>
                </a:moveTo>
                <a:lnTo>
                  <a:pt x="811750" y="0"/>
                </a:lnTo>
                <a:lnTo>
                  <a:pt x="811750" y="811750"/>
                </a:lnTo>
                <a:lnTo>
                  <a:pt x="0" y="811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028700" y="3808724"/>
            <a:ext cx="12386212" cy="5449576"/>
            <a:chOff x="0" y="0"/>
            <a:chExt cx="16514949" cy="7266101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5725"/>
              <a:ext cx="16514949" cy="5724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110"/>
                </a:lnSpc>
              </a:pPr>
              <a:r>
                <a:rPr lang="en-US" sz="10100">
                  <a:solidFill>
                    <a:srgbClr val="3EDAD8"/>
                  </a:solidFill>
                  <a:latin typeface="Aileron Heavy"/>
                </a:rPr>
                <a:t>Creating Diversity Statements &amp; Prep for Interviews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187660"/>
              <a:ext cx="16514949" cy="1078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50"/>
                </a:lnSpc>
              </a:pPr>
              <a:r>
                <a:rPr lang="en-US" sz="2500" spc="250">
                  <a:solidFill>
                    <a:srgbClr val="FFFFFF"/>
                  </a:solidFill>
                  <a:latin typeface="Aileron"/>
                </a:rPr>
                <a:t>DR. TAJ SMITH, EXECUTIVE DIRECTOR FOR CULTURE &amp; DIVERSITY EDUCATION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7631" y="2933700"/>
            <a:ext cx="1661948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Preparing for Diversity Related Interview Questions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34256" y="4859379"/>
            <a:ext cx="1661948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Group 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6602051" y="1329188"/>
          <a:ext cx="11362458" cy="7628622"/>
        </p:xfrm>
        <a:graphic>
          <a:graphicData uri="http://schemas.openxmlformats.org/drawingml/2006/table">
            <a:tbl>
              <a:tblPr/>
              <a:tblGrid>
                <a:gridCol w="5681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1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2874">
                <a:tc>
                  <a:txBody>
                    <a:bodyPr/>
                    <a:lstStyle/>
                    <a:p>
                      <a:pPr algn="ctr">
                        <a:lnSpc>
                          <a:spcPts val="4060"/>
                        </a:lnSpc>
                        <a:defRPr/>
                      </a:pPr>
                      <a:r>
                        <a:rPr lang="en-US" sz="2900">
                          <a:solidFill>
                            <a:srgbClr val="3EDAD8"/>
                          </a:solidFill>
                          <a:latin typeface="Aileron Bold"/>
                        </a:rPr>
                        <a:t>D </a:t>
                      </a:r>
                      <a:r>
                        <a:rPr lang="en-US" sz="2900">
                          <a:solidFill>
                            <a:srgbClr val="FFFFFF"/>
                          </a:solidFill>
                          <a:latin typeface="Aileron"/>
                        </a:rPr>
                        <a:t>for diversity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60"/>
                        </a:lnSpc>
                        <a:defRPr/>
                      </a:pPr>
                      <a:r>
                        <a:rPr lang="en-US" sz="2900">
                          <a:solidFill>
                            <a:srgbClr val="3EDAD8"/>
                          </a:solidFill>
                          <a:latin typeface="Aileron Bold"/>
                        </a:rPr>
                        <a:t>   I </a:t>
                      </a:r>
                      <a:r>
                        <a:rPr lang="en-US" sz="2900">
                          <a:solidFill>
                            <a:srgbClr val="FFFFFF"/>
                          </a:solidFill>
                          <a:latin typeface="Aileron"/>
                        </a:rPr>
                        <a:t>for inclusion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874">
                <a:tc>
                  <a:txBody>
                    <a:bodyPr/>
                    <a:lstStyle/>
                    <a:p>
                      <a:pPr algn="ctr">
                        <a:lnSpc>
                          <a:spcPts val="4060"/>
                        </a:lnSpc>
                        <a:defRPr/>
                      </a:pPr>
                      <a:r>
                        <a:rPr lang="en-US" sz="2900">
                          <a:solidFill>
                            <a:srgbClr val="3EDAD8"/>
                          </a:solidFill>
                          <a:latin typeface="Aileron Bold"/>
                        </a:rPr>
                        <a:t>    B </a:t>
                      </a:r>
                      <a:r>
                        <a:rPr lang="en-US" sz="2900">
                          <a:solidFill>
                            <a:srgbClr val="FFFFFF"/>
                          </a:solidFill>
                          <a:latin typeface="Aileron"/>
                        </a:rPr>
                        <a:t>for belonging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60"/>
                        </a:lnSpc>
                        <a:defRPr/>
                      </a:pPr>
                      <a:r>
                        <a:rPr lang="en-US" sz="2900">
                          <a:solidFill>
                            <a:srgbClr val="3EDAD8"/>
                          </a:solidFill>
                          <a:latin typeface="Aileron Bold"/>
                        </a:rPr>
                        <a:t>A </a:t>
                      </a:r>
                      <a:r>
                        <a:rPr lang="en-US" sz="2900">
                          <a:solidFill>
                            <a:srgbClr val="FFFFFF"/>
                          </a:solidFill>
                          <a:latin typeface="Aileron"/>
                        </a:rPr>
                        <a:t>for access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2874">
                <a:tc>
                  <a:txBody>
                    <a:bodyPr/>
                    <a:lstStyle/>
                    <a:p>
                      <a:pPr algn="ctr">
                        <a:lnSpc>
                          <a:spcPts val="4060"/>
                        </a:lnSpc>
                        <a:defRPr/>
                      </a:pPr>
                      <a:r>
                        <a:rPr lang="en-US" sz="2900">
                          <a:solidFill>
                            <a:srgbClr val="3EDAD8"/>
                          </a:solidFill>
                          <a:latin typeface="Aileron Bold"/>
                        </a:rPr>
                        <a:t>            E </a:t>
                      </a:r>
                      <a:r>
                        <a:rPr lang="en-US" sz="2900">
                          <a:solidFill>
                            <a:srgbClr val="FFFFFF"/>
                          </a:solidFill>
                          <a:latin typeface="Aileron"/>
                        </a:rPr>
                        <a:t>for [social] equity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953910" y="3506124"/>
            <a:ext cx="4665617" cy="220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3EDAD8"/>
                </a:solidFill>
                <a:latin typeface="Aileron Bold"/>
              </a:rPr>
              <a:t>Defining DEIAB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87681" y="10119053"/>
            <a:ext cx="2283181" cy="167947"/>
            <a:chOff x="0" y="0"/>
            <a:chExt cx="601332" cy="442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095500" y="0"/>
            <a:ext cx="16192500" cy="172508"/>
            <a:chOff x="0" y="0"/>
            <a:chExt cx="4264691" cy="4543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340066" y="9201150"/>
            <a:ext cx="9886429" cy="382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9"/>
              </a:lnSpc>
              <a:spcBef>
                <a:spcPct val="0"/>
              </a:spcBef>
            </a:pPr>
            <a:r>
              <a:rPr lang="en-US" sz="2199" spc="65">
                <a:solidFill>
                  <a:srgbClr val="3EDAD8"/>
                </a:solidFill>
                <a:latin typeface="Aileron"/>
              </a:rPr>
              <a:t>Important for showcasing understanding and to help direct your narrative.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88247" y="405534"/>
            <a:ext cx="9911507" cy="1293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81"/>
              </a:lnSpc>
            </a:pPr>
            <a:r>
              <a:rPr lang="en-US" sz="7558">
                <a:solidFill>
                  <a:srgbClr val="000000"/>
                </a:solidFill>
                <a:latin typeface="Canva Sans Bold"/>
              </a:rPr>
              <a:t>Diversity Statements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93066" y="2318307"/>
            <a:ext cx="17101868" cy="7781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Definition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: Statements are a writing sample that explains your interest and knowledge of and experience with DEIAB. 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Purpose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:  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To assess whether an applicant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can articulate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an institutional value. 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To determine whether applicant has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self awareness and personal or professional growth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around diversity and its impact on decision making, behavior and practices. 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To provide insight into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opportunities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for professional development. 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To conduct preliminary assessment on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preventing harm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on fellow employees or students.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48426" y="5088255"/>
            <a:ext cx="2138362" cy="0"/>
          </a:xfrm>
          <a:prstGeom prst="line">
            <a:avLst/>
          </a:prstGeom>
          <a:ln w="76200" cap="flat">
            <a:solidFill>
              <a:srgbClr val="3EDAD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570494" y="6452235"/>
            <a:ext cx="2676631" cy="999490"/>
            <a:chOff x="0" y="0"/>
            <a:chExt cx="3568842" cy="1332653"/>
          </a:xfrm>
        </p:grpSpPr>
        <p:sp>
          <p:nvSpPr>
            <p:cNvPr id="4" name="TextBox 4"/>
            <p:cNvSpPr txBox="1"/>
            <p:nvPr/>
          </p:nvSpPr>
          <p:spPr>
            <a:xfrm>
              <a:off x="0" y="841163"/>
              <a:ext cx="3568842" cy="4914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</a:rPr>
                <a:t>Share the Value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3568842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191919"/>
                  </a:solidFill>
                  <a:latin typeface="Aileron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187186" y="6452235"/>
            <a:ext cx="2678438" cy="1818640"/>
            <a:chOff x="0" y="0"/>
            <a:chExt cx="3571251" cy="2424853"/>
          </a:xfrm>
        </p:grpSpPr>
        <p:sp>
          <p:nvSpPr>
            <p:cNvPr id="7" name="TextBox 7"/>
            <p:cNvSpPr txBox="1"/>
            <p:nvPr/>
          </p:nvSpPr>
          <p:spPr>
            <a:xfrm>
              <a:off x="0" y="841163"/>
              <a:ext cx="3571251" cy="1583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</a:rPr>
                <a:t>Teaching, Classroom or Lab Examples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409" y="-28575"/>
              <a:ext cx="3568842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191919"/>
                  </a:solidFill>
                  <a:latin typeface="Aileron"/>
                </a:rPr>
                <a:t>2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805684" y="6452235"/>
            <a:ext cx="2676631" cy="1818640"/>
            <a:chOff x="0" y="0"/>
            <a:chExt cx="3568842" cy="242485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841163"/>
              <a:ext cx="3568842" cy="1583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</a:rPr>
                <a:t>Research, Apprentices or Internships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3568842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191919"/>
                  </a:solidFill>
                  <a:latin typeface="Aileron"/>
                </a:rPr>
                <a:t>3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423279" y="6452235"/>
            <a:ext cx="2676631" cy="2228215"/>
            <a:chOff x="0" y="0"/>
            <a:chExt cx="3568842" cy="297095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841163"/>
              <a:ext cx="3568842" cy="21297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</a:rPr>
                <a:t>Service On or Off Campus; Outside of the Classroom; Social Interactions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3568842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191919"/>
                  </a:solidFill>
                  <a:latin typeface="Aileron"/>
                </a:rPr>
                <a:t>4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1248530"/>
            <a:ext cx="13777534" cy="1030605"/>
            <a:chOff x="0" y="0"/>
            <a:chExt cx="18370046" cy="1374140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38100"/>
              <a:ext cx="18370046" cy="764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 spc="107">
                  <a:solidFill>
                    <a:srgbClr val="3EDAD8"/>
                  </a:solidFill>
                  <a:latin typeface="Aileron Heavy"/>
                </a:rPr>
                <a:t>Diversity Statement Outline: General Areas of Focus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882650"/>
              <a:ext cx="18370046" cy="4914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</a:rPr>
                <a:t>What goes into a diversity statement?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69194" y="4386739"/>
            <a:ext cx="1479233" cy="1479233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4786789" y="4386739"/>
            <a:ext cx="1479233" cy="1479233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8404384" y="4386739"/>
            <a:ext cx="1479233" cy="1479233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>
            <a:off x="15966123" y="4736624"/>
            <a:ext cx="826135" cy="826135"/>
          </a:xfrm>
          <a:custGeom>
            <a:avLst/>
            <a:gdLst/>
            <a:ahLst/>
            <a:cxnLst/>
            <a:rect l="l" t="t" r="r" b="b"/>
            <a:pathLst>
              <a:path w="826135" h="826135">
                <a:moveTo>
                  <a:pt x="0" y="0"/>
                </a:moveTo>
                <a:lnTo>
                  <a:pt x="826135" y="0"/>
                </a:lnTo>
                <a:lnTo>
                  <a:pt x="826135" y="826135"/>
                </a:lnTo>
                <a:lnTo>
                  <a:pt x="0" y="826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4" name="Group 34"/>
          <p:cNvGrpSpPr/>
          <p:nvPr/>
        </p:nvGrpSpPr>
        <p:grpSpPr>
          <a:xfrm>
            <a:off x="12021979" y="4386739"/>
            <a:ext cx="1479233" cy="1479233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7" name="AutoShape 37"/>
          <p:cNvSpPr/>
          <p:nvPr/>
        </p:nvSpPr>
        <p:spPr>
          <a:xfrm>
            <a:off x="6266021" y="5088255"/>
            <a:ext cx="2138362" cy="0"/>
          </a:xfrm>
          <a:prstGeom prst="line">
            <a:avLst/>
          </a:prstGeom>
          <a:ln w="76200" cap="flat">
            <a:solidFill>
              <a:srgbClr val="3EDAD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9883616" y="5088255"/>
            <a:ext cx="2138363" cy="0"/>
          </a:xfrm>
          <a:prstGeom prst="line">
            <a:avLst/>
          </a:prstGeom>
          <a:ln w="76200" cap="flat">
            <a:solidFill>
              <a:srgbClr val="3EDAD8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48426" y="5088255"/>
            <a:ext cx="2138362" cy="0"/>
          </a:xfrm>
          <a:prstGeom prst="line">
            <a:avLst/>
          </a:prstGeom>
          <a:ln w="76200" cap="flat">
            <a:solidFill>
              <a:srgbClr val="3EDAD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570494" y="6452235"/>
            <a:ext cx="2676631" cy="2228215"/>
            <a:chOff x="0" y="0"/>
            <a:chExt cx="3568842" cy="2970953"/>
          </a:xfrm>
        </p:grpSpPr>
        <p:sp>
          <p:nvSpPr>
            <p:cNvPr id="4" name="TextBox 4"/>
            <p:cNvSpPr txBox="1"/>
            <p:nvPr/>
          </p:nvSpPr>
          <p:spPr>
            <a:xfrm>
              <a:off x="0" y="841163"/>
              <a:ext cx="3568842" cy="21297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</a:rPr>
                <a:t>Tell Your Story. Use Stats or Briefly Mention Research Studies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3568842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191919"/>
                  </a:solidFill>
                  <a:latin typeface="Aileron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187186" y="6452235"/>
            <a:ext cx="2678438" cy="2228215"/>
            <a:chOff x="0" y="0"/>
            <a:chExt cx="3571251" cy="2970953"/>
          </a:xfrm>
        </p:grpSpPr>
        <p:sp>
          <p:nvSpPr>
            <p:cNvPr id="7" name="TextBox 7"/>
            <p:cNvSpPr txBox="1"/>
            <p:nvPr/>
          </p:nvSpPr>
          <p:spPr>
            <a:xfrm>
              <a:off x="0" y="841163"/>
              <a:ext cx="3571251" cy="21297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</a:rPr>
                <a:t>Articulate Your Understanding of DEAIB. Think Outside of the Box.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409" y="-28575"/>
              <a:ext cx="3568842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191919"/>
                  </a:solidFill>
                  <a:latin typeface="Aileron"/>
                </a:rPr>
                <a:t>2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805684" y="6452235"/>
            <a:ext cx="2676631" cy="2637790"/>
            <a:chOff x="0" y="0"/>
            <a:chExt cx="3568842" cy="351705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841163"/>
              <a:ext cx="3568842" cy="26758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</a:rPr>
                <a:t>Demonstrate Awareness of Institutional Diversity Data &amp; Your Excitement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3568842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191919"/>
                  </a:solidFill>
                  <a:latin typeface="Aileron"/>
                </a:rPr>
                <a:t>3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423279" y="6452235"/>
            <a:ext cx="2676631" cy="1818640"/>
            <a:chOff x="0" y="0"/>
            <a:chExt cx="3568842" cy="242485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841163"/>
              <a:ext cx="3568842" cy="1583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</a:rPr>
                <a:t>Share What You Have Done or Participated In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3568842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191919"/>
                  </a:solidFill>
                  <a:latin typeface="Aileron"/>
                </a:rPr>
                <a:t>4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1248530"/>
            <a:ext cx="13777534" cy="1030605"/>
            <a:chOff x="0" y="0"/>
            <a:chExt cx="18370046" cy="1374140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38100"/>
              <a:ext cx="18370046" cy="764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 spc="107">
                  <a:solidFill>
                    <a:srgbClr val="3EDAD8"/>
                  </a:solidFill>
                  <a:latin typeface="Aileron Heavy"/>
                </a:rPr>
                <a:t>Diversity Statement Outline: Another Way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882650"/>
              <a:ext cx="18370046" cy="4914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</a:rPr>
                <a:t>What goes into a diversity statement?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69194" y="4386739"/>
            <a:ext cx="1479233" cy="1479233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4786789" y="4386739"/>
            <a:ext cx="1479233" cy="1479233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8404384" y="4386739"/>
            <a:ext cx="1479233" cy="1479233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>
            <a:off x="15966123" y="4736624"/>
            <a:ext cx="826135" cy="826135"/>
          </a:xfrm>
          <a:custGeom>
            <a:avLst/>
            <a:gdLst/>
            <a:ahLst/>
            <a:cxnLst/>
            <a:rect l="l" t="t" r="r" b="b"/>
            <a:pathLst>
              <a:path w="826135" h="826135">
                <a:moveTo>
                  <a:pt x="0" y="0"/>
                </a:moveTo>
                <a:lnTo>
                  <a:pt x="826135" y="0"/>
                </a:lnTo>
                <a:lnTo>
                  <a:pt x="826135" y="826135"/>
                </a:lnTo>
                <a:lnTo>
                  <a:pt x="0" y="826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4" name="Group 34"/>
          <p:cNvGrpSpPr/>
          <p:nvPr/>
        </p:nvGrpSpPr>
        <p:grpSpPr>
          <a:xfrm>
            <a:off x="12021979" y="4386739"/>
            <a:ext cx="1479233" cy="1479233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37" name="AutoShape 37"/>
          <p:cNvSpPr/>
          <p:nvPr/>
        </p:nvSpPr>
        <p:spPr>
          <a:xfrm>
            <a:off x="6266021" y="5088255"/>
            <a:ext cx="2138362" cy="0"/>
          </a:xfrm>
          <a:prstGeom prst="line">
            <a:avLst/>
          </a:prstGeom>
          <a:ln w="76200" cap="flat">
            <a:solidFill>
              <a:srgbClr val="3EDAD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9883616" y="5088255"/>
            <a:ext cx="2138363" cy="0"/>
          </a:xfrm>
          <a:prstGeom prst="line">
            <a:avLst/>
          </a:prstGeom>
          <a:ln w="76200" cap="flat">
            <a:solidFill>
              <a:srgbClr val="3EDAD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13501211" y="5105400"/>
            <a:ext cx="2138363" cy="0"/>
          </a:xfrm>
          <a:prstGeom prst="line">
            <a:avLst/>
          </a:prstGeom>
          <a:ln w="76200" cap="flat">
            <a:solidFill>
              <a:srgbClr val="3EDAD8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39629" y="5105400"/>
            <a:ext cx="3347557" cy="20955"/>
          </a:xfrm>
          <a:prstGeom prst="line">
            <a:avLst/>
          </a:prstGeom>
          <a:ln w="76200" cap="flat">
            <a:solidFill>
              <a:srgbClr val="3EDAD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4187186" y="6452235"/>
            <a:ext cx="2678438" cy="3456940"/>
            <a:chOff x="0" y="0"/>
            <a:chExt cx="3571251" cy="4609253"/>
          </a:xfrm>
        </p:grpSpPr>
        <p:sp>
          <p:nvSpPr>
            <p:cNvPr id="4" name="TextBox 4"/>
            <p:cNvSpPr txBox="1"/>
            <p:nvPr/>
          </p:nvSpPr>
          <p:spPr>
            <a:xfrm>
              <a:off x="0" y="841163"/>
              <a:ext cx="3571251" cy="3768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</a:rPr>
                <a:t>Describe Your Experience Working with Specific Demographics. Share Lessons Learned.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409" y="-28575"/>
              <a:ext cx="3568842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191919"/>
                  </a:solidFill>
                  <a:latin typeface="Aileron"/>
                </a:rPr>
                <a:t>5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805684" y="6452235"/>
            <a:ext cx="2676631" cy="3456940"/>
            <a:chOff x="0" y="0"/>
            <a:chExt cx="3568842" cy="4609253"/>
          </a:xfrm>
        </p:grpSpPr>
        <p:sp>
          <p:nvSpPr>
            <p:cNvPr id="7" name="TextBox 7"/>
            <p:cNvSpPr txBox="1"/>
            <p:nvPr/>
          </p:nvSpPr>
          <p:spPr>
            <a:xfrm>
              <a:off x="0" y="841163"/>
              <a:ext cx="3568842" cy="3768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</a:rPr>
                <a:t>Remind Them of Your Commitment to DEIAB. Mention How You Plan to Leverage That in Your New Role or Research.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3568842" cy="672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191919"/>
                  </a:solidFill>
                  <a:latin typeface="Aileron"/>
                </a:rPr>
                <a:t>6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1248530"/>
            <a:ext cx="13777534" cy="1030605"/>
            <a:chOff x="0" y="0"/>
            <a:chExt cx="18370046" cy="137414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38100"/>
              <a:ext cx="18370046" cy="764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 spc="107">
                  <a:solidFill>
                    <a:srgbClr val="3EDAD8"/>
                  </a:solidFill>
                  <a:latin typeface="Aileron Heavy"/>
                </a:rPr>
                <a:t>Diversity Statement Outline: Another Way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82650"/>
              <a:ext cx="18370046" cy="4914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</a:rPr>
                <a:t>What goes into a diversity statement?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192500" y="10137246"/>
            <a:ext cx="2283181" cy="167947"/>
            <a:chOff x="0" y="0"/>
            <a:chExt cx="601332" cy="442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01332" cy="44233"/>
            </a:xfrm>
            <a:custGeom>
              <a:avLst/>
              <a:gdLst/>
              <a:ahLst/>
              <a:cxnLst/>
              <a:rect l="l" t="t" r="r" b="b"/>
              <a:pathLst>
                <a:path w="601332" h="44233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0" y="0"/>
            <a:ext cx="16192500" cy="172508"/>
            <a:chOff x="0" y="0"/>
            <a:chExt cx="4264691" cy="4543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264691" cy="45434"/>
            </a:xfrm>
            <a:custGeom>
              <a:avLst/>
              <a:gdLst/>
              <a:ahLst/>
              <a:cxnLst/>
              <a:rect l="l" t="t" r="r" b="b"/>
              <a:pathLst>
                <a:path w="4264691" h="45434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786789" y="4386739"/>
            <a:ext cx="1479233" cy="147923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404384" y="4386739"/>
            <a:ext cx="1479233" cy="147923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5966123" y="4736624"/>
            <a:ext cx="826135" cy="826135"/>
          </a:xfrm>
          <a:custGeom>
            <a:avLst/>
            <a:gdLst/>
            <a:ahLst/>
            <a:cxnLst/>
            <a:rect l="l" t="t" r="r" b="b"/>
            <a:pathLst>
              <a:path w="826135" h="826135">
                <a:moveTo>
                  <a:pt x="0" y="0"/>
                </a:moveTo>
                <a:lnTo>
                  <a:pt x="826135" y="0"/>
                </a:lnTo>
                <a:lnTo>
                  <a:pt x="826135" y="826135"/>
                </a:lnTo>
                <a:lnTo>
                  <a:pt x="0" y="826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AutoShape 25"/>
          <p:cNvSpPr/>
          <p:nvPr/>
        </p:nvSpPr>
        <p:spPr>
          <a:xfrm>
            <a:off x="6266021" y="5088255"/>
            <a:ext cx="2138362" cy="0"/>
          </a:xfrm>
          <a:prstGeom prst="line">
            <a:avLst/>
          </a:prstGeom>
          <a:ln w="76200" cap="flat">
            <a:solidFill>
              <a:srgbClr val="3EDAD8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28700" y="2312178"/>
          <a:ext cx="16230600" cy="7538560"/>
        </p:xfrm>
        <a:graphic>
          <a:graphicData uri="http://schemas.openxmlformats.org/drawingml/2006/table">
            <a:tbl>
              <a:tblPr/>
              <a:tblGrid>
                <a:gridCol w="405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0792">
                <a:tc>
                  <a:txBody>
                    <a:bodyPr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FFFFFF"/>
                          </a:solidFill>
                          <a:latin typeface="Aileron Bold"/>
                        </a:rPr>
                        <a:t>Level 1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FFFFFF"/>
                          </a:solidFill>
                          <a:latin typeface="Aileron Bold"/>
                        </a:rPr>
                        <a:t>Level 2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FFFFFF"/>
                          </a:solidFill>
                          <a:latin typeface="Aileron Bold"/>
                        </a:rPr>
                        <a:t>Level 3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FFFFFF"/>
                          </a:solidFill>
                          <a:latin typeface="Aileron Bold"/>
                        </a:rPr>
                        <a:t>Level 4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320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91919"/>
                          </a:solidFill>
                          <a:latin typeface="Aileron"/>
                        </a:rPr>
                        <a:t>Struggles to provide a clear definition of diversity or its value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91919"/>
                          </a:solidFill>
                          <a:latin typeface="Aileron"/>
                        </a:rPr>
                        <a:t>Didn’t play an active role and/or engages in superficial personal encounters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91919"/>
                          </a:solidFill>
                          <a:latin typeface="Aileron"/>
                        </a:rPr>
                        <a:t>Demonstrates competency not expertise in terms of application or relevance to their work 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91919"/>
                          </a:solidFill>
                          <a:latin typeface="Aileron"/>
                        </a:rPr>
                        <a:t>Has managed diversity-related conflict effectively 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320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91919"/>
                          </a:solidFill>
                          <a:latin typeface="Aileron"/>
                        </a:rPr>
                        <a:t>Communicates that they do not value it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91919"/>
                          </a:solidFill>
                          <a:latin typeface="Aileron"/>
                        </a:rPr>
                        <a:t>Doesn’t actively seek out opportunities to engage in this work.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91919"/>
                          </a:solidFill>
                          <a:latin typeface="Aileron"/>
                        </a:rPr>
                        <a:t>Goes beyond 1-on-1 experiences and actively participates in diversity efforts with others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91919"/>
                          </a:solidFill>
                          <a:latin typeface="Aileron"/>
                        </a:rPr>
                        <a:t>Has held departmental, divisional or institutional wide leadership roles 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8141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91919"/>
                          </a:solidFill>
                          <a:latin typeface="Aileron"/>
                        </a:rPr>
                        <a:t>Seems to only view it through their personal lens or individual experience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91919"/>
                          </a:solidFill>
                          <a:latin typeface="Aileron"/>
                        </a:rPr>
                        <a:t>Incorporates diversity principles into core job responsibilities 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91919"/>
                          </a:solidFill>
                          <a:latin typeface="Aileron"/>
                        </a:rPr>
                        <a:t>Speaks to the benefits of diversity for learners and workers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320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191919"/>
                          </a:solidFill>
                          <a:latin typeface="Aileron"/>
                        </a:rPr>
                        <a:t>Complex understanding of the role diversity plays at multiple levels or spaces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endParaRPr lang="en-US" sz="110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EDA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3020827" y="513397"/>
            <a:ext cx="12246346" cy="1030605"/>
            <a:chOff x="0" y="0"/>
            <a:chExt cx="16328461" cy="1374140"/>
          </a:xfrm>
        </p:grpSpPr>
        <p:sp>
          <p:nvSpPr>
            <p:cNvPr id="4" name="TextBox 4"/>
            <p:cNvSpPr txBox="1"/>
            <p:nvPr/>
          </p:nvSpPr>
          <p:spPr>
            <a:xfrm>
              <a:off x="0" y="-38100"/>
              <a:ext cx="16328461" cy="764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 spc="107">
                  <a:solidFill>
                    <a:srgbClr val="3EDAD8"/>
                  </a:solidFill>
                  <a:latin typeface="Aileron Heavy"/>
                </a:rPr>
                <a:t>Diversity Statement Rubric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82650"/>
              <a:ext cx="16328461" cy="4914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</a:rPr>
                <a:t>A Model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9482" y="405534"/>
            <a:ext cx="15629037" cy="1293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81"/>
              </a:lnSpc>
            </a:pPr>
            <a:r>
              <a:rPr lang="en-US" sz="7558">
                <a:solidFill>
                  <a:srgbClr val="000000"/>
                </a:solidFill>
                <a:latin typeface="Canva Sans Bold"/>
              </a:rPr>
              <a:t>How To Gain Experience in DEAIB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93066" y="2986854"/>
            <a:ext cx="17101868" cy="658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endParaRPr/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Think about Your Culture Wealth. </a:t>
            </a:r>
          </a:p>
          <a:p>
            <a:pPr marL="1468119" lvl="2" indent="-489373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What unique cultural insight or skills have you gained?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Reflect on Uncomfortable Learning Moments 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Connecting to Classroom Assignments or Discussions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Attending Events On or Off Campus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82740" y="933450"/>
            <a:ext cx="506372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Individual Work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76377" y="3741666"/>
            <a:ext cx="16735245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Review the samples. 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Write a draft or outline. 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Next, get feedback from a peer. Dr. Taj will roam around. 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496</Words>
  <Application>Microsoft Macintosh PowerPoint</Application>
  <PresentationFormat>Custom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Aileron Bold</vt:lpstr>
      <vt:lpstr>Aileron Heavy</vt:lpstr>
      <vt:lpstr>Aileron</vt:lpstr>
      <vt:lpstr>Arial</vt:lpstr>
      <vt:lpstr>Canva Sans Bold</vt:lpstr>
      <vt:lpstr>Canva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Visual Charts Presentation in Aquamarine Black White Simple Style</dc:title>
  <cp:lastModifiedBy>Taj Smith</cp:lastModifiedBy>
  <cp:revision>2</cp:revision>
  <dcterms:created xsi:type="dcterms:W3CDTF">2006-08-16T00:00:00Z</dcterms:created>
  <dcterms:modified xsi:type="dcterms:W3CDTF">2024-03-05T14:18:13Z</dcterms:modified>
  <dc:identifier>DAF9_PE_h4I</dc:identifier>
</cp:coreProperties>
</file>