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Consolas" panose="020B0609020204030204" pitchFamily="49" charset="0"/>
      <p:regular r:id="rId8"/>
      <p:bold r:id="rId9"/>
      <p:italic r:id="rId10"/>
      <p:boldItalic r:id="rId11"/>
    </p:embeddedFont>
    <p:embeddedFont>
      <p:font typeface="Roboto" panose="020B0604020202020204" charset="0"/>
      <p:regular r:id="rId12"/>
      <p:bold r:id="rId13"/>
      <p:italic r:id="rId14"/>
      <p:boldItalic r:id="rId15"/>
    </p:embeddedFont>
    <p:embeddedFont>
      <p:font typeface="Merriweather"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6D7D73C-C0D0-4B19-AFC2-0287EA32F26F}">
  <a:tblStyle styleId="{36D7D73C-C0D0-4B19-AFC2-0287EA32F26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tableStyles" Target="tableStyle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73696431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c395c11c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c395c11c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2310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63b06f3e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63b06f3e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5768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63b06f3ea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63b06f3ea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7291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63b06f3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863b06f3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8436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863b06f3e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863b06f3e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7015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125"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1" name="Google Shape;21;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3" name="Google Shape;23;p4"/>
          <p:cNvSpPr txBox="1">
            <a:spLocks noGrp="1"/>
          </p:cNvSpPr>
          <p:nvPr>
            <p:ph type="body" idx="1"/>
          </p:nvPr>
        </p:nvSpPr>
        <p:spPr>
          <a:xfrm>
            <a:off x="4644675" y="500925"/>
            <a:ext cx="4166400" cy="4432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4"/>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FFFFFF"/>
              </a:buClr>
              <a:buSzPts val="1300"/>
              <a:buChar char="●"/>
              <a:defRPr>
                <a:solidFill>
                  <a:srgbClr val="FFFFFF"/>
                </a:solidFill>
              </a:defRPr>
            </a:lvl1pPr>
            <a:lvl2pPr marL="914400" lvl="1" indent="-298450">
              <a:spcBef>
                <a:spcPts val="1600"/>
              </a:spcBef>
              <a:spcAft>
                <a:spcPts val="0"/>
              </a:spcAft>
              <a:buClr>
                <a:srgbClr val="FFFFFF"/>
              </a:buClr>
              <a:buSzPts val="1100"/>
              <a:buChar char="○"/>
              <a:defRPr>
                <a:solidFill>
                  <a:srgbClr val="FFFFFF"/>
                </a:solidFill>
              </a:defRPr>
            </a:lvl2pPr>
            <a:lvl3pPr marL="1371600" lvl="2" indent="-298450">
              <a:spcBef>
                <a:spcPts val="1600"/>
              </a:spcBef>
              <a:spcAft>
                <a:spcPts val="0"/>
              </a:spcAft>
              <a:buClr>
                <a:srgbClr val="FFFFFF"/>
              </a:buClr>
              <a:buSzPts val="1100"/>
              <a:buChar char="■"/>
              <a:defRPr>
                <a:solidFill>
                  <a:srgbClr val="FFFFFF"/>
                </a:solidFill>
              </a:defRPr>
            </a:lvl3pPr>
            <a:lvl4pPr marL="1828800" lvl="3" indent="-298450">
              <a:spcBef>
                <a:spcPts val="1600"/>
              </a:spcBef>
              <a:spcAft>
                <a:spcPts val="0"/>
              </a:spcAft>
              <a:buClr>
                <a:srgbClr val="FFFFFF"/>
              </a:buClr>
              <a:buSzPts val="1100"/>
              <a:buChar char="●"/>
              <a:defRPr>
                <a:solidFill>
                  <a:srgbClr val="FFFFFF"/>
                </a:solidFill>
              </a:defRPr>
            </a:lvl4pPr>
            <a:lvl5pPr marL="2286000" lvl="4" indent="-298450">
              <a:spcBef>
                <a:spcPts val="1600"/>
              </a:spcBef>
              <a:spcAft>
                <a:spcPts val="0"/>
              </a:spcAft>
              <a:buClr>
                <a:srgbClr val="FFFFFF"/>
              </a:buClr>
              <a:buSzPts val="1100"/>
              <a:buChar char="○"/>
              <a:defRPr>
                <a:solidFill>
                  <a:srgbClr val="FFFFFF"/>
                </a:solidFill>
              </a:defRPr>
            </a:lvl5pPr>
            <a:lvl6pPr marL="2743200" lvl="5" indent="-298450">
              <a:spcBef>
                <a:spcPts val="1600"/>
              </a:spcBef>
              <a:spcAft>
                <a:spcPts val="0"/>
              </a:spcAft>
              <a:buClr>
                <a:srgbClr val="FFFFFF"/>
              </a:buClr>
              <a:buSzPts val="1100"/>
              <a:buChar char="■"/>
              <a:defRPr>
                <a:solidFill>
                  <a:srgbClr val="FFFFFF"/>
                </a:solidFill>
              </a:defRPr>
            </a:lvl6pPr>
            <a:lvl7pPr marL="3200400" lvl="6" indent="-298450">
              <a:spcBef>
                <a:spcPts val="1600"/>
              </a:spcBef>
              <a:spcAft>
                <a:spcPts val="0"/>
              </a:spcAft>
              <a:buClr>
                <a:srgbClr val="FFFFFF"/>
              </a:buClr>
              <a:buSzPts val="1100"/>
              <a:buChar char="●"/>
              <a:defRPr>
                <a:solidFill>
                  <a:srgbClr val="FFFFFF"/>
                </a:solidFill>
              </a:defRPr>
            </a:lvl7pPr>
            <a:lvl8pPr marL="3657600" lvl="7" indent="-298450">
              <a:spcBef>
                <a:spcPts val="1600"/>
              </a:spcBef>
              <a:spcAft>
                <a:spcPts val="0"/>
              </a:spcAft>
              <a:buClr>
                <a:srgbClr val="FFFFFF"/>
              </a:buClr>
              <a:buSzPts val="1100"/>
              <a:buChar char="○"/>
              <a:defRPr>
                <a:solidFill>
                  <a:srgbClr val="FFFFFF"/>
                </a:solidFill>
              </a:defRPr>
            </a:lvl8pPr>
            <a:lvl9pPr marL="4114800" lvl="8" indent="-298450">
              <a:spcBef>
                <a:spcPts val="1600"/>
              </a:spcBef>
              <a:spcAft>
                <a:spcPts val="1600"/>
              </a:spcAft>
              <a:buClr>
                <a:srgbClr val="FFFFFF"/>
              </a:buClr>
              <a:buSzPts val="1100"/>
              <a:buChar char="■"/>
              <a:defRPr>
                <a:solidFill>
                  <a:srgbClr val="FFFFFF"/>
                </a:solidFill>
              </a:defRPr>
            </a:lvl9pPr>
          </a:lstStyle>
          <a:p>
            <a:endParaRPr/>
          </a:p>
        </p:txBody>
      </p:sp>
      <p:sp>
        <p:nvSpPr>
          <p:cNvPr id="26" name="Google Shape;26;p4"/>
          <p:cNvSpPr txBox="1">
            <a:spLocks noGrp="1"/>
          </p:cNvSpPr>
          <p:nvPr>
            <p:ph type="body" idx="3"/>
          </p:nvPr>
        </p:nvSpPr>
        <p:spPr>
          <a:xfrm>
            <a:off x="3154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0" name="Google Shape;30;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6" name="Google Shape;3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a:off x="4840017"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4839900"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40" name="Google Shape;40;p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7"/>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2" name="Google Shape;42;p7"/>
          <p:cNvSpPr txBox="1">
            <a:spLocks noGrp="1"/>
          </p:cNvSpPr>
          <p:nvPr>
            <p:ph type="body" idx="1"/>
          </p:nvPr>
        </p:nvSpPr>
        <p:spPr>
          <a:xfrm>
            <a:off x="301275" y="500925"/>
            <a:ext cx="4166400" cy="4432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3" name="Google Shape;43;p7"/>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rgbClr val="FFFFFF"/>
              </a:buClr>
              <a:buSzPts val="1300"/>
              <a:buChar char="●"/>
              <a:defRPr>
                <a:solidFill>
                  <a:srgbClr val="FFFFFF"/>
                </a:solidFill>
              </a:defRPr>
            </a:lvl1pPr>
            <a:lvl2pPr marL="914400" lvl="1" indent="-298450" rtl="0">
              <a:spcBef>
                <a:spcPts val="1600"/>
              </a:spcBef>
              <a:spcAft>
                <a:spcPts val="0"/>
              </a:spcAft>
              <a:buClr>
                <a:srgbClr val="FFFFFF"/>
              </a:buClr>
              <a:buSzPts val="1100"/>
              <a:buChar char="○"/>
              <a:defRPr>
                <a:solidFill>
                  <a:srgbClr val="FFFFFF"/>
                </a:solidFill>
              </a:defRPr>
            </a:lvl2pPr>
            <a:lvl3pPr marL="1371600" lvl="2" indent="-298450" rtl="0">
              <a:spcBef>
                <a:spcPts val="1600"/>
              </a:spcBef>
              <a:spcAft>
                <a:spcPts val="0"/>
              </a:spcAft>
              <a:buClr>
                <a:srgbClr val="FFFFFF"/>
              </a:buClr>
              <a:buSzPts val="1100"/>
              <a:buChar char="■"/>
              <a:defRPr>
                <a:solidFill>
                  <a:srgbClr val="FFFFFF"/>
                </a:solidFill>
              </a:defRPr>
            </a:lvl3pPr>
            <a:lvl4pPr marL="1828800" lvl="3" indent="-298450" rtl="0">
              <a:spcBef>
                <a:spcPts val="1600"/>
              </a:spcBef>
              <a:spcAft>
                <a:spcPts val="0"/>
              </a:spcAft>
              <a:buClr>
                <a:srgbClr val="FFFFFF"/>
              </a:buClr>
              <a:buSzPts val="1100"/>
              <a:buChar char="●"/>
              <a:defRPr>
                <a:solidFill>
                  <a:srgbClr val="FFFFFF"/>
                </a:solidFill>
              </a:defRPr>
            </a:lvl4pPr>
            <a:lvl5pPr marL="2286000" lvl="4" indent="-298450" rtl="0">
              <a:spcBef>
                <a:spcPts val="1600"/>
              </a:spcBef>
              <a:spcAft>
                <a:spcPts val="0"/>
              </a:spcAft>
              <a:buClr>
                <a:srgbClr val="FFFFFF"/>
              </a:buClr>
              <a:buSzPts val="1100"/>
              <a:buChar char="○"/>
              <a:defRPr>
                <a:solidFill>
                  <a:srgbClr val="FFFFFF"/>
                </a:solidFill>
              </a:defRPr>
            </a:lvl5pPr>
            <a:lvl6pPr marL="2743200" lvl="5" indent="-298450" rtl="0">
              <a:spcBef>
                <a:spcPts val="1600"/>
              </a:spcBef>
              <a:spcAft>
                <a:spcPts val="0"/>
              </a:spcAft>
              <a:buClr>
                <a:srgbClr val="FFFFFF"/>
              </a:buClr>
              <a:buSzPts val="1100"/>
              <a:buChar char="■"/>
              <a:defRPr>
                <a:solidFill>
                  <a:srgbClr val="FFFFFF"/>
                </a:solidFill>
              </a:defRPr>
            </a:lvl6pPr>
            <a:lvl7pPr marL="3200400" lvl="6" indent="-298450" rtl="0">
              <a:spcBef>
                <a:spcPts val="1600"/>
              </a:spcBef>
              <a:spcAft>
                <a:spcPts val="0"/>
              </a:spcAft>
              <a:buClr>
                <a:srgbClr val="FFFFFF"/>
              </a:buClr>
              <a:buSzPts val="1100"/>
              <a:buChar char="●"/>
              <a:defRPr>
                <a:solidFill>
                  <a:srgbClr val="FFFFFF"/>
                </a:solidFill>
              </a:defRPr>
            </a:lvl7pPr>
            <a:lvl8pPr marL="3657600" lvl="7" indent="-298450" rtl="0">
              <a:spcBef>
                <a:spcPts val="1600"/>
              </a:spcBef>
              <a:spcAft>
                <a:spcPts val="0"/>
              </a:spcAft>
              <a:buClr>
                <a:srgbClr val="FFFFFF"/>
              </a:buClr>
              <a:buSzPts val="1100"/>
              <a:buChar char="○"/>
              <a:defRPr>
                <a:solidFill>
                  <a:srgbClr val="FFFFFF"/>
                </a:solidFill>
              </a:defRPr>
            </a:lvl8pPr>
            <a:lvl9pPr marL="4114800" lvl="8" indent="-298450" rtl="0">
              <a:spcBef>
                <a:spcPts val="1600"/>
              </a:spcBef>
              <a:spcAft>
                <a:spcPts val="1600"/>
              </a:spcAft>
              <a:buClr>
                <a:srgbClr val="FFFFFF"/>
              </a:buClr>
              <a:buSzPts val="1100"/>
              <a:buChar char="■"/>
              <a:defRPr>
                <a:solidFill>
                  <a:srgbClr val="FFFFFF"/>
                </a:solidFill>
              </a:defRPr>
            </a:lvl9pPr>
          </a:lstStyle>
          <a:p>
            <a:endParaRPr/>
          </a:p>
        </p:txBody>
      </p:sp>
      <p:sp>
        <p:nvSpPr>
          <p:cNvPr id="44" name="Google Shape;44;p7"/>
          <p:cNvSpPr txBox="1">
            <a:spLocks noGrp="1"/>
          </p:cNvSpPr>
          <p:nvPr>
            <p:ph type="body" idx="3"/>
          </p:nvPr>
        </p:nvSpPr>
        <p:spPr>
          <a:xfrm>
            <a:off x="51922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lnSpc>
                <a:spcPct val="100000"/>
              </a:lnSpc>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7" name="Google Shape;4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51" name="Google Shape;51;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2" name="Google Shape;52;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a:t>
            </a:r>
            <a:r>
              <a:rPr lang="en"/>
              <a:t>Solving </a:t>
            </a:r>
            <a:r>
              <a:rPr lang="en" smtClean="0"/>
              <a:t>Session</a:t>
            </a:r>
            <a:endParaRPr sz="3200" dirty="0"/>
          </a:p>
        </p:txBody>
      </p:sp>
      <p:sp>
        <p:nvSpPr>
          <p:cNvPr id="69" name="Google Shape;69;p13"/>
          <p:cNvSpPr txBox="1">
            <a:spLocks noGrp="1"/>
          </p:cNvSpPr>
          <p:nvPr>
            <p:ph type="body" idx="1"/>
          </p:nvPr>
        </p:nvSpPr>
        <p:spPr>
          <a:xfrm>
            <a:off x="311700" y="1505700"/>
            <a:ext cx="4260300" cy="3286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The remainder of today’s class will comprise the </a:t>
            </a:r>
            <a:r>
              <a:rPr lang="en" b="1" i="1" dirty="0">
                <a:solidFill>
                  <a:srgbClr val="FF0000"/>
                </a:solidFill>
              </a:rPr>
              <a:t>problem solving session</a:t>
            </a:r>
            <a:r>
              <a:rPr lang="en" dirty="0"/>
              <a:t> (</a:t>
            </a:r>
            <a:r>
              <a:rPr lang="en" b="1" i="1" dirty="0">
                <a:solidFill>
                  <a:srgbClr val="FF0000"/>
                </a:solidFill>
              </a:rPr>
              <a:t>PSS</a:t>
            </a:r>
            <a:r>
              <a:rPr lang="en" dirty="0"/>
              <a:t>).</a:t>
            </a:r>
            <a:endParaRPr dirty="0"/>
          </a:p>
          <a:p>
            <a:pPr marL="457200" lvl="0" indent="-311150" algn="l" rtl="0">
              <a:spcBef>
                <a:spcPts val="0"/>
              </a:spcBef>
              <a:spcAft>
                <a:spcPts val="0"/>
              </a:spcAft>
              <a:buSzPts val="1300"/>
              <a:buChar char="●"/>
            </a:pPr>
            <a:r>
              <a:rPr lang="en" dirty="0"/>
              <a:t>Your instructor will divide you into </a:t>
            </a:r>
            <a:r>
              <a:rPr lang="en" b="1" i="1" dirty="0">
                <a:solidFill>
                  <a:srgbClr val="FF0000"/>
                </a:solidFill>
              </a:rPr>
              <a:t>teams of 3 or 4 students</a:t>
            </a:r>
            <a:r>
              <a:rPr lang="en" dirty="0"/>
              <a:t>.</a:t>
            </a:r>
            <a:endParaRPr dirty="0"/>
          </a:p>
          <a:p>
            <a:pPr marL="457200" lvl="0" indent="-311150" algn="l" rtl="0">
              <a:spcBef>
                <a:spcPts val="0"/>
              </a:spcBef>
              <a:spcAft>
                <a:spcPts val="0"/>
              </a:spcAft>
              <a:buSzPts val="1300"/>
              <a:buChar char="●"/>
            </a:pPr>
            <a:r>
              <a:rPr lang="en" dirty="0"/>
              <a:t>Each team will </a:t>
            </a:r>
            <a:r>
              <a:rPr lang="en" b="1" i="1" dirty="0">
                <a:solidFill>
                  <a:srgbClr val="FF0000"/>
                </a:solidFill>
              </a:rPr>
              <a:t>work together</a:t>
            </a:r>
            <a:r>
              <a:rPr lang="en" dirty="0"/>
              <a:t> to solve the following problems over the course of </a:t>
            </a:r>
            <a:r>
              <a:rPr lang="en" b="1" i="1" dirty="0">
                <a:solidFill>
                  <a:srgbClr val="FF0000"/>
                </a:solidFill>
              </a:rPr>
              <a:t>20-30 minutes</a:t>
            </a:r>
            <a:r>
              <a:rPr lang="en" dirty="0"/>
              <a:t>.</a:t>
            </a:r>
            <a:endParaRPr dirty="0"/>
          </a:p>
          <a:p>
            <a:pPr marL="914400" lvl="1" indent="-298450" algn="l" rtl="0">
              <a:spcBef>
                <a:spcPts val="0"/>
              </a:spcBef>
              <a:spcAft>
                <a:spcPts val="0"/>
              </a:spcAft>
              <a:buSzPts val="1100"/>
              <a:buChar char="○"/>
            </a:pPr>
            <a:r>
              <a:rPr lang="en" dirty="0"/>
              <a:t>You may work on paper, a white board, or digitally as determined by your instructor.</a:t>
            </a:r>
            <a:endParaRPr dirty="0"/>
          </a:p>
          <a:p>
            <a:pPr marL="914400" lvl="1" indent="-298450" algn="l" rtl="0">
              <a:spcBef>
                <a:spcPts val="0"/>
              </a:spcBef>
              <a:spcAft>
                <a:spcPts val="0"/>
              </a:spcAft>
              <a:buSzPts val="1100"/>
              <a:buChar char="○"/>
            </a:pPr>
            <a:r>
              <a:rPr lang="en" dirty="0"/>
              <a:t>You will submit your solution by pushing it to GitHub before the end of class.</a:t>
            </a:r>
            <a:endParaRPr dirty="0"/>
          </a:p>
          <a:p>
            <a:pPr marL="457200" lvl="0" indent="-311150" algn="l" rtl="0">
              <a:spcBef>
                <a:spcPts val="0"/>
              </a:spcBef>
              <a:spcAft>
                <a:spcPts val="0"/>
              </a:spcAft>
              <a:buSzPts val="1300"/>
              <a:buChar char="●"/>
            </a:pPr>
            <a:r>
              <a:rPr lang="en" dirty="0"/>
              <a:t>Your instructor will go over the solution before the end of class.</a:t>
            </a:r>
          </a:p>
          <a:p>
            <a:pPr marL="457200" lvl="0" indent="-311150" algn="l" rtl="0">
              <a:spcBef>
                <a:spcPts val="0"/>
              </a:spcBef>
              <a:spcAft>
                <a:spcPts val="0"/>
              </a:spcAft>
              <a:buSzPts val="1300"/>
              <a:buChar char="●"/>
            </a:pPr>
            <a:r>
              <a:rPr lang="en-US" dirty="0"/>
              <a:t>Write your name on each completed sheet.</a:t>
            </a:r>
          </a:p>
          <a:p>
            <a:pPr marL="457200" lvl="0" indent="-311150" algn="l" rtl="0">
              <a:spcBef>
                <a:spcPts val="0"/>
              </a:spcBef>
              <a:spcAft>
                <a:spcPts val="0"/>
              </a:spcAft>
              <a:buSzPts val="1300"/>
              <a:buChar char="●"/>
            </a:pPr>
            <a:r>
              <a:rPr lang="en-US" dirty="0"/>
              <a:t>Submit to the designated MyCourses’ Dropbox.</a:t>
            </a:r>
          </a:p>
        </p:txBody>
      </p:sp>
      <p:sp>
        <p:nvSpPr>
          <p:cNvPr id="70" name="Google Shape;7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71" name="Google Shape;71;p13"/>
          <p:cNvSpPr txBox="1">
            <a:spLocks noGrp="1"/>
          </p:cNvSpPr>
          <p:nvPr>
            <p:ph type="body" idx="4294967295"/>
          </p:nvPr>
        </p:nvSpPr>
        <p:spPr>
          <a:xfrm>
            <a:off x="4759575" y="3528444"/>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Class participation is a significant part of your grade (20%). This includes in class activities and the problem solving session.</a:t>
            </a:r>
            <a:endParaRPr sz="1200">
              <a:solidFill>
                <a:srgbClr val="000000"/>
              </a:solidFill>
              <a:latin typeface="Arial"/>
              <a:ea typeface="Arial"/>
              <a:cs typeface="Arial"/>
              <a:sym typeface="Arial"/>
            </a:endParaRPr>
          </a:p>
        </p:txBody>
      </p:sp>
      <p:sp>
        <p:nvSpPr>
          <p:cNvPr id="72" name="Google Shape;72;p13"/>
          <p:cNvSpPr txBox="1">
            <a:spLocks noGrp="1"/>
          </p:cNvSpPr>
          <p:nvPr>
            <p:ph type="body" idx="4294967295"/>
          </p:nvPr>
        </p:nvSpPr>
        <p:spPr>
          <a:xfrm>
            <a:off x="4759575" y="4315619"/>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Your graders will grade your participation by verifying that you pushed your solutions before the end of the class period each day.</a:t>
            </a:r>
            <a:endParaRPr sz="1200">
              <a:solidFill>
                <a:srgbClr val="000000"/>
              </a:solidFill>
              <a:latin typeface="Arial"/>
              <a:ea typeface="Arial"/>
              <a:cs typeface="Arial"/>
              <a:sym typeface="Arial"/>
            </a:endParaRPr>
          </a:p>
        </p:txBody>
      </p:sp>
      <p:pic>
        <p:nvPicPr>
          <p:cNvPr id="73" name="Google Shape;73;p13"/>
          <p:cNvPicPr preferRelativeResize="0"/>
          <p:nvPr/>
        </p:nvPicPr>
        <p:blipFill>
          <a:blip r:embed="rId3">
            <a:alphaModFix/>
          </a:blip>
          <a:stretch>
            <a:fillRect/>
          </a:stretch>
        </p:blipFill>
        <p:spPr>
          <a:xfrm>
            <a:off x="4759574" y="1386736"/>
            <a:ext cx="3706500" cy="2035232"/>
          </a:xfrm>
          <a:prstGeom prst="rect">
            <a:avLst/>
          </a:prstGeom>
          <a:noFill/>
          <a:ln w="19050" cap="flat" cmpd="sng">
            <a:solidFill>
              <a:srgbClr val="666666"/>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311725" y="437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1</a:t>
            </a:r>
            <a:endParaRPr/>
          </a:p>
        </p:txBody>
      </p:sp>
      <p:sp>
        <p:nvSpPr>
          <p:cNvPr id="79" name="Google Shape;79;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80" name="Google Shape;80;p14"/>
          <p:cNvSpPr txBox="1">
            <a:spLocks noGrp="1"/>
          </p:cNvSpPr>
          <p:nvPr>
            <p:ph type="body" idx="2"/>
          </p:nvPr>
        </p:nvSpPr>
        <p:spPr>
          <a:xfrm>
            <a:off x="315425" y="605625"/>
            <a:ext cx="3706500" cy="37620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Software Development &amp; Problem Solving is designed for students of </a:t>
            </a:r>
            <a:r>
              <a:rPr lang="en" b="1" i="1">
                <a:solidFill>
                  <a:srgbClr val="EA9999"/>
                </a:solidFill>
              </a:rPr>
              <a:t>all</a:t>
            </a:r>
            <a:r>
              <a:rPr lang="en">
                <a:solidFill>
                  <a:srgbClr val="EA9999"/>
                </a:solidFill>
              </a:rPr>
              <a:t> </a:t>
            </a:r>
            <a:r>
              <a:rPr lang="en"/>
              <a:t>levels of experience. There are students in this classroom with little or no programming experience, students who have been coding for years, and every skill level in between.</a:t>
            </a:r>
            <a:endParaRPr/>
          </a:p>
          <a:p>
            <a:pPr marL="0" lvl="0" indent="0" algn="l" rtl="0">
              <a:spcBef>
                <a:spcPts val="1600"/>
              </a:spcBef>
              <a:spcAft>
                <a:spcPts val="0"/>
              </a:spcAft>
              <a:buNone/>
            </a:pPr>
            <a:r>
              <a:rPr lang="en"/>
              <a:t>Spend a few minutes talking with your team members about your prior experience with programming (in any language, not just Python). </a:t>
            </a:r>
            <a:endParaRPr/>
          </a:p>
          <a:p>
            <a:pPr marL="0" lvl="0" indent="0" algn="l" rtl="0">
              <a:spcBef>
                <a:spcPts val="1600"/>
              </a:spcBef>
              <a:spcAft>
                <a:spcPts val="0"/>
              </a:spcAft>
              <a:buNone/>
            </a:pPr>
            <a:r>
              <a:rPr lang="en"/>
              <a:t>Rate yourselves on a scale of </a:t>
            </a:r>
            <a:r>
              <a:rPr lang="en" b="1" i="1">
                <a:solidFill>
                  <a:srgbClr val="EA9999"/>
                </a:solidFill>
              </a:rPr>
              <a:t>0</a:t>
            </a:r>
            <a:r>
              <a:rPr lang="en"/>
              <a:t> (very little or no experience) to </a:t>
            </a:r>
            <a:r>
              <a:rPr lang="en" b="1" i="1">
                <a:solidFill>
                  <a:srgbClr val="EA9999"/>
                </a:solidFill>
              </a:rPr>
              <a:t>10</a:t>
            </a:r>
            <a:r>
              <a:rPr lang="en"/>
              <a:t> (you should be teaching this class!).</a:t>
            </a:r>
            <a:endParaRPr/>
          </a:p>
          <a:p>
            <a:pPr marL="0" lvl="0" indent="0" algn="l" rtl="0">
              <a:spcBef>
                <a:spcPts val="1600"/>
              </a:spcBef>
              <a:spcAft>
                <a:spcPts val="1600"/>
              </a:spcAft>
              <a:buNone/>
            </a:pPr>
            <a:r>
              <a:rPr lang="en"/>
              <a:t>Fill out the tables with each of your answers.</a:t>
            </a:r>
            <a:endParaRPr/>
          </a:p>
        </p:txBody>
      </p:sp>
      <p:graphicFrame>
        <p:nvGraphicFramePr>
          <p:cNvPr id="81" name="Google Shape;81;p14"/>
          <p:cNvGraphicFramePr/>
          <p:nvPr>
            <p:extLst>
              <p:ext uri="{D42A27DB-BD31-4B8C-83A1-F6EECF244321}">
                <p14:modId xmlns:p14="http://schemas.microsoft.com/office/powerpoint/2010/main" val="2749998915"/>
              </p:ext>
            </p:extLst>
          </p:nvPr>
        </p:nvGraphicFramePr>
        <p:xfrm>
          <a:off x="4531700" y="464600"/>
          <a:ext cx="4360000" cy="1325820"/>
        </p:xfrm>
        <a:graphic>
          <a:graphicData uri="http://schemas.openxmlformats.org/drawingml/2006/table">
            <a:tbl>
              <a:tblPr>
                <a:noFill/>
                <a:tableStyleId>{36D7D73C-C0D0-4B19-AFC2-0287EA32F26F}</a:tableStyleId>
              </a:tblPr>
              <a:tblGrid>
                <a:gridCol w="2618425">
                  <a:extLst>
                    <a:ext uri="{9D8B030D-6E8A-4147-A177-3AD203B41FA5}">
                      <a16:colId xmlns:a16="http://schemas.microsoft.com/office/drawing/2014/main" xmlns="" val="20000"/>
                    </a:ext>
                  </a:extLst>
                </a:gridCol>
                <a:gridCol w="1741575">
                  <a:extLst>
                    <a:ext uri="{9D8B030D-6E8A-4147-A177-3AD203B41FA5}">
                      <a16:colId xmlns:a16="http://schemas.microsoft.com/office/drawing/2014/main" xmlns="" val="20001"/>
                    </a:ext>
                  </a:extLst>
                </a:gridCol>
              </a:tblGrid>
              <a:tr h="381000">
                <a:tc>
                  <a:txBody>
                    <a:bodyPr/>
                    <a:lstStyle/>
                    <a:p>
                      <a:pPr marL="0" lvl="0" indent="0" algn="l" rtl="0">
                        <a:spcBef>
                          <a:spcPts val="0"/>
                        </a:spcBef>
                        <a:spcAft>
                          <a:spcPts val="0"/>
                        </a:spcAft>
                        <a:buNone/>
                      </a:pPr>
                      <a:r>
                        <a:rPr lang="en" sz="900" dirty="0"/>
                        <a:t>Name</a:t>
                      </a:r>
                      <a:r>
                        <a:rPr lang="en" sz="900" dirty="0" smtClean="0"/>
                        <a:t>:</a:t>
                      </a: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dirty="0"/>
                        <a:t>Prior Experience (0-10):</a:t>
                      </a:r>
                      <a:endParaRPr sz="900" dirty="0"/>
                    </a:p>
                    <a:p>
                      <a:pPr marL="0" lvl="0" indent="0" algn="l" rtl="0">
                        <a:spcBef>
                          <a:spcPts val="0"/>
                        </a:spcBef>
                        <a:spcAft>
                          <a:spcPts val="0"/>
                        </a:spcAft>
                        <a:buNone/>
                      </a:pPr>
                      <a:endParaRPr sz="900" dirty="0"/>
                    </a:p>
                    <a:p>
                      <a:pPr marL="0" lvl="0" indent="0" algn="l" rtl="0">
                        <a:spcBef>
                          <a:spcPts val="0"/>
                        </a:spcBef>
                        <a:spcAft>
                          <a:spcPts val="0"/>
                        </a:spcAft>
                        <a:buNone/>
                      </a:pP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0"/>
                  </a:ext>
                </a:extLst>
              </a:tr>
              <a:tr h="381000">
                <a:tc gridSpan="2">
                  <a:txBody>
                    <a:bodyPr/>
                    <a:lstStyle/>
                    <a:p>
                      <a:pPr marL="0" lvl="0" indent="0" algn="l" rtl="0">
                        <a:spcBef>
                          <a:spcPts val="0"/>
                        </a:spcBef>
                        <a:spcAft>
                          <a:spcPts val="0"/>
                        </a:spcAft>
                        <a:buNone/>
                      </a:pPr>
                      <a:r>
                        <a:rPr lang="en" sz="900" dirty="0"/>
                        <a:t>Comments:</a:t>
                      </a:r>
                      <a:endParaRPr sz="900" dirty="0"/>
                    </a:p>
                    <a:p>
                      <a:pPr marL="0" lvl="0" indent="0" algn="l" rtl="0">
                        <a:spcBef>
                          <a:spcPts val="0"/>
                        </a:spcBef>
                        <a:spcAft>
                          <a:spcPts val="0"/>
                        </a:spcAft>
                        <a:buNone/>
                      </a:pPr>
                      <a:endParaRPr sz="900" dirty="0"/>
                    </a:p>
                    <a:p>
                      <a:pPr marL="0" lvl="0" indent="0" algn="l" rtl="0">
                        <a:spcBef>
                          <a:spcPts val="0"/>
                        </a:spcBef>
                        <a:spcAft>
                          <a:spcPts val="0"/>
                        </a:spcAft>
                        <a:buNone/>
                      </a:pPr>
                      <a:endParaRPr sz="900" dirty="0"/>
                    </a:p>
                    <a:p>
                      <a:pPr marL="0" lvl="0" indent="0" algn="l" rtl="0">
                        <a:spcBef>
                          <a:spcPts val="0"/>
                        </a:spcBef>
                        <a:spcAft>
                          <a:spcPts val="0"/>
                        </a:spcAft>
                        <a:buNone/>
                      </a:pP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xmlns="" val="10001"/>
                  </a:ext>
                </a:extLst>
              </a:tr>
            </a:tbl>
          </a:graphicData>
        </a:graphic>
      </p:graphicFrame>
      <p:graphicFrame>
        <p:nvGraphicFramePr>
          <p:cNvPr id="82" name="Google Shape;82;p14"/>
          <p:cNvGraphicFramePr/>
          <p:nvPr>
            <p:extLst>
              <p:ext uri="{D42A27DB-BD31-4B8C-83A1-F6EECF244321}">
                <p14:modId xmlns:p14="http://schemas.microsoft.com/office/powerpoint/2010/main" val="1344400834"/>
              </p:ext>
            </p:extLst>
          </p:nvPr>
        </p:nvGraphicFramePr>
        <p:xfrm>
          <a:off x="4531700" y="1836200"/>
          <a:ext cx="4360000" cy="1325820"/>
        </p:xfrm>
        <a:graphic>
          <a:graphicData uri="http://schemas.openxmlformats.org/drawingml/2006/table">
            <a:tbl>
              <a:tblPr>
                <a:noFill/>
                <a:tableStyleId>{36D7D73C-C0D0-4B19-AFC2-0287EA32F26F}</a:tableStyleId>
              </a:tblPr>
              <a:tblGrid>
                <a:gridCol w="2618425">
                  <a:extLst>
                    <a:ext uri="{9D8B030D-6E8A-4147-A177-3AD203B41FA5}">
                      <a16:colId xmlns:a16="http://schemas.microsoft.com/office/drawing/2014/main" xmlns="" val="20000"/>
                    </a:ext>
                  </a:extLst>
                </a:gridCol>
                <a:gridCol w="1741575">
                  <a:extLst>
                    <a:ext uri="{9D8B030D-6E8A-4147-A177-3AD203B41FA5}">
                      <a16:colId xmlns:a16="http://schemas.microsoft.com/office/drawing/2014/main" xmlns="" val="20001"/>
                    </a:ext>
                  </a:extLst>
                </a:gridCol>
              </a:tblGrid>
              <a:tr h="381000">
                <a:tc>
                  <a:txBody>
                    <a:bodyPr/>
                    <a:lstStyle/>
                    <a:p>
                      <a:pPr marL="0" lvl="0" indent="0" algn="l" rtl="0">
                        <a:spcBef>
                          <a:spcPts val="0"/>
                        </a:spcBef>
                        <a:spcAft>
                          <a:spcPts val="0"/>
                        </a:spcAft>
                        <a:buNone/>
                      </a:pPr>
                      <a:r>
                        <a:rPr lang="en" sz="900" dirty="0"/>
                        <a:t>Name</a:t>
                      </a:r>
                      <a:r>
                        <a:rPr lang="en" sz="900" dirty="0" smtClean="0"/>
                        <a:t>:</a:t>
                      </a: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dirty="0"/>
                        <a:t>Prior Experience (0-10):</a:t>
                      </a:r>
                      <a:endParaRPr sz="900" dirty="0"/>
                    </a:p>
                    <a:p>
                      <a:pPr marL="0" lvl="0" indent="0" algn="l" rtl="0">
                        <a:spcBef>
                          <a:spcPts val="0"/>
                        </a:spcBef>
                        <a:spcAft>
                          <a:spcPts val="0"/>
                        </a:spcAft>
                        <a:buNone/>
                      </a:pPr>
                      <a:endParaRPr sz="900" dirty="0"/>
                    </a:p>
                    <a:p>
                      <a:pPr marL="0" lvl="0" indent="0" algn="l" rtl="0">
                        <a:spcBef>
                          <a:spcPts val="0"/>
                        </a:spcBef>
                        <a:spcAft>
                          <a:spcPts val="0"/>
                        </a:spcAft>
                        <a:buNone/>
                      </a:pP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0"/>
                  </a:ext>
                </a:extLst>
              </a:tr>
              <a:tr h="381000">
                <a:tc gridSpan="2">
                  <a:txBody>
                    <a:bodyPr/>
                    <a:lstStyle/>
                    <a:p>
                      <a:pPr marL="0" lvl="0" indent="0" algn="l" rtl="0">
                        <a:spcBef>
                          <a:spcPts val="0"/>
                        </a:spcBef>
                        <a:spcAft>
                          <a:spcPts val="0"/>
                        </a:spcAft>
                        <a:buNone/>
                      </a:pPr>
                      <a:r>
                        <a:rPr lang="en" sz="900"/>
                        <a:t>Comments:</a:t>
                      </a: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xmlns="" val="10001"/>
                  </a:ext>
                </a:extLst>
              </a:tr>
            </a:tbl>
          </a:graphicData>
        </a:graphic>
      </p:graphicFrame>
      <p:graphicFrame>
        <p:nvGraphicFramePr>
          <p:cNvPr id="83" name="Google Shape;83;p14"/>
          <p:cNvGraphicFramePr/>
          <p:nvPr>
            <p:extLst>
              <p:ext uri="{D42A27DB-BD31-4B8C-83A1-F6EECF244321}">
                <p14:modId xmlns:p14="http://schemas.microsoft.com/office/powerpoint/2010/main" val="59876617"/>
              </p:ext>
            </p:extLst>
          </p:nvPr>
        </p:nvGraphicFramePr>
        <p:xfrm>
          <a:off x="4531700" y="3214344"/>
          <a:ext cx="4360000" cy="1325820"/>
        </p:xfrm>
        <a:graphic>
          <a:graphicData uri="http://schemas.openxmlformats.org/drawingml/2006/table">
            <a:tbl>
              <a:tblPr>
                <a:noFill/>
                <a:tableStyleId>{36D7D73C-C0D0-4B19-AFC2-0287EA32F26F}</a:tableStyleId>
              </a:tblPr>
              <a:tblGrid>
                <a:gridCol w="2618425">
                  <a:extLst>
                    <a:ext uri="{9D8B030D-6E8A-4147-A177-3AD203B41FA5}">
                      <a16:colId xmlns:a16="http://schemas.microsoft.com/office/drawing/2014/main" xmlns="" val="20000"/>
                    </a:ext>
                  </a:extLst>
                </a:gridCol>
                <a:gridCol w="1741575">
                  <a:extLst>
                    <a:ext uri="{9D8B030D-6E8A-4147-A177-3AD203B41FA5}">
                      <a16:colId xmlns:a16="http://schemas.microsoft.com/office/drawing/2014/main" xmlns="" val="20001"/>
                    </a:ext>
                  </a:extLst>
                </a:gridCol>
              </a:tblGrid>
              <a:tr h="381000">
                <a:tc>
                  <a:txBody>
                    <a:bodyPr/>
                    <a:lstStyle/>
                    <a:p>
                      <a:pPr marL="0" lvl="0" indent="0" algn="l" rtl="0">
                        <a:spcBef>
                          <a:spcPts val="0"/>
                        </a:spcBef>
                        <a:spcAft>
                          <a:spcPts val="0"/>
                        </a:spcAft>
                        <a:buNone/>
                      </a:pPr>
                      <a:r>
                        <a:rPr lang="en" sz="900" dirty="0"/>
                        <a:t>Name</a:t>
                      </a:r>
                      <a:r>
                        <a:rPr lang="en" sz="900" dirty="0" smtClean="0"/>
                        <a:t>:</a:t>
                      </a: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dirty="0"/>
                        <a:t>Prior Experience (0-10):</a:t>
                      </a:r>
                      <a:endParaRPr sz="900" dirty="0"/>
                    </a:p>
                    <a:p>
                      <a:pPr marL="0" lvl="0" indent="0" algn="l" rtl="0">
                        <a:spcBef>
                          <a:spcPts val="0"/>
                        </a:spcBef>
                        <a:spcAft>
                          <a:spcPts val="0"/>
                        </a:spcAft>
                        <a:buNone/>
                      </a:pPr>
                      <a:endParaRPr sz="900" dirty="0"/>
                    </a:p>
                    <a:p>
                      <a:pPr marL="0" lvl="0" indent="0" algn="l" rtl="0">
                        <a:spcBef>
                          <a:spcPts val="0"/>
                        </a:spcBef>
                        <a:spcAft>
                          <a:spcPts val="0"/>
                        </a:spcAft>
                        <a:buNone/>
                      </a:pP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0"/>
                  </a:ext>
                </a:extLst>
              </a:tr>
              <a:tr h="381000">
                <a:tc gridSpan="2">
                  <a:txBody>
                    <a:bodyPr/>
                    <a:lstStyle/>
                    <a:p>
                      <a:pPr marL="0" lvl="0" indent="0" algn="l" rtl="0">
                        <a:spcBef>
                          <a:spcPts val="0"/>
                        </a:spcBef>
                        <a:spcAft>
                          <a:spcPts val="0"/>
                        </a:spcAft>
                        <a:buNone/>
                      </a:pPr>
                      <a:r>
                        <a:rPr lang="en" sz="900"/>
                        <a:t>Comments:</a:t>
                      </a: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xmlns="" val="10001"/>
                  </a:ext>
                </a:extLst>
              </a:tr>
            </a:tbl>
          </a:graphicData>
        </a:graphic>
      </p:graphicFrame>
      <p:sp>
        <p:nvSpPr>
          <p:cNvPr id="84" name="Google Shape;84;p14"/>
          <p:cNvSpPr txBox="1">
            <a:spLocks noGrp="1"/>
          </p:cNvSpPr>
          <p:nvPr>
            <p:ph type="body" idx="3"/>
          </p:nvPr>
        </p:nvSpPr>
        <p:spPr>
          <a:xfrm>
            <a:off x="311725" y="4361100"/>
            <a:ext cx="3706500" cy="585000"/>
          </a:xfrm>
          <a:prstGeom prst="rect">
            <a:avLst/>
          </a:prstGeom>
        </p:spPr>
        <p:txBody>
          <a:bodyPr spcFirstLastPara="1" wrap="square" lIns="91425" tIns="91425" rIns="91425" bIns="91425" anchor="ctr" anchorCtr="0">
            <a:spAutoFit/>
          </a:bodyPr>
          <a:lstStyle/>
          <a:p>
            <a:pPr marL="0" lvl="0" indent="0" algn="l" rtl="0">
              <a:lnSpc>
                <a:spcPct val="100000"/>
              </a:lnSpc>
              <a:spcBef>
                <a:spcPts val="0"/>
              </a:spcBef>
              <a:spcAft>
                <a:spcPts val="0"/>
              </a:spcAft>
              <a:buNone/>
            </a:pPr>
            <a:r>
              <a:rPr lang="en"/>
              <a:t>If you are working digitally and need more space, duplicate this slide.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5"/>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90" name="Google Shape;90;p15"/>
          <p:cNvSpPr txBox="1">
            <a:spLocks noGrp="1"/>
          </p:cNvSpPr>
          <p:nvPr>
            <p:ph type="title"/>
          </p:nvPr>
        </p:nvSpPr>
        <p:spPr>
          <a:xfrm>
            <a:off x="5264725" y="437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2</a:t>
            </a:r>
            <a:endParaRPr/>
          </a:p>
        </p:txBody>
      </p:sp>
      <p:sp>
        <p:nvSpPr>
          <p:cNvPr id="91" name="Google Shape;91;p15"/>
          <p:cNvSpPr txBox="1">
            <a:spLocks noGrp="1"/>
          </p:cNvSpPr>
          <p:nvPr>
            <p:ph type="body" idx="2"/>
          </p:nvPr>
        </p:nvSpPr>
        <p:spPr>
          <a:xfrm>
            <a:off x="5025325" y="681825"/>
            <a:ext cx="3945900" cy="4186800"/>
          </a:xfrm>
          <a:prstGeom prst="rect">
            <a:avLst/>
          </a:prstGeom>
        </p:spPr>
        <p:txBody>
          <a:bodyPr spcFirstLastPara="1" wrap="square" lIns="91425" tIns="91425" rIns="91425" bIns="91425" anchor="ctr" anchorCtr="0">
            <a:spAutoFit/>
          </a:bodyPr>
          <a:lstStyle/>
          <a:p>
            <a:pPr marL="0" lvl="0" indent="0" algn="l" rtl="0">
              <a:lnSpc>
                <a:spcPct val="100000"/>
              </a:lnSpc>
              <a:spcBef>
                <a:spcPts val="0"/>
              </a:spcBef>
              <a:spcAft>
                <a:spcPts val="0"/>
              </a:spcAft>
              <a:buNone/>
            </a:pPr>
            <a:r>
              <a:rPr lang="en"/>
              <a:t>Files in the file system are organized into a </a:t>
            </a:r>
            <a:r>
              <a:rPr lang="en" b="1" i="1">
                <a:solidFill>
                  <a:srgbClr val="EA9999"/>
                </a:solidFill>
              </a:rPr>
              <a:t>tree structure</a:t>
            </a:r>
            <a:r>
              <a:rPr lang="en"/>
              <a:t>. Visualizing this structure can make finding files and directories more intuitive.</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Assume that each of the following is an absolute path to a file in your file system. Draw the tree that represents the structure in the space on the left.</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Your instructor will determine if you should work digitally, on paper, or on a whiteboard. Use the icons to the left as references.</a:t>
            </a:r>
            <a:endParaRPr/>
          </a:p>
        </p:txBody>
      </p:sp>
      <p:sp>
        <p:nvSpPr>
          <p:cNvPr id="92" name="Google Shape;92;p15"/>
          <p:cNvSpPr txBox="1"/>
          <p:nvPr/>
        </p:nvSpPr>
        <p:spPr>
          <a:xfrm>
            <a:off x="5025325" y="2340350"/>
            <a:ext cx="3945900" cy="1524600"/>
          </a:xfrm>
          <a:prstGeom prst="rect">
            <a:avLst/>
          </a:prstGeom>
          <a:solidFill>
            <a:srgbClr val="000000"/>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F1C232"/>
                </a:solidFill>
                <a:latin typeface="Consolas"/>
                <a:ea typeface="Consolas"/>
                <a:cs typeface="Consolas"/>
                <a:sym typeface="Consolas"/>
              </a:rPr>
              <a:t>C:\Users\Ron\Documents\biography.txt</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C:\Users\Ron\SoftDevI\Week01\homework.txt</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C:\Users\Harry\todo_list.txt</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C:\Program Files\Python\python.exe</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C:\Program Files\Git\git.exe</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D:\Games\WoW\wow.exe</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D:\stuff.txt</a:t>
            </a:r>
            <a:endParaRPr sz="1200">
              <a:solidFill>
                <a:srgbClr val="F1C232"/>
              </a:solidFill>
              <a:latin typeface="Consolas"/>
              <a:ea typeface="Consolas"/>
              <a:cs typeface="Consolas"/>
              <a:sym typeface="Consolas"/>
            </a:endParaRPr>
          </a:p>
        </p:txBody>
      </p:sp>
      <p:sp>
        <p:nvSpPr>
          <p:cNvPr id="93" name="Google Shape;93;p15"/>
          <p:cNvSpPr/>
          <p:nvPr/>
        </p:nvSpPr>
        <p:spPr>
          <a:xfrm>
            <a:off x="2845461" y="212306"/>
            <a:ext cx="502850" cy="399175"/>
          </a:xfrm>
          <a:prstGeom prst="flowChartMagneticDisk">
            <a:avLst/>
          </a:prstGeom>
          <a:solidFill>
            <a:srgbClr val="D9D9D9"/>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X:</a:t>
            </a:r>
            <a:endParaRPr>
              <a:latin typeface="Consolas"/>
              <a:ea typeface="Consolas"/>
              <a:cs typeface="Consolas"/>
              <a:sym typeface="Consolas"/>
            </a:endParaRPr>
          </a:p>
        </p:txBody>
      </p:sp>
      <p:sp>
        <p:nvSpPr>
          <p:cNvPr id="94" name="Google Shape;94;p15"/>
          <p:cNvSpPr/>
          <p:nvPr/>
        </p:nvSpPr>
        <p:spPr>
          <a:xfrm>
            <a:off x="1761542" y="265054"/>
            <a:ext cx="812700" cy="293700"/>
          </a:xfrm>
          <a:prstGeom prst="roundRect">
            <a:avLst>
              <a:gd name="adj" fmla="val 16667"/>
            </a:avLst>
          </a:prstGeom>
          <a:solidFill>
            <a:srgbClr val="FFF2CC"/>
          </a:solidFill>
          <a:ln w="19050"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Dir</a:t>
            </a:r>
            <a:endParaRPr sz="1200">
              <a:latin typeface="Consolas"/>
              <a:ea typeface="Consolas"/>
              <a:cs typeface="Consolas"/>
              <a:sym typeface="Consolas"/>
            </a:endParaRPr>
          </a:p>
        </p:txBody>
      </p:sp>
      <p:pic>
        <p:nvPicPr>
          <p:cNvPr id="95" name="Google Shape;95;p15"/>
          <p:cNvPicPr preferRelativeResize="0"/>
          <p:nvPr/>
        </p:nvPicPr>
        <p:blipFill>
          <a:blip r:embed="rId3">
            <a:alphaModFix/>
          </a:blip>
          <a:stretch>
            <a:fillRect/>
          </a:stretch>
        </p:blipFill>
        <p:spPr>
          <a:xfrm>
            <a:off x="3619505" y="230206"/>
            <a:ext cx="502851" cy="363400"/>
          </a:xfrm>
          <a:prstGeom prst="rect">
            <a:avLst/>
          </a:prstGeom>
          <a:noFill/>
          <a:ln>
            <a:noFill/>
          </a:ln>
        </p:spPr>
      </p:pic>
      <p:sp>
        <p:nvSpPr>
          <p:cNvPr id="96" name="Google Shape;96;p15"/>
          <p:cNvSpPr txBox="1"/>
          <p:nvPr/>
        </p:nvSpPr>
        <p:spPr>
          <a:xfrm>
            <a:off x="711850" y="284250"/>
            <a:ext cx="778500" cy="255300"/>
          </a:xfrm>
          <a:prstGeom prst="rect">
            <a:avLst/>
          </a:prstGeom>
          <a:solidFill>
            <a:srgbClr val="4A86E8"/>
          </a:solidFill>
          <a:ln w="19050"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Consolas"/>
                <a:ea typeface="Consolas"/>
                <a:cs typeface="Consolas"/>
                <a:sym typeface="Consolas"/>
              </a:rPr>
              <a:t>File</a:t>
            </a:r>
            <a:endParaRPr>
              <a:solidFill>
                <a:srgbClr val="FFFFFF"/>
              </a:solidFill>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02" name="Google Shape;102;p16"/>
          <p:cNvSpPr txBox="1">
            <a:spLocks noGrp="1"/>
          </p:cNvSpPr>
          <p:nvPr>
            <p:ph type="title"/>
          </p:nvPr>
        </p:nvSpPr>
        <p:spPr>
          <a:xfrm>
            <a:off x="311725" y="437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3</a:t>
            </a:r>
            <a:endParaRPr/>
          </a:p>
        </p:txBody>
      </p:sp>
      <p:sp>
        <p:nvSpPr>
          <p:cNvPr id="103" name="Google Shape;103;p16"/>
          <p:cNvSpPr txBox="1">
            <a:spLocks noGrp="1"/>
          </p:cNvSpPr>
          <p:nvPr>
            <p:ph type="body" idx="2"/>
          </p:nvPr>
        </p:nvSpPr>
        <p:spPr>
          <a:xfrm>
            <a:off x="315425" y="676575"/>
            <a:ext cx="3706500" cy="42999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Understanding the status of the files in your repository is important! Have you made changes to any files that need to be committed? What has been added, modified, deleted, or staged since your last commit?</a:t>
            </a:r>
            <a:endParaRPr/>
          </a:p>
          <a:p>
            <a:pPr marL="0" lvl="0" indent="0" algn="l" rtl="0">
              <a:spcBef>
                <a:spcPts val="1600"/>
              </a:spcBef>
              <a:spcAft>
                <a:spcPts val="0"/>
              </a:spcAft>
              <a:buNone/>
            </a:pPr>
            <a:r>
              <a:rPr lang="en"/>
              <a:t>Consider the following commands executed in a Git repository on your computer. Together with your team, describe the status of the file at each step.</a:t>
            </a:r>
            <a:endParaRPr/>
          </a:p>
          <a:p>
            <a:pPr marL="457200" lvl="0" indent="-311150" algn="l" rtl="0">
              <a:spcBef>
                <a:spcPts val="1600"/>
              </a:spcBef>
              <a:spcAft>
                <a:spcPts val="0"/>
              </a:spcAft>
              <a:buSzPts val="1300"/>
              <a:buFont typeface="Consolas"/>
              <a:buAutoNum type="arabicPeriod"/>
            </a:pPr>
            <a:r>
              <a:rPr lang="en">
                <a:latin typeface="Consolas"/>
                <a:ea typeface="Consolas"/>
                <a:cs typeface="Consolas"/>
                <a:sym typeface="Consolas"/>
              </a:rPr>
              <a:t>notepad new_file.txt</a:t>
            </a:r>
            <a:endParaRPr>
              <a:latin typeface="Consolas"/>
              <a:ea typeface="Consolas"/>
              <a:cs typeface="Consolas"/>
              <a:sym typeface="Consolas"/>
            </a:endParaRPr>
          </a:p>
          <a:p>
            <a:pPr marL="457200" lvl="0" indent="-311150" algn="l" rtl="0">
              <a:spcBef>
                <a:spcPts val="1000"/>
              </a:spcBef>
              <a:spcAft>
                <a:spcPts val="0"/>
              </a:spcAft>
              <a:buSzPts val="1300"/>
              <a:buFont typeface="Consolas"/>
              <a:buAutoNum type="arabicPeriod"/>
            </a:pPr>
            <a:r>
              <a:rPr lang="en">
                <a:latin typeface="Consolas"/>
                <a:ea typeface="Consolas"/>
                <a:cs typeface="Consolas"/>
                <a:sym typeface="Consolas"/>
              </a:rPr>
              <a:t>git add new_file.txt</a:t>
            </a:r>
            <a:endParaRPr>
              <a:latin typeface="Consolas"/>
              <a:ea typeface="Consolas"/>
              <a:cs typeface="Consolas"/>
              <a:sym typeface="Consolas"/>
            </a:endParaRPr>
          </a:p>
          <a:p>
            <a:pPr marL="457200" lvl="0" indent="-311150" algn="l" rtl="0">
              <a:spcBef>
                <a:spcPts val="1000"/>
              </a:spcBef>
              <a:spcAft>
                <a:spcPts val="0"/>
              </a:spcAft>
              <a:buSzPts val="1300"/>
              <a:buFont typeface="Consolas"/>
              <a:buAutoNum type="arabicPeriod"/>
            </a:pPr>
            <a:r>
              <a:rPr lang="en">
                <a:latin typeface="Consolas"/>
                <a:ea typeface="Consolas"/>
                <a:cs typeface="Consolas"/>
                <a:sym typeface="Consolas"/>
              </a:rPr>
              <a:t>git commit -m "adding a new file"</a:t>
            </a:r>
            <a:endParaRPr>
              <a:latin typeface="Consolas"/>
              <a:ea typeface="Consolas"/>
              <a:cs typeface="Consolas"/>
              <a:sym typeface="Consolas"/>
            </a:endParaRPr>
          </a:p>
          <a:p>
            <a:pPr marL="457200" lvl="0" indent="-311150" algn="l" rtl="0">
              <a:spcBef>
                <a:spcPts val="1000"/>
              </a:spcBef>
              <a:spcAft>
                <a:spcPts val="0"/>
              </a:spcAft>
              <a:buSzPts val="1300"/>
              <a:buFont typeface="Consolas"/>
              <a:buAutoNum type="arabicPeriod"/>
            </a:pPr>
            <a:r>
              <a:rPr lang="en">
                <a:latin typeface="Consolas"/>
                <a:ea typeface="Consolas"/>
                <a:cs typeface="Consolas"/>
                <a:sym typeface="Consolas"/>
              </a:rPr>
              <a:t>git push</a:t>
            </a:r>
            <a:endParaRPr>
              <a:latin typeface="Consolas"/>
              <a:ea typeface="Consolas"/>
              <a:cs typeface="Consolas"/>
              <a:sym typeface="Consolas"/>
            </a:endParaRPr>
          </a:p>
          <a:p>
            <a:pPr marL="457200" lvl="0" indent="-311150" algn="l" rtl="0">
              <a:spcBef>
                <a:spcPts val="1000"/>
              </a:spcBef>
              <a:spcAft>
                <a:spcPts val="1000"/>
              </a:spcAft>
              <a:buSzPts val="1300"/>
              <a:buFont typeface="Consolas"/>
              <a:buAutoNum type="arabicPeriod"/>
            </a:pPr>
            <a:r>
              <a:rPr lang="en">
                <a:latin typeface="Consolas"/>
                <a:ea typeface="Consolas"/>
                <a:cs typeface="Consolas"/>
                <a:sym typeface="Consolas"/>
              </a:rPr>
              <a:t>notepad new_file.txt (add text)</a:t>
            </a:r>
            <a:endParaRPr>
              <a:latin typeface="Consolas"/>
              <a:ea typeface="Consolas"/>
              <a:cs typeface="Consolas"/>
              <a:sym typeface="Consolas"/>
            </a:endParaRPr>
          </a:p>
        </p:txBody>
      </p:sp>
      <p:graphicFrame>
        <p:nvGraphicFramePr>
          <p:cNvPr id="104" name="Google Shape;104;p16"/>
          <p:cNvGraphicFramePr/>
          <p:nvPr>
            <p:extLst>
              <p:ext uri="{D42A27DB-BD31-4B8C-83A1-F6EECF244321}">
                <p14:modId xmlns:p14="http://schemas.microsoft.com/office/powerpoint/2010/main" val="1566365072"/>
              </p:ext>
            </p:extLst>
          </p:nvPr>
        </p:nvGraphicFramePr>
        <p:xfrm>
          <a:off x="4480250" y="284275"/>
          <a:ext cx="4482975" cy="4329875"/>
        </p:xfrm>
        <a:graphic>
          <a:graphicData uri="http://schemas.openxmlformats.org/drawingml/2006/table">
            <a:tbl>
              <a:tblPr>
                <a:noFill/>
                <a:tableStyleId>{36D7D73C-C0D0-4B19-AFC2-0287EA32F26F}</a:tableStyleId>
              </a:tblPr>
              <a:tblGrid>
                <a:gridCol w="4482975">
                  <a:extLst>
                    <a:ext uri="{9D8B030D-6E8A-4147-A177-3AD203B41FA5}">
                      <a16:colId xmlns:a16="http://schemas.microsoft.com/office/drawing/2014/main" xmlns="" val="20000"/>
                    </a:ext>
                  </a:extLst>
                </a:gridCol>
              </a:tblGrid>
              <a:tr h="865975">
                <a:tc>
                  <a:txBody>
                    <a:bodyPr/>
                    <a:lstStyle/>
                    <a:p>
                      <a:pPr marL="0" lvl="0" indent="0" algn="l" rtl="0">
                        <a:spcBef>
                          <a:spcPts val="0"/>
                        </a:spcBef>
                        <a:spcAft>
                          <a:spcPts val="0"/>
                        </a:spcAft>
                        <a:buNone/>
                      </a:pPr>
                      <a:r>
                        <a:rPr lang="en" dirty="0"/>
                        <a:t>1</a:t>
                      </a:r>
                      <a:r>
                        <a:rPr lang="en" dirty="0" smtClean="0"/>
                        <a:t>. </a:t>
                      </a:r>
                      <a:r>
                        <a:rPr lang="en-US" dirty="0" smtClean="0"/>
                        <a:t>C</a:t>
                      </a:r>
                      <a:r>
                        <a:rPr lang="en" dirty="0" smtClean="0"/>
                        <a:t>reating</a:t>
                      </a:r>
                      <a:r>
                        <a:rPr lang="en" baseline="0" dirty="0" smtClean="0"/>
                        <a:t> a new notepad named new_file.txt</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0"/>
                  </a:ext>
                </a:extLst>
              </a:tr>
              <a:tr h="865975">
                <a:tc>
                  <a:txBody>
                    <a:bodyPr/>
                    <a:lstStyle/>
                    <a:p>
                      <a:pPr marL="0" lvl="0" indent="0" algn="l" rtl="0">
                        <a:spcBef>
                          <a:spcPts val="0"/>
                        </a:spcBef>
                        <a:spcAft>
                          <a:spcPts val="0"/>
                        </a:spcAft>
                        <a:buNone/>
                      </a:pPr>
                      <a:r>
                        <a:rPr lang="en" dirty="0"/>
                        <a:t>2</a:t>
                      </a:r>
                      <a:r>
                        <a:rPr lang="en" dirty="0" smtClean="0"/>
                        <a:t>. It</a:t>
                      </a:r>
                      <a:r>
                        <a:rPr lang="en" baseline="0" dirty="0" smtClean="0"/>
                        <a:t> is a working tree. </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1"/>
                  </a:ext>
                </a:extLst>
              </a:tr>
              <a:tr h="865975">
                <a:tc>
                  <a:txBody>
                    <a:bodyPr/>
                    <a:lstStyle/>
                    <a:p>
                      <a:pPr marL="0" lvl="0" indent="0" algn="l" rtl="0">
                        <a:spcBef>
                          <a:spcPts val="0"/>
                        </a:spcBef>
                        <a:spcAft>
                          <a:spcPts val="0"/>
                        </a:spcAft>
                        <a:buNone/>
                      </a:pPr>
                      <a:r>
                        <a:rPr lang="en" dirty="0"/>
                        <a:t>3</a:t>
                      </a:r>
                      <a:r>
                        <a:rPr lang="en" dirty="0" smtClean="0"/>
                        <a:t>. Staging</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2"/>
                  </a:ext>
                </a:extLst>
              </a:tr>
              <a:tr h="865975">
                <a:tc>
                  <a:txBody>
                    <a:bodyPr/>
                    <a:lstStyle/>
                    <a:p>
                      <a:pPr marL="0" lvl="0" indent="0" algn="l" rtl="0">
                        <a:spcBef>
                          <a:spcPts val="0"/>
                        </a:spcBef>
                        <a:spcAft>
                          <a:spcPts val="0"/>
                        </a:spcAft>
                        <a:buNone/>
                      </a:pPr>
                      <a:r>
                        <a:rPr lang="en" dirty="0" smtClean="0"/>
                        <a:t>4.Uploading it to the repository</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3"/>
                  </a:ext>
                </a:extLst>
              </a:tr>
              <a:tr h="865975">
                <a:tc>
                  <a:txBody>
                    <a:bodyPr/>
                    <a:lstStyle/>
                    <a:p>
                      <a:pPr marL="0" lvl="0" indent="0" algn="l" rtl="0">
                        <a:spcBef>
                          <a:spcPts val="0"/>
                        </a:spcBef>
                        <a:spcAft>
                          <a:spcPts val="0"/>
                        </a:spcAft>
                        <a:buNone/>
                      </a:pPr>
                      <a:r>
                        <a:rPr lang="en" dirty="0"/>
                        <a:t>5</a:t>
                      </a:r>
                      <a:r>
                        <a:rPr lang="en" dirty="0" smtClean="0"/>
                        <a:t>. Adding text to the file</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5188525" y="2723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4</a:t>
            </a:r>
            <a:endParaRPr/>
          </a:p>
        </p:txBody>
      </p:sp>
      <p:sp>
        <p:nvSpPr>
          <p:cNvPr id="110" name="Google Shape;110;p1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11" name="Google Shape;111;p17"/>
          <p:cNvSpPr txBox="1">
            <a:spLocks noGrp="1"/>
          </p:cNvSpPr>
          <p:nvPr>
            <p:ph type="body" idx="2"/>
          </p:nvPr>
        </p:nvSpPr>
        <p:spPr>
          <a:xfrm>
            <a:off x="5192225" y="905175"/>
            <a:ext cx="3706500" cy="37137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1200"/>
              <a:t>Proper use of version control means understanding </a:t>
            </a:r>
            <a:r>
              <a:rPr lang="en" sz="1200" b="1" i="1"/>
              <a:t>why</a:t>
            </a:r>
            <a:r>
              <a:rPr lang="en" sz="1200"/>
              <a:t> we use it and not just memorizing </a:t>
            </a:r>
            <a:r>
              <a:rPr lang="en" sz="1200" b="1" i="1"/>
              <a:t>how</a:t>
            </a:r>
            <a:r>
              <a:rPr lang="en" sz="1200" b="1"/>
              <a:t> </a:t>
            </a:r>
            <a:r>
              <a:rPr lang="en" sz="1200"/>
              <a:t>to use it.</a:t>
            </a:r>
            <a:endParaRPr sz="1200"/>
          </a:p>
          <a:p>
            <a:pPr marL="0" lvl="0" indent="0" algn="l" rtl="0">
              <a:spcBef>
                <a:spcPts val="1600"/>
              </a:spcBef>
              <a:spcAft>
                <a:spcPts val="0"/>
              </a:spcAft>
              <a:buNone/>
            </a:pPr>
            <a:r>
              <a:rPr lang="en" sz="1200"/>
              <a:t>Discuss the following questions with your team, and type or write your answers in the space on the right.</a:t>
            </a:r>
            <a:endParaRPr sz="1200"/>
          </a:p>
          <a:p>
            <a:pPr marL="457200" lvl="0" indent="-304800" algn="l" rtl="0">
              <a:spcBef>
                <a:spcPts val="1600"/>
              </a:spcBef>
              <a:spcAft>
                <a:spcPts val="0"/>
              </a:spcAft>
              <a:buSzPts val="1200"/>
              <a:buAutoNum type="arabicPeriod"/>
            </a:pPr>
            <a:r>
              <a:rPr lang="en" sz="1200"/>
              <a:t>Why do you think that it is a good idea to check the status before staging files?</a:t>
            </a:r>
            <a:endParaRPr sz="1200"/>
          </a:p>
          <a:p>
            <a:pPr marL="457200" lvl="0" indent="-304800" algn="l" rtl="0">
              <a:spcBef>
                <a:spcPts val="1000"/>
              </a:spcBef>
              <a:spcAft>
                <a:spcPts val="0"/>
              </a:spcAft>
              <a:buSzPts val="1200"/>
              <a:buAutoNum type="arabicPeriod"/>
            </a:pPr>
            <a:r>
              <a:rPr lang="en" sz="1200"/>
              <a:t>When starting a brand new assignment, what is the first thing you should do, and why?</a:t>
            </a:r>
            <a:endParaRPr sz="1200"/>
          </a:p>
          <a:p>
            <a:pPr marL="457200" lvl="0" indent="-304800" algn="l" rtl="0">
              <a:spcBef>
                <a:spcPts val="1000"/>
              </a:spcBef>
              <a:spcAft>
                <a:spcPts val="0"/>
              </a:spcAft>
              <a:buSzPts val="1200"/>
              <a:buAutoNum type="arabicPeriod"/>
            </a:pPr>
            <a:r>
              <a:rPr lang="en" sz="1200">
                <a:solidFill>
                  <a:schemeClr val="lt1"/>
                </a:solidFill>
              </a:rPr>
              <a:t>What is the last thing that you should do before taking a break from working?</a:t>
            </a:r>
            <a:endParaRPr sz="1200"/>
          </a:p>
          <a:p>
            <a:pPr marL="457200" lvl="0" indent="-304800" algn="l" rtl="0">
              <a:spcBef>
                <a:spcPts val="1000"/>
              </a:spcBef>
              <a:spcAft>
                <a:spcPts val="1000"/>
              </a:spcAft>
              <a:buSzPts val="1200"/>
              <a:buAutoNum type="arabicPeriod"/>
            </a:pPr>
            <a:r>
              <a:rPr lang="en" sz="1200"/>
              <a:t>Assume that you are getting back to work on a different computer. What is the first thing you should do?</a:t>
            </a:r>
            <a:endParaRPr sz="1200"/>
          </a:p>
        </p:txBody>
      </p:sp>
      <p:graphicFrame>
        <p:nvGraphicFramePr>
          <p:cNvPr id="112" name="Google Shape;112;p17"/>
          <p:cNvGraphicFramePr/>
          <p:nvPr>
            <p:extLst>
              <p:ext uri="{D42A27DB-BD31-4B8C-83A1-F6EECF244321}">
                <p14:modId xmlns:p14="http://schemas.microsoft.com/office/powerpoint/2010/main" val="2333590197"/>
              </p:ext>
            </p:extLst>
          </p:nvPr>
        </p:nvGraphicFramePr>
        <p:xfrm>
          <a:off x="213050" y="360475"/>
          <a:ext cx="4482975" cy="4339800"/>
        </p:xfrm>
        <a:graphic>
          <a:graphicData uri="http://schemas.openxmlformats.org/drawingml/2006/table">
            <a:tbl>
              <a:tblPr>
                <a:noFill/>
                <a:tableStyleId>{36D7D73C-C0D0-4B19-AFC2-0287EA32F26F}</a:tableStyleId>
              </a:tblPr>
              <a:tblGrid>
                <a:gridCol w="4482975">
                  <a:extLst>
                    <a:ext uri="{9D8B030D-6E8A-4147-A177-3AD203B41FA5}">
                      <a16:colId xmlns:a16="http://schemas.microsoft.com/office/drawing/2014/main" xmlns="" val="20000"/>
                    </a:ext>
                  </a:extLst>
                </a:gridCol>
              </a:tblGrid>
              <a:tr h="1084950">
                <a:tc>
                  <a:txBody>
                    <a:bodyPr/>
                    <a:lstStyle/>
                    <a:p>
                      <a:pPr marL="0" lvl="0" indent="0" algn="l" rtl="0">
                        <a:spcBef>
                          <a:spcPts val="0"/>
                        </a:spcBef>
                        <a:spcAft>
                          <a:spcPts val="0"/>
                        </a:spcAft>
                        <a:buNone/>
                      </a:pPr>
                      <a:r>
                        <a:rPr lang="en" dirty="0"/>
                        <a:t>1</a:t>
                      </a:r>
                      <a:r>
                        <a:rPr lang="en" dirty="0" smtClean="0"/>
                        <a:t>. It’ll help us check the status and offers advice</a:t>
                      </a:r>
                      <a:r>
                        <a:rPr lang="en" baseline="0" dirty="0" smtClean="0"/>
                        <a:t> to perform in t</a:t>
                      </a:r>
                      <a:r>
                        <a:rPr lang="en-US" baseline="0" dirty="0" smtClean="0"/>
                        <a:t>he</a:t>
                      </a:r>
                      <a:r>
                        <a:rPr lang="en" baseline="0" dirty="0" smtClean="0"/>
                        <a:t> project</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0"/>
                  </a:ext>
                </a:extLst>
              </a:tr>
              <a:tr h="1084950">
                <a:tc>
                  <a:txBody>
                    <a:bodyPr/>
                    <a:lstStyle/>
                    <a:p>
                      <a:pPr marL="0" lvl="0" indent="0" algn="l" rtl="0">
                        <a:spcBef>
                          <a:spcPts val="0"/>
                        </a:spcBef>
                        <a:spcAft>
                          <a:spcPts val="0"/>
                        </a:spcAft>
                        <a:buNone/>
                      </a:pPr>
                      <a:r>
                        <a:rPr lang="en" dirty="0"/>
                        <a:t>2</a:t>
                      </a:r>
                      <a:r>
                        <a:rPr lang="en" dirty="0" smtClean="0"/>
                        <a:t>. Create a file and start with a working copy by typing</a:t>
                      </a:r>
                      <a:r>
                        <a:rPr lang="en" baseline="0" dirty="0" smtClean="0"/>
                        <a:t> “add”.</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1"/>
                  </a:ext>
                </a:extLst>
              </a:tr>
              <a:tr h="1084950">
                <a:tc>
                  <a:txBody>
                    <a:bodyPr/>
                    <a:lstStyle/>
                    <a:p>
                      <a:pPr marL="0" lvl="0" indent="0" algn="l" rtl="0">
                        <a:spcBef>
                          <a:spcPts val="0"/>
                        </a:spcBef>
                        <a:spcAft>
                          <a:spcPts val="0"/>
                        </a:spcAft>
                        <a:buNone/>
                      </a:pPr>
                      <a:r>
                        <a:rPr lang="en" dirty="0"/>
                        <a:t>3</a:t>
                      </a:r>
                      <a:r>
                        <a:rPr lang="en" dirty="0" smtClean="0"/>
                        <a:t>. </a:t>
                      </a:r>
                      <a:r>
                        <a:rPr lang="en-US" dirty="0" smtClean="0"/>
                        <a:t>G</a:t>
                      </a:r>
                      <a:r>
                        <a:rPr lang="en" dirty="0" smtClean="0"/>
                        <a:t>it push (so that we</a:t>
                      </a:r>
                      <a:r>
                        <a:rPr lang="en" baseline="0" dirty="0" smtClean="0"/>
                        <a:t> store it to the repository)</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2"/>
                  </a:ext>
                </a:extLst>
              </a:tr>
              <a:tr h="1084950">
                <a:tc>
                  <a:txBody>
                    <a:bodyPr/>
                    <a:lstStyle/>
                    <a:p>
                      <a:pPr marL="0" lvl="0" indent="0" algn="l" rtl="0">
                        <a:spcBef>
                          <a:spcPts val="0"/>
                        </a:spcBef>
                        <a:spcAft>
                          <a:spcPts val="0"/>
                        </a:spcAft>
                        <a:buNone/>
                      </a:pPr>
                      <a:r>
                        <a:rPr lang="en" dirty="0"/>
                        <a:t>4</a:t>
                      </a:r>
                      <a:r>
                        <a:rPr lang="en" dirty="0" smtClean="0"/>
                        <a:t>. Copy</a:t>
                      </a:r>
                      <a:r>
                        <a:rPr lang="en" baseline="0" dirty="0" smtClean="0"/>
                        <a:t> the link from the github.</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3"/>
                  </a:ext>
                </a:extLst>
              </a:tr>
            </a:tbl>
          </a:graphicData>
        </a:graphic>
      </p:graphicFrame>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718</Words>
  <Application>Microsoft Office PowerPoint</Application>
  <PresentationFormat>On-screen Show (16:9)</PresentationFormat>
  <Paragraphs>83</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Consolas</vt:lpstr>
      <vt:lpstr>Roboto</vt:lpstr>
      <vt:lpstr>Merriweather</vt:lpstr>
      <vt:lpstr>Arial</vt:lpstr>
      <vt:lpstr>Paradigm</vt:lpstr>
      <vt:lpstr>Problem Solving Session</vt:lpstr>
      <vt:lpstr>Problem 1</vt:lpstr>
      <vt:lpstr>Problem 2</vt:lpstr>
      <vt:lpstr>Problem 3</vt:lpstr>
      <vt:lpstr>Problem 4</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Session</dc:title>
  <cp:lastModifiedBy>HP</cp:lastModifiedBy>
  <cp:revision>9</cp:revision>
  <dcterms:modified xsi:type="dcterms:W3CDTF">2021-09-02T10:42:32Z</dcterms:modified>
</cp:coreProperties>
</file>