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Roboto" panose="020B0604020202020204" charset="0"/>
      <p:regular r:id="rId8"/>
      <p:bold r:id="rId9"/>
      <p:italic r:id="rId10"/>
      <p:boldItalic r:id="rId11"/>
    </p:embeddedFont>
    <p:embeddedFont>
      <p:font typeface="Consolas" panose="020B0609020204030204" pitchFamily="49" charset="0"/>
      <p:regular r:id="rId12"/>
      <p:bold r:id="rId13"/>
      <p:italic r:id="rId14"/>
      <p:boldItalic r:id="rId15"/>
    </p:embeddedFont>
    <p:embeddedFont>
      <p:font typeface="Merriweather"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D7D73C-C0D0-4B19-AFC2-0287EA32F26F}">
  <a:tblStyle styleId="{36D7D73C-C0D0-4B19-AFC2-0287EA32F2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367243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4239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63b06f3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63b06f3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981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63b06f3e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63b06f3e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2981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63b06f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63b06f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417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63b06f3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63b06f3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51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a:t>
            </a:r>
            <a:r>
              <a:rPr lang="en" dirty="0" smtClean="0"/>
              <a:t>Session – Mohamed Emad</a:t>
            </a:r>
            <a:endParaRPr dirty="0"/>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dirty="0"/>
              <a:t>Submit to the designated MyCourses’ Dropbox.</a:t>
            </a:r>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dirty="0">
                <a:solidFill>
                  <a:srgbClr val="000000"/>
                </a:solidFill>
                <a:latin typeface="Arial"/>
                <a:ea typeface="Arial"/>
                <a:cs typeface="Arial"/>
                <a:sym typeface="Arial"/>
              </a:rPr>
              <a:t>Class participation is a significant part of your grade (20%). This includes in class activities and the problem solving session.</a:t>
            </a:r>
            <a:endParaRPr sz="1200" dirty="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1</a:t>
            </a:r>
            <a:endParaRPr/>
          </a:p>
        </p:txBody>
      </p:sp>
      <p:sp>
        <p:nvSpPr>
          <p:cNvPr id="79" name="Google Shape;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0" name="Google Shape;80;p14"/>
          <p:cNvSpPr txBox="1">
            <a:spLocks noGrp="1"/>
          </p:cNvSpPr>
          <p:nvPr>
            <p:ph type="body" idx="2"/>
          </p:nvPr>
        </p:nvSpPr>
        <p:spPr>
          <a:xfrm>
            <a:off x="315425" y="605625"/>
            <a:ext cx="3706500" cy="3762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Software Development &amp; Problem Solving is designed for students of </a:t>
            </a:r>
            <a:r>
              <a:rPr lang="en" b="1" i="1">
                <a:solidFill>
                  <a:srgbClr val="EA9999"/>
                </a:solidFill>
              </a:rPr>
              <a:t>all</a:t>
            </a:r>
            <a:r>
              <a:rPr lang="en">
                <a:solidFill>
                  <a:srgbClr val="EA9999"/>
                </a:solidFill>
              </a:rPr>
              <a:t> </a:t>
            </a:r>
            <a:r>
              <a:rPr lang="en"/>
              <a:t>levels of experience. There are students in this classroom with little or no programming experience, students who have been coding for years, and every skill level in between.</a:t>
            </a:r>
            <a:endParaRPr/>
          </a:p>
          <a:p>
            <a:pPr marL="0" lvl="0" indent="0" algn="l" rtl="0">
              <a:spcBef>
                <a:spcPts val="1600"/>
              </a:spcBef>
              <a:spcAft>
                <a:spcPts val="0"/>
              </a:spcAft>
              <a:buNone/>
            </a:pPr>
            <a:r>
              <a:rPr lang="en"/>
              <a:t>Spend a few minutes talking with your team members about your prior experience with programming (in any language, not just Python). </a:t>
            </a:r>
            <a:endParaRPr/>
          </a:p>
          <a:p>
            <a:pPr marL="0" lvl="0" indent="0" algn="l" rtl="0">
              <a:spcBef>
                <a:spcPts val="1600"/>
              </a:spcBef>
              <a:spcAft>
                <a:spcPts val="0"/>
              </a:spcAft>
              <a:buNone/>
            </a:pPr>
            <a:r>
              <a:rPr lang="en"/>
              <a:t>Rate yourselves on a scale of </a:t>
            </a:r>
            <a:r>
              <a:rPr lang="en" b="1" i="1">
                <a:solidFill>
                  <a:srgbClr val="EA9999"/>
                </a:solidFill>
              </a:rPr>
              <a:t>0</a:t>
            </a:r>
            <a:r>
              <a:rPr lang="en"/>
              <a:t> (very little or no experience) to </a:t>
            </a:r>
            <a:r>
              <a:rPr lang="en" b="1" i="1">
                <a:solidFill>
                  <a:srgbClr val="EA9999"/>
                </a:solidFill>
              </a:rPr>
              <a:t>10</a:t>
            </a:r>
            <a:r>
              <a:rPr lang="en"/>
              <a:t> (you should be teaching this class!).</a:t>
            </a:r>
            <a:endParaRPr/>
          </a:p>
          <a:p>
            <a:pPr marL="0" lvl="0" indent="0" algn="l" rtl="0">
              <a:spcBef>
                <a:spcPts val="1600"/>
              </a:spcBef>
              <a:spcAft>
                <a:spcPts val="1600"/>
              </a:spcAft>
              <a:buNone/>
            </a:pPr>
            <a:r>
              <a:rPr lang="en"/>
              <a:t>Fill out the tables with each of your answers.</a:t>
            </a:r>
            <a:endParaRPr/>
          </a:p>
        </p:txBody>
      </p:sp>
      <p:graphicFrame>
        <p:nvGraphicFramePr>
          <p:cNvPr id="81" name="Google Shape;81;p14"/>
          <p:cNvGraphicFramePr/>
          <p:nvPr>
            <p:extLst>
              <p:ext uri="{D42A27DB-BD31-4B8C-83A1-F6EECF244321}">
                <p14:modId xmlns:p14="http://schemas.microsoft.com/office/powerpoint/2010/main" val="1791003729"/>
              </p:ext>
            </p:extLst>
          </p:nvPr>
        </p:nvGraphicFramePr>
        <p:xfrm>
          <a:off x="4531700" y="46460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xmlns="" val="20000"/>
                    </a:ext>
                  </a:extLst>
                </a:gridCol>
                <a:gridCol w="1741575">
                  <a:extLst>
                    <a:ext uri="{9D8B030D-6E8A-4147-A177-3AD203B41FA5}">
                      <a16:colId xmlns:a16="http://schemas.microsoft.com/office/drawing/2014/main" xmlns="" val="20001"/>
                    </a:ext>
                  </a:extLst>
                </a:gridCol>
              </a:tblGrid>
              <a:tr h="381000">
                <a:tc>
                  <a:txBody>
                    <a:bodyPr/>
                    <a:lstStyle/>
                    <a:p>
                      <a:pPr marL="0" lvl="0" indent="0" algn="l" rtl="0">
                        <a:spcBef>
                          <a:spcPts val="0"/>
                        </a:spcBef>
                        <a:spcAft>
                          <a:spcPts val="0"/>
                        </a:spcAft>
                        <a:buNone/>
                      </a:pPr>
                      <a:r>
                        <a:rPr lang="en" sz="900" dirty="0"/>
                        <a:t>Name:</a:t>
                      </a:r>
                      <a:endParaRPr sz="900" dirty="0"/>
                    </a:p>
                    <a:p>
                      <a:pPr marL="0" lvl="0" indent="0" algn="l" rtl="0">
                        <a:spcBef>
                          <a:spcPts val="0"/>
                        </a:spcBef>
                        <a:spcAft>
                          <a:spcPts val="0"/>
                        </a:spcAft>
                        <a:buNone/>
                      </a:pPr>
                      <a:r>
                        <a:rPr lang="en-US" sz="900" dirty="0" smtClean="0"/>
                        <a:t>HTML</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r>
                        <a:rPr lang="en-US" sz="900" dirty="0" smtClean="0"/>
                        <a:t>9</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381000">
                <a:tc gridSpan="2">
                  <a:txBody>
                    <a:bodyPr/>
                    <a:lstStyle/>
                    <a:p>
                      <a:pPr marL="0" lvl="0" indent="0" algn="l" rtl="0">
                        <a:spcBef>
                          <a:spcPts val="0"/>
                        </a:spcBef>
                        <a:spcAft>
                          <a:spcPts val="0"/>
                        </a:spcAft>
                        <a:buNone/>
                      </a:pPr>
                      <a:r>
                        <a:rPr lang="en" sz="900" dirty="0"/>
                        <a:t>Comments:</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r>
                        <a:rPr lang="en-US" sz="900" dirty="0" smtClean="0"/>
                        <a:t>I did my best in ISTE 120, and I got A, so I think I’m good at creating websites, and</a:t>
                      </a:r>
                      <a:r>
                        <a:rPr lang="en-US" sz="900" baseline="0" dirty="0" smtClean="0"/>
                        <a:t> it’s a good language to learn</a:t>
                      </a: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xmlns="" val="10001"/>
                  </a:ext>
                </a:extLst>
              </a:tr>
            </a:tbl>
          </a:graphicData>
        </a:graphic>
      </p:graphicFrame>
      <p:graphicFrame>
        <p:nvGraphicFramePr>
          <p:cNvPr id="82" name="Google Shape;82;p14"/>
          <p:cNvGraphicFramePr/>
          <p:nvPr>
            <p:extLst>
              <p:ext uri="{D42A27DB-BD31-4B8C-83A1-F6EECF244321}">
                <p14:modId xmlns:p14="http://schemas.microsoft.com/office/powerpoint/2010/main" val="4064216178"/>
              </p:ext>
            </p:extLst>
          </p:nvPr>
        </p:nvGraphicFramePr>
        <p:xfrm>
          <a:off x="4531700" y="1836200"/>
          <a:ext cx="4360000" cy="146298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xmlns="" val="20000"/>
                    </a:ext>
                  </a:extLst>
                </a:gridCol>
                <a:gridCol w="1741575">
                  <a:extLst>
                    <a:ext uri="{9D8B030D-6E8A-4147-A177-3AD203B41FA5}">
                      <a16:colId xmlns:a16="http://schemas.microsoft.com/office/drawing/2014/main" xmlns="" val="20001"/>
                    </a:ext>
                  </a:extLst>
                </a:gridCol>
              </a:tblGrid>
              <a:tr h="381000">
                <a:tc>
                  <a:txBody>
                    <a:bodyPr/>
                    <a:lstStyle/>
                    <a:p>
                      <a:pPr marL="0" lvl="0" indent="0" algn="l" rtl="0">
                        <a:spcBef>
                          <a:spcPts val="0"/>
                        </a:spcBef>
                        <a:spcAft>
                          <a:spcPts val="0"/>
                        </a:spcAft>
                        <a:buNone/>
                      </a:pPr>
                      <a:r>
                        <a:rPr lang="en" sz="900" dirty="0"/>
                        <a:t>Name:</a:t>
                      </a:r>
                      <a:endParaRPr sz="900" dirty="0"/>
                    </a:p>
                    <a:p>
                      <a:pPr marL="0" lvl="0" indent="0" algn="l" rtl="0">
                        <a:spcBef>
                          <a:spcPts val="0"/>
                        </a:spcBef>
                        <a:spcAft>
                          <a:spcPts val="0"/>
                        </a:spcAft>
                        <a:buNone/>
                      </a:pPr>
                      <a:r>
                        <a:rPr lang="en-US" sz="900" dirty="0" smtClean="0"/>
                        <a:t>JavaScript</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r>
                        <a:rPr lang="en-US" sz="900" dirty="0" smtClean="0"/>
                        <a:t>5</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381000">
                <a:tc gridSpan="2">
                  <a:txBody>
                    <a:bodyPr/>
                    <a:lstStyle/>
                    <a:p>
                      <a:pPr marL="0" lvl="0" indent="0" algn="l" rtl="0">
                        <a:spcBef>
                          <a:spcPts val="0"/>
                        </a:spcBef>
                        <a:spcAft>
                          <a:spcPts val="0"/>
                        </a:spcAft>
                        <a:buNone/>
                      </a:pPr>
                      <a:r>
                        <a:rPr lang="en" sz="900" dirty="0"/>
                        <a:t>Comments:</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p>
                      <a:pPr marL="0" lvl="0" indent="0" algn="l" rtl="0">
                        <a:spcBef>
                          <a:spcPts val="0"/>
                        </a:spcBef>
                        <a:spcAft>
                          <a:spcPts val="0"/>
                        </a:spcAft>
                        <a:buNone/>
                      </a:pPr>
                      <a:r>
                        <a:rPr lang="en-US" sz="900" dirty="0" smtClean="0"/>
                        <a:t>I got introduced</a:t>
                      </a:r>
                      <a:r>
                        <a:rPr lang="en-US" sz="900" baseline="0" dirty="0" smtClean="0"/>
                        <a:t> to JS in ISTE 120, but just to complete the project, so I know the basics of it</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xmlns="" val="10001"/>
                  </a:ext>
                </a:extLst>
              </a:tr>
            </a:tbl>
          </a:graphicData>
        </a:graphic>
      </p:graphicFrame>
      <p:graphicFrame>
        <p:nvGraphicFramePr>
          <p:cNvPr id="83" name="Google Shape;83;p14"/>
          <p:cNvGraphicFramePr/>
          <p:nvPr>
            <p:extLst>
              <p:ext uri="{D42A27DB-BD31-4B8C-83A1-F6EECF244321}">
                <p14:modId xmlns:p14="http://schemas.microsoft.com/office/powerpoint/2010/main" val="691128327"/>
              </p:ext>
            </p:extLst>
          </p:nvPr>
        </p:nvGraphicFramePr>
        <p:xfrm>
          <a:off x="4531700" y="3214344"/>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xmlns="" val="20000"/>
                    </a:ext>
                  </a:extLst>
                </a:gridCol>
                <a:gridCol w="1741575">
                  <a:extLst>
                    <a:ext uri="{9D8B030D-6E8A-4147-A177-3AD203B41FA5}">
                      <a16:colId xmlns:a16="http://schemas.microsoft.com/office/drawing/2014/main" xmlns="" val="20001"/>
                    </a:ext>
                  </a:extLst>
                </a:gridCol>
              </a:tblGrid>
              <a:tr h="381000">
                <a:tc>
                  <a:txBody>
                    <a:bodyPr/>
                    <a:lstStyle/>
                    <a:p>
                      <a:pPr marL="0" lvl="0" indent="0" algn="l" rtl="0">
                        <a:spcBef>
                          <a:spcPts val="0"/>
                        </a:spcBef>
                        <a:spcAft>
                          <a:spcPts val="0"/>
                        </a:spcAft>
                        <a:buNone/>
                      </a:pPr>
                      <a:r>
                        <a:rPr lang="en" sz="900" dirty="0"/>
                        <a:t>Name:</a:t>
                      </a:r>
                      <a:endParaRPr sz="900" dirty="0"/>
                    </a:p>
                    <a:p>
                      <a:pPr marL="0" lvl="0" indent="0" algn="l" rtl="0">
                        <a:spcBef>
                          <a:spcPts val="0"/>
                        </a:spcBef>
                        <a:spcAft>
                          <a:spcPts val="0"/>
                        </a:spcAft>
                        <a:buNone/>
                      </a:pPr>
                      <a:r>
                        <a:rPr lang="en-US" sz="900" dirty="0" smtClean="0"/>
                        <a:t>CSS</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r>
                        <a:rPr lang="en-US" sz="900" dirty="0" smtClean="0"/>
                        <a:t>10</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381000">
                <a:tc gridSpan="2">
                  <a:txBody>
                    <a:bodyPr/>
                    <a:lstStyle/>
                    <a:p>
                      <a:pPr marL="0" lvl="0" indent="0" algn="l" rtl="0">
                        <a:spcBef>
                          <a:spcPts val="0"/>
                        </a:spcBef>
                        <a:spcAft>
                          <a:spcPts val="0"/>
                        </a:spcAft>
                        <a:buNone/>
                      </a:pPr>
                      <a:r>
                        <a:rPr lang="en" sz="900" dirty="0"/>
                        <a:t>Comments:</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p>
                      <a:pPr marL="0" lvl="0" indent="0" algn="l" rtl="0">
                        <a:spcBef>
                          <a:spcPts val="0"/>
                        </a:spcBef>
                        <a:spcAft>
                          <a:spcPts val="0"/>
                        </a:spcAft>
                        <a:buNone/>
                      </a:pPr>
                      <a:r>
                        <a:rPr lang="en-US" sz="900" dirty="0" smtClean="0"/>
                        <a:t>I got</a:t>
                      </a:r>
                      <a:r>
                        <a:rPr lang="en-US" sz="900" baseline="0" dirty="0" smtClean="0"/>
                        <a:t> taught the CSS to design my website, and I understood it well and it’s good</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xmlns="" val="10001"/>
                  </a:ext>
                </a:extLst>
              </a:tr>
            </a:tbl>
          </a:graphicData>
        </a:graphic>
      </p:graphicFrame>
      <p:sp>
        <p:nvSpPr>
          <p:cNvPr id="84" name="Google Shape;84;p14"/>
          <p:cNvSpPr txBox="1">
            <a:spLocks noGrp="1"/>
          </p:cNvSpPr>
          <p:nvPr>
            <p:ph type="body" idx="3"/>
          </p:nvPr>
        </p:nvSpPr>
        <p:spPr>
          <a:xfrm>
            <a:off x="311725" y="4361100"/>
            <a:ext cx="3706500" cy="5850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If you are working digitally and need more space, duplicate this slide.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0" name="Google Shape;90;p15"/>
          <p:cNvSpPr txBox="1">
            <a:spLocks noGrp="1"/>
          </p:cNvSpPr>
          <p:nvPr>
            <p:ph type="title"/>
          </p:nvPr>
        </p:nvSpPr>
        <p:spPr>
          <a:xfrm>
            <a:off x="5264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1" name="Google Shape;91;p15"/>
          <p:cNvSpPr txBox="1">
            <a:spLocks noGrp="1"/>
          </p:cNvSpPr>
          <p:nvPr>
            <p:ph type="body" idx="2"/>
          </p:nvPr>
        </p:nvSpPr>
        <p:spPr>
          <a:xfrm>
            <a:off x="5025325" y="681825"/>
            <a:ext cx="3945900" cy="41868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Files in the file system are organized into a </a:t>
            </a:r>
            <a:r>
              <a:rPr lang="en" b="1" i="1">
                <a:solidFill>
                  <a:srgbClr val="EA9999"/>
                </a:solidFill>
              </a:rPr>
              <a:t>tree structure</a:t>
            </a:r>
            <a:r>
              <a:rPr lang="en"/>
              <a:t>. Visualizing this structure can make finding files and directories more intuitive.</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Assume that each of the following is an absolute path to a file in your file system. Draw the tree that represents the structure in the space on the left.</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Your instructor will determine if you should work digitally, on paper, or on a whiteboard. Use the icons to the left as references.</a:t>
            </a:r>
            <a:endParaRPr/>
          </a:p>
        </p:txBody>
      </p:sp>
      <p:sp>
        <p:nvSpPr>
          <p:cNvPr id="92" name="Google Shape;92;p15"/>
          <p:cNvSpPr txBox="1"/>
          <p:nvPr/>
        </p:nvSpPr>
        <p:spPr>
          <a:xfrm>
            <a:off x="5025325" y="2340350"/>
            <a:ext cx="3945900" cy="15246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C:\Users\Ron\Documents\biography.txt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C:\Users\Ron\SoftDevI\Week01\homework.txt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C:\Users\Harry\todo_list.txt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Files\Python\python.exe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Files\Git\git.exe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D:\Games\WoW\wow.exe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D:\stuff.txt</a:t>
            </a:r>
            <a:endParaRPr sz="1200">
              <a:solidFill>
                <a:srgbClr val="F1C232"/>
              </a:solidFill>
              <a:latin typeface="Consolas"/>
              <a:ea typeface="Consolas"/>
              <a:cs typeface="Consolas"/>
              <a:sym typeface="Consolas"/>
            </a:endParaRPr>
          </a:p>
        </p:txBody>
      </p:sp>
      <p:sp>
        <p:nvSpPr>
          <p:cNvPr id="93" name="Google Shape;93;p15"/>
          <p:cNvSpPr/>
          <p:nvPr/>
        </p:nvSpPr>
        <p:spPr>
          <a:xfrm>
            <a:off x="2845461" y="212306"/>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onsolas"/>
                <a:ea typeface="Consolas"/>
                <a:cs typeface="Consolas"/>
                <a:sym typeface="Consolas"/>
              </a:rPr>
              <a:t>X:</a:t>
            </a:r>
            <a:endParaRPr dirty="0">
              <a:latin typeface="Consolas"/>
              <a:ea typeface="Consolas"/>
              <a:cs typeface="Consolas"/>
              <a:sym typeface="Consolas"/>
            </a:endParaRPr>
          </a:p>
        </p:txBody>
      </p:sp>
      <p:sp>
        <p:nvSpPr>
          <p:cNvPr id="94" name="Google Shape;94;p15"/>
          <p:cNvSpPr/>
          <p:nvPr/>
        </p:nvSpPr>
        <p:spPr>
          <a:xfrm>
            <a:off x="1761542" y="265054"/>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Consolas"/>
                <a:ea typeface="Consolas"/>
                <a:cs typeface="Consolas"/>
                <a:sym typeface="Consolas"/>
              </a:rPr>
              <a:t>Dir</a:t>
            </a:r>
            <a:endParaRPr sz="1200" dirty="0">
              <a:latin typeface="Consolas"/>
              <a:ea typeface="Consolas"/>
              <a:cs typeface="Consolas"/>
              <a:sym typeface="Consolas"/>
            </a:endParaRPr>
          </a:p>
        </p:txBody>
      </p:sp>
      <p:pic>
        <p:nvPicPr>
          <p:cNvPr id="95" name="Google Shape;95;p15"/>
          <p:cNvPicPr preferRelativeResize="0"/>
          <p:nvPr/>
        </p:nvPicPr>
        <p:blipFill>
          <a:blip r:embed="rId3">
            <a:alphaModFix/>
          </a:blip>
          <a:stretch>
            <a:fillRect/>
          </a:stretch>
        </p:blipFill>
        <p:spPr>
          <a:xfrm>
            <a:off x="3619505" y="230206"/>
            <a:ext cx="502851" cy="363400"/>
          </a:xfrm>
          <a:prstGeom prst="rect">
            <a:avLst/>
          </a:prstGeom>
          <a:noFill/>
          <a:ln>
            <a:noFill/>
          </a:ln>
        </p:spPr>
      </p:pic>
      <p:sp>
        <p:nvSpPr>
          <p:cNvPr id="96" name="Google Shape;96;p15"/>
          <p:cNvSpPr txBox="1"/>
          <p:nvPr/>
        </p:nvSpPr>
        <p:spPr>
          <a:xfrm>
            <a:off x="711850" y="284250"/>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Consolas"/>
                <a:ea typeface="Consolas"/>
                <a:cs typeface="Consolas"/>
                <a:sym typeface="Consolas"/>
              </a:rPr>
              <a:t>File</a:t>
            </a:r>
            <a:endParaRPr dirty="0">
              <a:solidFill>
                <a:srgbClr val="FFFFFF"/>
              </a:solidFill>
              <a:latin typeface="Consolas"/>
              <a:ea typeface="Consolas"/>
              <a:cs typeface="Consolas"/>
              <a:sym typeface="Consolas"/>
            </a:endParaRPr>
          </a:p>
        </p:txBody>
      </p:sp>
      <p:pic>
        <p:nvPicPr>
          <p:cNvPr id="2" name="Picture 1"/>
          <p:cNvPicPr>
            <a:picLocks noChangeAspect="1"/>
          </p:cNvPicPr>
          <p:nvPr/>
        </p:nvPicPr>
        <p:blipFill>
          <a:blip r:embed="rId4"/>
          <a:stretch>
            <a:fillRect/>
          </a:stretch>
        </p:blipFill>
        <p:spPr>
          <a:xfrm>
            <a:off x="2143013" y="4483369"/>
            <a:ext cx="499915" cy="359695"/>
          </a:xfrm>
          <a:prstGeom prst="rect">
            <a:avLst/>
          </a:prstGeom>
        </p:spPr>
      </p:pic>
      <p:sp>
        <p:nvSpPr>
          <p:cNvPr id="12" name="Google Shape;93;p15"/>
          <p:cNvSpPr/>
          <p:nvPr/>
        </p:nvSpPr>
        <p:spPr>
          <a:xfrm>
            <a:off x="3250055" y="4009328"/>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Consolas"/>
                <a:ea typeface="Consolas"/>
                <a:cs typeface="Consolas"/>
                <a:sym typeface="Consolas"/>
              </a:rPr>
              <a:t>C:</a:t>
            </a:r>
            <a:endParaRPr dirty="0">
              <a:latin typeface="Consolas"/>
              <a:ea typeface="Consolas"/>
              <a:cs typeface="Consolas"/>
              <a:sym typeface="Consolas"/>
            </a:endParaRPr>
          </a:p>
        </p:txBody>
      </p:sp>
      <p:sp>
        <p:nvSpPr>
          <p:cNvPr id="14" name="Google Shape;93;p15"/>
          <p:cNvSpPr/>
          <p:nvPr/>
        </p:nvSpPr>
        <p:spPr>
          <a:xfrm>
            <a:off x="364808" y="4009329"/>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Consolas"/>
                <a:ea typeface="Consolas"/>
                <a:cs typeface="Consolas"/>
                <a:sym typeface="Consolas"/>
              </a:rPr>
              <a:t>D:</a:t>
            </a:r>
            <a:endParaRPr dirty="0">
              <a:latin typeface="Consolas"/>
              <a:ea typeface="Consolas"/>
              <a:cs typeface="Consolas"/>
              <a:sym typeface="Consolas"/>
            </a:endParaRPr>
          </a:p>
        </p:txBody>
      </p:sp>
      <p:sp>
        <p:nvSpPr>
          <p:cNvPr id="15" name="Google Shape;94;p15"/>
          <p:cNvSpPr/>
          <p:nvPr/>
        </p:nvSpPr>
        <p:spPr>
          <a:xfrm>
            <a:off x="3935292" y="3571250"/>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latin typeface="Consolas"/>
                <a:ea typeface="Consolas"/>
                <a:cs typeface="Consolas"/>
                <a:sym typeface="Consolas"/>
              </a:rPr>
              <a:t>Users</a:t>
            </a:r>
            <a:endParaRPr sz="1200" dirty="0">
              <a:latin typeface="Consolas"/>
              <a:ea typeface="Consolas"/>
              <a:cs typeface="Consolas"/>
              <a:sym typeface="Consolas"/>
            </a:endParaRPr>
          </a:p>
        </p:txBody>
      </p:sp>
      <p:sp>
        <p:nvSpPr>
          <p:cNvPr id="16" name="Google Shape;94;p15"/>
          <p:cNvSpPr/>
          <p:nvPr/>
        </p:nvSpPr>
        <p:spPr>
          <a:xfrm>
            <a:off x="2372862" y="3529178"/>
            <a:ext cx="841929" cy="321748"/>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latin typeface="Consolas"/>
                <a:ea typeface="Consolas"/>
                <a:cs typeface="Consolas"/>
                <a:sym typeface="Consolas"/>
              </a:rPr>
              <a:t>Program Files</a:t>
            </a:r>
            <a:endParaRPr sz="1200" dirty="0">
              <a:latin typeface="Consolas"/>
              <a:ea typeface="Consolas"/>
              <a:cs typeface="Consolas"/>
              <a:sym typeface="Consolas"/>
            </a:endParaRPr>
          </a:p>
        </p:txBody>
      </p:sp>
      <p:sp>
        <p:nvSpPr>
          <p:cNvPr id="17" name="Google Shape;94;p15"/>
          <p:cNvSpPr/>
          <p:nvPr/>
        </p:nvSpPr>
        <p:spPr>
          <a:xfrm>
            <a:off x="0" y="3571250"/>
            <a:ext cx="639158" cy="237604"/>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latin typeface="Consolas"/>
                <a:ea typeface="Consolas"/>
                <a:cs typeface="Consolas"/>
                <a:sym typeface="Consolas"/>
              </a:rPr>
              <a:t>Games</a:t>
            </a:r>
            <a:endParaRPr sz="1200" dirty="0">
              <a:latin typeface="Consolas"/>
              <a:ea typeface="Consolas"/>
              <a:cs typeface="Consolas"/>
              <a:sym typeface="Consolas"/>
            </a:endParaRPr>
          </a:p>
        </p:txBody>
      </p:sp>
      <p:sp>
        <p:nvSpPr>
          <p:cNvPr id="18" name="Google Shape;96;p15"/>
          <p:cNvSpPr txBox="1"/>
          <p:nvPr/>
        </p:nvSpPr>
        <p:spPr>
          <a:xfrm>
            <a:off x="954945" y="3571250"/>
            <a:ext cx="514947" cy="199204"/>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smtClean="0">
                <a:solidFill>
                  <a:srgbClr val="FFFFFF"/>
                </a:solidFill>
                <a:latin typeface="Consolas"/>
                <a:ea typeface="Consolas"/>
                <a:cs typeface="Consolas"/>
                <a:sym typeface="Consolas"/>
              </a:rPr>
              <a:t>Stuff.txt</a:t>
            </a:r>
            <a:endParaRPr sz="800" dirty="0">
              <a:solidFill>
                <a:srgbClr val="FFFFFF"/>
              </a:solidFill>
              <a:latin typeface="Consolas"/>
              <a:ea typeface="Consolas"/>
              <a:cs typeface="Consolas"/>
              <a:sym typeface="Consolas"/>
            </a:endParaRPr>
          </a:p>
        </p:txBody>
      </p:sp>
      <p:sp>
        <p:nvSpPr>
          <p:cNvPr id="19" name="Google Shape;94;p15"/>
          <p:cNvSpPr/>
          <p:nvPr/>
        </p:nvSpPr>
        <p:spPr>
          <a:xfrm>
            <a:off x="10073" y="3058511"/>
            <a:ext cx="629085" cy="258026"/>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latin typeface="Consolas"/>
                <a:ea typeface="Consolas"/>
                <a:cs typeface="Consolas"/>
                <a:sym typeface="Consolas"/>
              </a:rPr>
              <a:t>Wow</a:t>
            </a:r>
            <a:endParaRPr sz="1200" dirty="0">
              <a:latin typeface="Consolas"/>
              <a:ea typeface="Consolas"/>
              <a:cs typeface="Consolas"/>
              <a:sym typeface="Consolas"/>
            </a:endParaRPr>
          </a:p>
        </p:txBody>
      </p:sp>
      <p:sp>
        <p:nvSpPr>
          <p:cNvPr id="20" name="Google Shape;96;p15"/>
          <p:cNvSpPr txBox="1"/>
          <p:nvPr/>
        </p:nvSpPr>
        <p:spPr>
          <a:xfrm>
            <a:off x="17100" y="2639388"/>
            <a:ext cx="622058" cy="218648"/>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rgbClr val="FFFFFF"/>
                </a:solidFill>
                <a:latin typeface="Consolas"/>
                <a:ea typeface="Consolas"/>
                <a:cs typeface="Consolas"/>
                <a:sym typeface="Consolas"/>
              </a:rPr>
              <a:t>WoW.exe</a:t>
            </a:r>
            <a:endParaRPr sz="1000" dirty="0">
              <a:solidFill>
                <a:srgbClr val="FFFFFF"/>
              </a:solidFill>
              <a:latin typeface="Consolas"/>
              <a:ea typeface="Consolas"/>
              <a:cs typeface="Consolas"/>
              <a:sym typeface="Consolas"/>
            </a:endParaRPr>
          </a:p>
        </p:txBody>
      </p:sp>
      <p:sp>
        <p:nvSpPr>
          <p:cNvPr id="21" name="Google Shape;94;p15"/>
          <p:cNvSpPr/>
          <p:nvPr/>
        </p:nvSpPr>
        <p:spPr>
          <a:xfrm>
            <a:off x="4480309" y="3169687"/>
            <a:ext cx="545016" cy="257184"/>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latin typeface="Consolas"/>
                <a:ea typeface="Consolas"/>
                <a:cs typeface="Consolas"/>
                <a:sym typeface="Consolas"/>
              </a:rPr>
              <a:t>Ron</a:t>
            </a:r>
            <a:endParaRPr sz="1200" dirty="0">
              <a:latin typeface="Consolas"/>
              <a:ea typeface="Consolas"/>
              <a:cs typeface="Consolas"/>
              <a:sym typeface="Consolas"/>
            </a:endParaRPr>
          </a:p>
        </p:txBody>
      </p:sp>
      <p:sp>
        <p:nvSpPr>
          <p:cNvPr id="22" name="Google Shape;94;p15"/>
          <p:cNvSpPr/>
          <p:nvPr/>
        </p:nvSpPr>
        <p:spPr>
          <a:xfrm>
            <a:off x="3665596" y="3168207"/>
            <a:ext cx="726456" cy="275442"/>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latin typeface="Consolas"/>
                <a:ea typeface="Consolas"/>
                <a:cs typeface="Consolas"/>
                <a:sym typeface="Consolas"/>
              </a:rPr>
              <a:t>Harry</a:t>
            </a:r>
            <a:endParaRPr sz="1200" dirty="0">
              <a:latin typeface="Consolas"/>
              <a:ea typeface="Consolas"/>
              <a:cs typeface="Consolas"/>
              <a:sym typeface="Consolas"/>
            </a:endParaRPr>
          </a:p>
        </p:txBody>
      </p:sp>
      <p:sp>
        <p:nvSpPr>
          <p:cNvPr id="23" name="Google Shape;96;p15"/>
          <p:cNvSpPr txBox="1"/>
          <p:nvPr/>
        </p:nvSpPr>
        <p:spPr>
          <a:xfrm>
            <a:off x="3533846" y="2840718"/>
            <a:ext cx="650743" cy="217793"/>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800" dirty="0" smtClean="0">
                <a:solidFill>
                  <a:srgbClr val="FFFFFF"/>
                </a:solidFill>
                <a:latin typeface="Consolas"/>
                <a:ea typeface="Consolas"/>
                <a:cs typeface="Consolas"/>
                <a:sym typeface="Consolas"/>
              </a:rPr>
              <a:t>T</a:t>
            </a:r>
            <a:r>
              <a:rPr lang="en" sz="800" dirty="0" smtClean="0">
                <a:solidFill>
                  <a:srgbClr val="FFFFFF"/>
                </a:solidFill>
                <a:latin typeface="Consolas"/>
                <a:ea typeface="Consolas"/>
                <a:cs typeface="Consolas"/>
                <a:sym typeface="Consolas"/>
              </a:rPr>
              <a:t>odo_list.txt</a:t>
            </a:r>
            <a:endParaRPr sz="800" dirty="0">
              <a:solidFill>
                <a:srgbClr val="FFFFFF"/>
              </a:solidFill>
              <a:latin typeface="Consolas"/>
              <a:ea typeface="Consolas"/>
              <a:cs typeface="Consolas"/>
              <a:sym typeface="Consolas"/>
            </a:endParaRPr>
          </a:p>
        </p:txBody>
      </p:sp>
      <p:sp>
        <p:nvSpPr>
          <p:cNvPr id="24" name="Google Shape;94;p15"/>
          <p:cNvSpPr/>
          <p:nvPr/>
        </p:nvSpPr>
        <p:spPr>
          <a:xfrm>
            <a:off x="4858375" y="2693868"/>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latin typeface="Consolas"/>
                <a:ea typeface="Consolas"/>
                <a:cs typeface="Consolas"/>
                <a:sym typeface="Consolas"/>
              </a:rPr>
              <a:t>Documents</a:t>
            </a:r>
            <a:endParaRPr sz="1200" dirty="0">
              <a:latin typeface="Consolas"/>
              <a:ea typeface="Consolas"/>
              <a:cs typeface="Consolas"/>
              <a:sym typeface="Consolas"/>
            </a:endParaRPr>
          </a:p>
        </p:txBody>
      </p:sp>
      <p:sp>
        <p:nvSpPr>
          <p:cNvPr id="25" name="Google Shape;94;p15"/>
          <p:cNvSpPr/>
          <p:nvPr/>
        </p:nvSpPr>
        <p:spPr>
          <a:xfrm>
            <a:off x="4045675" y="2655468"/>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latin typeface="Consolas"/>
                <a:ea typeface="Consolas"/>
                <a:cs typeface="Consolas"/>
                <a:sym typeface="Consolas"/>
              </a:rPr>
              <a:t>SostDevI</a:t>
            </a:r>
            <a:endParaRPr sz="1200" dirty="0">
              <a:latin typeface="Consolas"/>
              <a:ea typeface="Consolas"/>
              <a:cs typeface="Consolas"/>
              <a:sym typeface="Consolas"/>
            </a:endParaRPr>
          </a:p>
        </p:txBody>
      </p:sp>
      <p:sp>
        <p:nvSpPr>
          <p:cNvPr id="26" name="Google Shape;96;p15"/>
          <p:cNvSpPr txBox="1"/>
          <p:nvPr/>
        </p:nvSpPr>
        <p:spPr>
          <a:xfrm>
            <a:off x="5408868" y="2401349"/>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rgbClr val="FFFFFF"/>
                </a:solidFill>
                <a:latin typeface="Consolas"/>
                <a:ea typeface="Consolas"/>
                <a:cs typeface="Consolas"/>
                <a:sym typeface="Consolas"/>
              </a:rPr>
              <a:t>B</a:t>
            </a:r>
            <a:r>
              <a:rPr lang="en" dirty="0" smtClean="0">
                <a:solidFill>
                  <a:srgbClr val="FFFFFF"/>
                </a:solidFill>
                <a:latin typeface="Consolas"/>
                <a:ea typeface="Consolas"/>
                <a:cs typeface="Consolas"/>
                <a:sym typeface="Consolas"/>
              </a:rPr>
              <a:t>iography.txt</a:t>
            </a:r>
            <a:endParaRPr dirty="0">
              <a:solidFill>
                <a:srgbClr val="FFFFFF"/>
              </a:solidFill>
              <a:latin typeface="Consolas"/>
              <a:ea typeface="Consolas"/>
              <a:cs typeface="Consolas"/>
              <a:sym typeface="Consolas"/>
            </a:endParaRPr>
          </a:p>
        </p:txBody>
      </p:sp>
      <p:sp>
        <p:nvSpPr>
          <p:cNvPr id="27" name="Google Shape;94;p15"/>
          <p:cNvSpPr/>
          <p:nvPr/>
        </p:nvSpPr>
        <p:spPr>
          <a:xfrm>
            <a:off x="3707752" y="2313773"/>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latin typeface="Consolas"/>
                <a:ea typeface="Consolas"/>
                <a:cs typeface="Consolas"/>
                <a:sym typeface="Consolas"/>
              </a:rPr>
              <a:t>week01</a:t>
            </a:r>
            <a:endParaRPr sz="1200" dirty="0">
              <a:latin typeface="Consolas"/>
              <a:ea typeface="Consolas"/>
              <a:cs typeface="Consolas"/>
              <a:sym typeface="Consolas"/>
            </a:endParaRPr>
          </a:p>
        </p:txBody>
      </p:sp>
      <p:sp>
        <p:nvSpPr>
          <p:cNvPr id="28" name="Google Shape;96;p15"/>
          <p:cNvSpPr txBox="1"/>
          <p:nvPr/>
        </p:nvSpPr>
        <p:spPr>
          <a:xfrm>
            <a:off x="3481680" y="2003625"/>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rgbClr val="FFFFFF"/>
                </a:solidFill>
                <a:latin typeface="Consolas"/>
                <a:ea typeface="Consolas"/>
                <a:cs typeface="Consolas"/>
                <a:sym typeface="Consolas"/>
              </a:rPr>
              <a:t>H</a:t>
            </a:r>
            <a:r>
              <a:rPr lang="en" dirty="0" smtClean="0">
                <a:solidFill>
                  <a:srgbClr val="FFFFFF"/>
                </a:solidFill>
                <a:latin typeface="Consolas"/>
                <a:ea typeface="Consolas"/>
                <a:cs typeface="Consolas"/>
                <a:sym typeface="Consolas"/>
              </a:rPr>
              <a:t>omework.txt</a:t>
            </a:r>
            <a:endParaRPr dirty="0">
              <a:solidFill>
                <a:srgbClr val="FFFFFF"/>
              </a:solidFill>
              <a:latin typeface="Consolas"/>
              <a:ea typeface="Consolas"/>
              <a:cs typeface="Consolas"/>
              <a:sym typeface="Consolas"/>
            </a:endParaRPr>
          </a:p>
        </p:txBody>
      </p:sp>
      <p:sp>
        <p:nvSpPr>
          <p:cNvPr id="29" name="Google Shape;94;p15"/>
          <p:cNvSpPr/>
          <p:nvPr/>
        </p:nvSpPr>
        <p:spPr>
          <a:xfrm>
            <a:off x="2668980" y="3133171"/>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latin typeface="Consolas"/>
                <a:ea typeface="Consolas"/>
                <a:cs typeface="Consolas"/>
                <a:sym typeface="Consolas"/>
              </a:rPr>
              <a:t>Git</a:t>
            </a:r>
            <a:endParaRPr sz="1200" dirty="0">
              <a:latin typeface="Consolas"/>
              <a:ea typeface="Consolas"/>
              <a:cs typeface="Consolas"/>
              <a:sym typeface="Consolas"/>
            </a:endParaRPr>
          </a:p>
        </p:txBody>
      </p:sp>
      <p:sp>
        <p:nvSpPr>
          <p:cNvPr id="30" name="Google Shape;96;p15"/>
          <p:cNvSpPr txBox="1"/>
          <p:nvPr/>
        </p:nvSpPr>
        <p:spPr>
          <a:xfrm>
            <a:off x="2730571" y="2841899"/>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FFFFFF"/>
                </a:solidFill>
                <a:latin typeface="Consolas"/>
                <a:ea typeface="Consolas"/>
                <a:cs typeface="Consolas"/>
                <a:sym typeface="Consolas"/>
              </a:rPr>
              <a:t>Git.exe</a:t>
            </a:r>
            <a:endParaRPr dirty="0">
              <a:solidFill>
                <a:srgbClr val="FFFFFF"/>
              </a:solidFill>
              <a:latin typeface="Consolas"/>
              <a:ea typeface="Consolas"/>
              <a:cs typeface="Consolas"/>
              <a:sym typeface="Consolas"/>
            </a:endParaRPr>
          </a:p>
        </p:txBody>
      </p:sp>
      <p:sp>
        <p:nvSpPr>
          <p:cNvPr id="31" name="Google Shape;94;p15"/>
          <p:cNvSpPr/>
          <p:nvPr/>
        </p:nvSpPr>
        <p:spPr>
          <a:xfrm>
            <a:off x="1727442" y="3133171"/>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latin typeface="Consolas"/>
                <a:ea typeface="Consolas"/>
                <a:cs typeface="Consolas"/>
                <a:sym typeface="Consolas"/>
              </a:rPr>
              <a:t>Python</a:t>
            </a:r>
            <a:endParaRPr sz="1200" dirty="0">
              <a:latin typeface="Consolas"/>
              <a:ea typeface="Consolas"/>
              <a:cs typeface="Consolas"/>
              <a:sym typeface="Consolas"/>
            </a:endParaRPr>
          </a:p>
        </p:txBody>
      </p:sp>
      <p:sp>
        <p:nvSpPr>
          <p:cNvPr id="32" name="Google Shape;96;p15"/>
          <p:cNvSpPr txBox="1"/>
          <p:nvPr/>
        </p:nvSpPr>
        <p:spPr>
          <a:xfrm>
            <a:off x="1594274" y="2841899"/>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rgbClr val="FFFFFF"/>
                </a:solidFill>
                <a:latin typeface="Consolas"/>
                <a:ea typeface="Consolas"/>
                <a:cs typeface="Consolas"/>
                <a:sym typeface="Consolas"/>
              </a:rPr>
              <a:t>P</a:t>
            </a:r>
            <a:r>
              <a:rPr lang="en" dirty="0" smtClean="0">
                <a:solidFill>
                  <a:srgbClr val="FFFFFF"/>
                </a:solidFill>
                <a:latin typeface="Consolas"/>
                <a:ea typeface="Consolas"/>
                <a:cs typeface="Consolas"/>
                <a:sym typeface="Consolas"/>
              </a:rPr>
              <a:t>ython.exe</a:t>
            </a:r>
            <a:endParaRPr dirty="0">
              <a:solidFill>
                <a:srgbClr val="FFFFFF"/>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2" name="Google Shape;102;p16"/>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3</a:t>
            </a:r>
            <a:endParaRPr/>
          </a:p>
        </p:txBody>
      </p:sp>
      <p:sp>
        <p:nvSpPr>
          <p:cNvPr id="103" name="Google Shape;103;p16"/>
          <p:cNvSpPr txBox="1">
            <a:spLocks noGrp="1"/>
          </p:cNvSpPr>
          <p:nvPr>
            <p:ph type="body" idx="2"/>
          </p:nvPr>
        </p:nvSpPr>
        <p:spPr>
          <a:xfrm>
            <a:off x="315425" y="676575"/>
            <a:ext cx="3706500" cy="4299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Understanding the status of the files in your repository is important! Have you made changes to any files that need to be committed? What has been added, modified, deleted, or staged since your last commit?</a:t>
            </a:r>
            <a:endParaRPr/>
          </a:p>
          <a:p>
            <a:pPr marL="0" lvl="0" indent="0" algn="l" rtl="0">
              <a:spcBef>
                <a:spcPts val="1600"/>
              </a:spcBef>
              <a:spcAft>
                <a:spcPts val="0"/>
              </a:spcAft>
              <a:buNone/>
            </a:pPr>
            <a:r>
              <a:rPr lang="en"/>
              <a:t>Consider the following commands executed in a Git repository on your computer. Together with your team, describe the status of the file at each step.</a:t>
            </a:r>
            <a:endParaRPr/>
          </a:p>
          <a:p>
            <a:pPr marL="457200" lvl="0" indent="-311150" algn="l" rtl="0">
              <a:spcBef>
                <a:spcPts val="1600"/>
              </a:spcBef>
              <a:spcAft>
                <a:spcPts val="0"/>
              </a:spcAft>
              <a:buSzPts val="1300"/>
              <a:buFont typeface="Consolas"/>
              <a:buAutoNum type="arabicPeriod"/>
            </a:pPr>
            <a:r>
              <a:rPr lang="en">
                <a:latin typeface="Consolas"/>
                <a:ea typeface="Consolas"/>
                <a:cs typeface="Consolas"/>
                <a:sym typeface="Consolas"/>
              </a:rPr>
              <a:t>notepad new_file.txt</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add new_file.txt</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commit -m "adding a new file"</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push</a:t>
            </a:r>
            <a:endParaRPr>
              <a:latin typeface="Consolas"/>
              <a:ea typeface="Consolas"/>
              <a:cs typeface="Consolas"/>
              <a:sym typeface="Consolas"/>
            </a:endParaRPr>
          </a:p>
          <a:p>
            <a:pPr marL="457200" lvl="0" indent="-311150" algn="l" rtl="0">
              <a:spcBef>
                <a:spcPts val="1000"/>
              </a:spcBef>
              <a:spcAft>
                <a:spcPts val="1000"/>
              </a:spcAft>
              <a:buSzPts val="1300"/>
              <a:buFont typeface="Consolas"/>
              <a:buAutoNum type="arabicPeriod"/>
            </a:pPr>
            <a:r>
              <a:rPr lang="en">
                <a:latin typeface="Consolas"/>
                <a:ea typeface="Consolas"/>
                <a:cs typeface="Consolas"/>
                <a:sym typeface="Consolas"/>
              </a:rPr>
              <a:t>notepad new_file.txt (add text)</a:t>
            </a:r>
            <a:endParaRPr>
              <a:latin typeface="Consolas"/>
              <a:ea typeface="Consolas"/>
              <a:cs typeface="Consolas"/>
              <a:sym typeface="Consolas"/>
            </a:endParaRPr>
          </a:p>
        </p:txBody>
      </p:sp>
      <p:graphicFrame>
        <p:nvGraphicFramePr>
          <p:cNvPr id="104" name="Google Shape;104;p16"/>
          <p:cNvGraphicFramePr/>
          <p:nvPr>
            <p:extLst>
              <p:ext uri="{D42A27DB-BD31-4B8C-83A1-F6EECF244321}">
                <p14:modId xmlns:p14="http://schemas.microsoft.com/office/powerpoint/2010/main" val="456510211"/>
              </p:ext>
            </p:extLst>
          </p:nvPr>
        </p:nvGraphicFramePr>
        <p:xfrm>
          <a:off x="4480250" y="284275"/>
          <a:ext cx="4482975" cy="4329875"/>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xmlns="" val="20000"/>
                    </a:ext>
                  </a:extLst>
                </a:gridCol>
              </a:tblGrid>
              <a:tr h="865975">
                <a:tc>
                  <a:txBody>
                    <a:bodyPr/>
                    <a:lstStyle/>
                    <a:p>
                      <a:pPr marL="0" lvl="0" indent="0" algn="l" rtl="0">
                        <a:spcBef>
                          <a:spcPts val="0"/>
                        </a:spcBef>
                        <a:spcAft>
                          <a:spcPts val="0"/>
                        </a:spcAft>
                        <a:buNone/>
                      </a:pPr>
                      <a:r>
                        <a:rPr lang="en" dirty="0"/>
                        <a:t>1</a:t>
                      </a:r>
                      <a:r>
                        <a:rPr lang="en" dirty="0" smtClean="0"/>
                        <a:t>.</a:t>
                      </a:r>
                      <a:r>
                        <a:rPr lang="en-US" dirty="0" smtClean="0"/>
                        <a:t> We created</a:t>
                      </a:r>
                      <a:r>
                        <a:rPr lang="en-US" baseline="0" dirty="0" smtClean="0"/>
                        <a:t> a new text file</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865975">
                <a:tc>
                  <a:txBody>
                    <a:bodyPr/>
                    <a:lstStyle/>
                    <a:p>
                      <a:pPr marL="0" lvl="0" indent="0" algn="l" rtl="0">
                        <a:spcBef>
                          <a:spcPts val="0"/>
                        </a:spcBef>
                        <a:spcAft>
                          <a:spcPts val="0"/>
                        </a:spcAft>
                        <a:buNone/>
                      </a:pPr>
                      <a:r>
                        <a:rPr lang="en" dirty="0"/>
                        <a:t>2</a:t>
                      </a:r>
                      <a:r>
                        <a:rPr lang="en" dirty="0" smtClean="0"/>
                        <a:t>.</a:t>
                      </a:r>
                      <a:r>
                        <a:rPr lang="en-US" dirty="0" smtClean="0"/>
                        <a:t> We</a:t>
                      </a:r>
                      <a:r>
                        <a:rPr lang="en-US" baseline="0" dirty="0" smtClean="0"/>
                        <a:t> added the text file to the staging area</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865975">
                <a:tc>
                  <a:txBody>
                    <a:bodyPr/>
                    <a:lstStyle/>
                    <a:p>
                      <a:pPr marL="0" lvl="0" indent="0" algn="l" rtl="0">
                        <a:spcBef>
                          <a:spcPts val="0"/>
                        </a:spcBef>
                        <a:spcAft>
                          <a:spcPts val="0"/>
                        </a:spcAft>
                        <a:buNone/>
                      </a:pPr>
                      <a:r>
                        <a:rPr lang="en" dirty="0"/>
                        <a:t>3</a:t>
                      </a:r>
                      <a:r>
                        <a:rPr lang="en" dirty="0" smtClean="0"/>
                        <a:t>.</a:t>
                      </a:r>
                      <a:r>
                        <a:rPr lang="en-US" dirty="0" smtClean="0"/>
                        <a:t> We committed the file</a:t>
                      </a:r>
                      <a:r>
                        <a:rPr lang="en-US" baseline="0" dirty="0" smtClean="0"/>
                        <a:t> to a local repository</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865975">
                <a:tc>
                  <a:txBody>
                    <a:bodyPr/>
                    <a:lstStyle/>
                    <a:p>
                      <a:pPr marL="0" lvl="0" indent="0" algn="l" rtl="0">
                        <a:spcBef>
                          <a:spcPts val="0"/>
                        </a:spcBef>
                        <a:spcAft>
                          <a:spcPts val="0"/>
                        </a:spcAft>
                        <a:buNone/>
                      </a:pPr>
                      <a:r>
                        <a:rPr lang="en" dirty="0"/>
                        <a:t>4</a:t>
                      </a:r>
                      <a:r>
                        <a:rPr lang="en" dirty="0" smtClean="0"/>
                        <a:t>.</a:t>
                      </a:r>
                      <a:r>
                        <a:rPr lang="en-US" dirty="0" smtClean="0"/>
                        <a:t> We transmitted</a:t>
                      </a:r>
                      <a:r>
                        <a:rPr lang="en-US" baseline="0" dirty="0" smtClean="0"/>
                        <a:t> and saved </a:t>
                      </a:r>
                      <a:r>
                        <a:rPr lang="en-US" dirty="0" smtClean="0"/>
                        <a:t>to a remote repository</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r h="865975">
                <a:tc>
                  <a:txBody>
                    <a:bodyPr/>
                    <a:lstStyle/>
                    <a:p>
                      <a:pPr marL="0" lvl="0" indent="0" algn="l" rtl="0">
                        <a:spcBef>
                          <a:spcPts val="0"/>
                        </a:spcBef>
                        <a:spcAft>
                          <a:spcPts val="0"/>
                        </a:spcAft>
                        <a:buNone/>
                      </a:pPr>
                      <a:r>
                        <a:rPr lang="en" dirty="0"/>
                        <a:t>5</a:t>
                      </a:r>
                      <a:r>
                        <a:rPr lang="en" dirty="0" smtClean="0"/>
                        <a:t>.</a:t>
                      </a:r>
                      <a:r>
                        <a:rPr lang="en-US" dirty="0" smtClean="0"/>
                        <a:t> We are at staging area</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51885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4</a:t>
            </a:r>
            <a:endParaRPr/>
          </a:p>
        </p:txBody>
      </p:sp>
      <p:sp>
        <p:nvSpPr>
          <p:cNvPr id="110" name="Google Shape;110;p1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1" name="Google Shape;111;p17"/>
          <p:cNvSpPr txBox="1">
            <a:spLocks noGrp="1"/>
          </p:cNvSpPr>
          <p:nvPr>
            <p:ph type="body" idx="2"/>
          </p:nvPr>
        </p:nvSpPr>
        <p:spPr>
          <a:xfrm>
            <a:off x="5192225" y="905175"/>
            <a:ext cx="3706500" cy="3713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a:t>Proper use of version control means understanding </a:t>
            </a:r>
            <a:r>
              <a:rPr lang="en" sz="1200" b="1" i="1"/>
              <a:t>why</a:t>
            </a:r>
            <a:r>
              <a:rPr lang="en" sz="1200"/>
              <a:t> we use it and not just memorizing </a:t>
            </a:r>
            <a:r>
              <a:rPr lang="en" sz="1200" b="1" i="1"/>
              <a:t>how</a:t>
            </a:r>
            <a:r>
              <a:rPr lang="en" sz="1200" b="1"/>
              <a:t> </a:t>
            </a:r>
            <a:r>
              <a:rPr lang="en" sz="1200"/>
              <a:t>to use it.</a:t>
            </a:r>
            <a:endParaRPr sz="1200"/>
          </a:p>
          <a:p>
            <a:pPr marL="0" lvl="0" indent="0" algn="l" rtl="0">
              <a:spcBef>
                <a:spcPts val="1600"/>
              </a:spcBef>
              <a:spcAft>
                <a:spcPts val="0"/>
              </a:spcAft>
              <a:buNone/>
            </a:pPr>
            <a:r>
              <a:rPr lang="en" sz="1200"/>
              <a:t>Discuss the following questions with your team, and type or write your answers in the space on the right.</a:t>
            </a:r>
            <a:endParaRPr sz="1200"/>
          </a:p>
          <a:p>
            <a:pPr marL="457200" lvl="0" indent="-304800" algn="l" rtl="0">
              <a:spcBef>
                <a:spcPts val="1600"/>
              </a:spcBef>
              <a:spcAft>
                <a:spcPts val="0"/>
              </a:spcAft>
              <a:buSzPts val="1200"/>
              <a:buAutoNum type="arabicPeriod"/>
            </a:pPr>
            <a:r>
              <a:rPr lang="en" sz="1200"/>
              <a:t>Why do you think that it is a good idea to check the status before staging files?</a:t>
            </a:r>
            <a:endParaRPr sz="1200"/>
          </a:p>
          <a:p>
            <a:pPr marL="457200" lvl="0" indent="-304800" algn="l" rtl="0">
              <a:spcBef>
                <a:spcPts val="1000"/>
              </a:spcBef>
              <a:spcAft>
                <a:spcPts val="0"/>
              </a:spcAft>
              <a:buSzPts val="1200"/>
              <a:buAutoNum type="arabicPeriod"/>
            </a:pPr>
            <a:r>
              <a:rPr lang="en" sz="1200"/>
              <a:t>When starting a brand new assignment, what is the first thing you should do, and why?</a:t>
            </a:r>
            <a:endParaRPr sz="1200"/>
          </a:p>
          <a:p>
            <a:pPr marL="457200" lvl="0" indent="-304800" algn="l" rtl="0">
              <a:spcBef>
                <a:spcPts val="1000"/>
              </a:spcBef>
              <a:spcAft>
                <a:spcPts val="0"/>
              </a:spcAft>
              <a:buSzPts val="1200"/>
              <a:buAutoNum type="arabicPeriod"/>
            </a:pPr>
            <a:r>
              <a:rPr lang="en" sz="1200">
                <a:solidFill>
                  <a:schemeClr val="lt1"/>
                </a:solidFill>
              </a:rPr>
              <a:t>What is the last thing that you should do before taking a break from working?</a:t>
            </a:r>
            <a:endParaRPr sz="1200"/>
          </a:p>
          <a:p>
            <a:pPr marL="457200" lvl="0" indent="-304800" algn="l" rtl="0">
              <a:spcBef>
                <a:spcPts val="1000"/>
              </a:spcBef>
              <a:spcAft>
                <a:spcPts val="1000"/>
              </a:spcAft>
              <a:buSzPts val="1200"/>
              <a:buAutoNum type="arabicPeriod"/>
            </a:pPr>
            <a:r>
              <a:rPr lang="en" sz="1200"/>
              <a:t>Assume that you are getting back to work on a different computer. What is the first thing you should do?</a:t>
            </a:r>
            <a:endParaRPr sz="1200"/>
          </a:p>
        </p:txBody>
      </p:sp>
      <p:graphicFrame>
        <p:nvGraphicFramePr>
          <p:cNvPr id="112" name="Google Shape;112;p17"/>
          <p:cNvGraphicFramePr/>
          <p:nvPr>
            <p:extLst>
              <p:ext uri="{D42A27DB-BD31-4B8C-83A1-F6EECF244321}">
                <p14:modId xmlns:p14="http://schemas.microsoft.com/office/powerpoint/2010/main" val="2672396394"/>
              </p:ext>
            </p:extLst>
          </p:nvPr>
        </p:nvGraphicFramePr>
        <p:xfrm>
          <a:off x="213050" y="360475"/>
          <a:ext cx="4482975" cy="4339800"/>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xmlns="" val="20000"/>
                    </a:ext>
                  </a:extLst>
                </a:gridCol>
              </a:tblGrid>
              <a:tr h="1084950">
                <a:tc>
                  <a:txBody>
                    <a:bodyPr/>
                    <a:lstStyle/>
                    <a:p>
                      <a:pPr marL="0" lvl="0" indent="0" algn="l" rtl="0">
                        <a:spcBef>
                          <a:spcPts val="0"/>
                        </a:spcBef>
                        <a:spcAft>
                          <a:spcPts val="0"/>
                        </a:spcAft>
                        <a:buNone/>
                      </a:pPr>
                      <a:r>
                        <a:rPr lang="en" dirty="0"/>
                        <a:t>1</a:t>
                      </a:r>
                      <a:r>
                        <a:rPr lang="en" dirty="0" smtClean="0"/>
                        <a:t>.</a:t>
                      </a:r>
                      <a:r>
                        <a:rPr lang="en-US" dirty="0" smtClean="0"/>
                        <a:t> So we can review the changes we need</a:t>
                      </a:r>
                      <a:r>
                        <a:rPr lang="en-US" baseline="0" dirty="0" smtClean="0"/>
                        <a:t> to make at the staging area</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1084950">
                <a:tc>
                  <a:txBody>
                    <a:bodyPr/>
                    <a:lstStyle/>
                    <a:p>
                      <a:pPr marL="0" lvl="0" indent="0" algn="l" rtl="0">
                        <a:spcBef>
                          <a:spcPts val="0"/>
                        </a:spcBef>
                        <a:spcAft>
                          <a:spcPts val="0"/>
                        </a:spcAft>
                        <a:buNone/>
                      </a:pPr>
                      <a:r>
                        <a:rPr lang="en" dirty="0"/>
                        <a:t>2</a:t>
                      </a:r>
                      <a:r>
                        <a:rPr lang="en" dirty="0" smtClean="0"/>
                        <a:t>.</a:t>
                      </a:r>
                      <a:r>
                        <a:rPr lang="en-US" dirty="0" smtClean="0"/>
                        <a:t> I should</a:t>
                      </a:r>
                      <a:r>
                        <a:rPr lang="en-US" baseline="0" dirty="0" smtClean="0"/>
                        <a:t> create the file and start with the working copy because we need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1084950">
                <a:tc>
                  <a:txBody>
                    <a:bodyPr/>
                    <a:lstStyle/>
                    <a:p>
                      <a:pPr marL="0" lvl="0" indent="0" algn="l" rtl="0">
                        <a:spcBef>
                          <a:spcPts val="0"/>
                        </a:spcBef>
                        <a:spcAft>
                          <a:spcPts val="0"/>
                        </a:spcAft>
                        <a:buNone/>
                      </a:pPr>
                      <a:r>
                        <a:rPr lang="en" dirty="0"/>
                        <a:t>3</a:t>
                      </a:r>
                      <a:r>
                        <a:rPr lang="en" dirty="0" smtClean="0"/>
                        <a:t>.</a:t>
                      </a:r>
                      <a:r>
                        <a:rPr lang="en-US" dirty="0" smtClean="0"/>
                        <a:t> Push the work into the remote repository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1084950">
                <a:tc>
                  <a:txBody>
                    <a:bodyPr/>
                    <a:lstStyle/>
                    <a:p>
                      <a:pPr marL="0" lvl="0" indent="0" algn="l" rtl="0">
                        <a:spcBef>
                          <a:spcPts val="0"/>
                        </a:spcBef>
                        <a:spcAft>
                          <a:spcPts val="0"/>
                        </a:spcAft>
                        <a:buNone/>
                      </a:pPr>
                      <a:r>
                        <a:rPr lang="en" dirty="0"/>
                        <a:t>4</a:t>
                      </a:r>
                      <a:r>
                        <a:rPr lang="en" dirty="0" smtClean="0"/>
                        <a:t>.</a:t>
                      </a:r>
                      <a:r>
                        <a:rPr lang="en-US" dirty="0" smtClean="0"/>
                        <a:t> Pull the files</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827</Words>
  <Application>Microsoft Office PowerPoint</Application>
  <PresentationFormat>On-screen Show (16:9)</PresentationFormat>
  <Paragraphs>116</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Roboto</vt:lpstr>
      <vt:lpstr>Arial</vt:lpstr>
      <vt:lpstr>Consolas</vt:lpstr>
      <vt:lpstr>Merriweather</vt:lpstr>
      <vt:lpstr>Paradigm</vt:lpstr>
      <vt:lpstr>Problem Solving Session – Mohamed Emad</vt:lpstr>
      <vt:lpstr>Problem 1</vt:lpstr>
      <vt:lpstr>Problem 2</vt:lpstr>
      <vt:lpstr>Problem 3</vt:lpstr>
      <vt:lpstr>Problem 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Shereen Emad</cp:lastModifiedBy>
  <cp:revision>11</cp:revision>
  <dcterms:modified xsi:type="dcterms:W3CDTF">2021-09-05T12:40:37Z</dcterms:modified>
</cp:coreProperties>
</file>