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9144000" cy="5143500" type="screen16x9"/>
  <p:notesSz cx="6858000" cy="9144000"/>
  <p:embeddedFontLst>
    <p:embeddedFont>
      <p:font typeface="Consolas" panose="020B0609020204030204" pitchFamily="49" charset="0"/>
      <p:regular r:id="rId8"/>
      <p:bold r:id="rId9"/>
      <p:italic r:id="rId10"/>
      <p:boldItalic r:id="rId11"/>
    </p:embeddedFont>
    <p:embeddedFont>
      <p:font typeface="Merriweather"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1" d="100"/>
          <a:sy n="101" d="100"/>
        </p:scale>
        <p:origin x="76"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ableStyles" Target="tableStyles.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Solving Session</a:t>
            </a:r>
            <a:endParaRPr/>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1</a:t>
            </a:r>
            <a:endParaRPr/>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1222165858"/>
              </p:ext>
            </p:extLst>
          </p:nvPr>
        </p:nvGraphicFramePr>
        <p:xfrm>
          <a:off x="4531700" y="4646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 </a:t>
                      </a:r>
                      <a:endParaRPr sz="900" dirty="0"/>
                    </a:p>
                    <a:p>
                      <a:pPr marL="0" lvl="0" indent="0" algn="l" rtl="0">
                        <a:spcBef>
                          <a:spcPts val="0"/>
                        </a:spcBef>
                        <a:spcAft>
                          <a:spcPts val="0"/>
                        </a:spcAft>
                        <a:buNone/>
                      </a:pPr>
                      <a:r>
                        <a:rPr lang="en-US" sz="900" dirty="0"/>
                        <a:t>Arya Sharad</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a:t>2</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r>
                        <a:rPr lang="en-US" sz="900" dirty="0"/>
                        <a:t>I don’t have much experience with computer languages and coding.</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1795973912"/>
              </p:ext>
            </p:extLst>
          </p:nvPr>
        </p:nvGraphicFramePr>
        <p:xfrm>
          <a:off x="4531700" y="1836200"/>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dirty="0"/>
                        <a:t>Name:</a:t>
                      </a:r>
                      <a:endParaRPr sz="900" dirty="0"/>
                    </a:p>
                    <a:p>
                      <a:pPr marL="0" lvl="0" indent="0" algn="l" rtl="0">
                        <a:spcBef>
                          <a:spcPts val="0"/>
                        </a:spcBef>
                        <a:spcAft>
                          <a:spcPts val="0"/>
                        </a:spcAft>
                        <a:buNone/>
                      </a:pPr>
                      <a:r>
                        <a:rPr lang="en-GB" sz="900" dirty="0"/>
                        <a:t>Noora </a:t>
                      </a:r>
                      <a:r>
                        <a:rPr lang="en-GB" sz="900" dirty="0" err="1"/>
                        <a:t>Alnuaimi</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GB" sz="900" dirty="0"/>
                        <a:t>1</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dirty="0"/>
                        <a:t>Comments:</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GB" sz="900" dirty="0" err="1"/>
                        <a:t>Im</a:t>
                      </a:r>
                      <a:r>
                        <a:rPr lang="en-GB" sz="900" dirty="0"/>
                        <a:t> excited to learn</a:t>
                      </a:r>
                      <a:endParaRPr sz="900" dirty="0"/>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nvGraphicFramePr>
        <p:xfrm>
          <a:off x="4531700" y="3214344"/>
          <a:ext cx="4360000" cy="13258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en" sz="900"/>
                        <a:t>Name:</a:t>
                      </a: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a:t>Prior Experience (0-10):</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gridSpan="2">
                  <a:txBody>
                    <a:bodyPr/>
                    <a:lstStyle/>
                    <a:p>
                      <a:pPr marL="0" lvl="0" indent="0" algn="l" rtl="0">
                        <a:spcBef>
                          <a:spcPts val="0"/>
                        </a:spcBef>
                        <a:spcAft>
                          <a:spcPts val="0"/>
                        </a:spcAft>
                        <a:buNone/>
                      </a:pPr>
                      <a:r>
                        <a:rPr lang="en" sz="900"/>
                        <a:t>Comments:</a:t>
                      </a: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p>
                      <a:pPr marL="0" lvl="0" indent="0" algn="l" rtl="0">
                        <a:spcBef>
                          <a:spcPts val="0"/>
                        </a:spcBef>
                        <a:spcAft>
                          <a:spcPts val="0"/>
                        </a:spcAft>
                        <a:buNone/>
                      </a:pPr>
                      <a:endParaRPr sz="90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2</a:t>
            </a:r>
            <a:endParaRPr/>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Files in the file system are organized into a </a:t>
            </a:r>
            <a:r>
              <a:rPr lang="en" b="1" i="1">
                <a:solidFill>
                  <a:srgbClr val="EA9999"/>
                </a:solidFill>
              </a:rPr>
              <a:t>tree structure</a:t>
            </a:r>
            <a:r>
              <a:rPr lang="en"/>
              <a:t>. Visualizing this structure can make finding files and directories more intuitive.</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Assume that each of the following is an absolute path to a file in your file system. Draw the tree that represents the structure in the space on the left.</a:t>
            </a: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endParaRPr/>
          </a:p>
          <a:p>
            <a:pPr marL="0" lvl="0" indent="0" algn="l" rtl="0">
              <a:lnSpc>
                <a:spcPct val="100000"/>
              </a:lnSpc>
              <a:spcBef>
                <a:spcPts val="0"/>
              </a:spcBef>
              <a:spcAft>
                <a:spcPts val="0"/>
              </a:spcAft>
              <a:buNone/>
            </a:pPr>
            <a:r>
              <a:rPr lang="en"/>
              <a:t>Your instructor will determine if you should work digitally, on paper, or on a whiteboard. Use the icons to the left as references.</a:t>
            </a:r>
            <a:endParaRPr/>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302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cxnSp>
        <p:nvCxnSpPr>
          <p:cNvPr id="5" name="Straight Connector 4">
            <a:extLst>
              <a:ext uri="{FF2B5EF4-FFF2-40B4-BE49-F238E27FC236}">
                <a16:creationId xmlns:a16="http://schemas.microsoft.com/office/drawing/2014/main" id="{E3264A20-272A-4BE1-9DCB-549E225B4CAE}"/>
              </a:ext>
            </a:extLst>
          </p:cNvPr>
          <p:cNvCxnSpPr/>
          <p:nvPr/>
        </p:nvCxnSpPr>
        <p:spPr>
          <a:xfrm>
            <a:off x="3090041" y="794582"/>
            <a:ext cx="0" cy="378372"/>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2459577-C429-49CD-8297-3C943A040E50}"/>
              </a:ext>
            </a:extLst>
          </p:cNvPr>
          <p:cNvCxnSpPr>
            <a:cxnSpLocks/>
          </p:cNvCxnSpPr>
          <p:nvPr/>
        </p:nvCxnSpPr>
        <p:spPr>
          <a:xfrm>
            <a:off x="1490350" y="1172954"/>
            <a:ext cx="2413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2B3408E-F16F-440D-8F56-A4586F0A79EC}"/>
              </a:ext>
            </a:extLst>
          </p:cNvPr>
          <p:cNvCxnSpPr/>
          <p:nvPr/>
        </p:nvCxnSpPr>
        <p:spPr>
          <a:xfrm>
            <a:off x="3890930" y="1172954"/>
            <a:ext cx="0" cy="35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1A72806-554A-4E7B-BA8A-03742DC52827}"/>
              </a:ext>
            </a:extLst>
          </p:cNvPr>
          <p:cNvCxnSpPr/>
          <p:nvPr/>
        </p:nvCxnSpPr>
        <p:spPr>
          <a:xfrm>
            <a:off x="1490350" y="1172954"/>
            <a:ext cx="0" cy="35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20305DF-0568-411C-BD9D-E0C830E85221}"/>
              </a:ext>
            </a:extLst>
          </p:cNvPr>
          <p:cNvSpPr txBox="1"/>
          <p:nvPr/>
        </p:nvSpPr>
        <p:spPr>
          <a:xfrm>
            <a:off x="3752193" y="1532408"/>
            <a:ext cx="277473" cy="307777"/>
          </a:xfrm>
          <a:prstGeom prst="rect">
            <a:avLst/>
          </a:prstGeom>
          <a:noFill/>
        </p:spPr>
        <p:txBody>
          <a:bodyPr wrap="square" rtlCol="0">
            <a:spAutoFit/>
          </a:bodyPr>
          <a:lstStyle/>
          <a:p>
            <a:r>
              <a:rPr lang="en-GB" dirty="0">
                <a:solidFill>
                  <a:srgbClr val="7030A0"/>
                </a:solidFill>
              </a:rPr>
              <a:t>D</a:t>
            </a:r>
            <a:endParaRPr lang="en-US" dirty="0">
              <a:solidFill>
                <a:srgbClr val="7030A0"/>
              </a:solidFill>
            </a:endParaRPr>
          </a:p>
        </p:txBody>
      </p:sp>
      <p:sp>
        <p:nvSpPr>
          <p:cNvPr id="22" name="TextBox 21">
            <a:extLst>
              <a:ext uri="{FF2B5EF4-FFF2-40B4-BE49-F238E27FC236}">
                <a16:creationId xmlns:a16="http://schemas.microsoft.com/office/drawing/2014/main" id="{4676FE07-14E0-4705-9238-BA64E5C44E68}"/>
              </a:ext>
            </a:extLst>
          </p:cNvPr>
          <p:cNvSpPr txBox="1"/>
          <p:nvPr/>
        </p:nvSpPr>
        <p:spPr>
          <a:xfrm>
            <a:off x="1351613" y="1532902"/>
            <a:ext cx="277473" cy="307777"/>
          </a:xfrm>
          <a:prstGeom prst="rect">
            <a:avLst/>
          </a:prstGeom>
          <a:noFill/>
        </p:spPr>
        <p:txBody>
          <a:bodyPr wrap="square" rtlCol="0">
            <a:spAutoFit/>
          </a:bodyPr>
          <a:lstStyle/>
          <a:p>
            <a:r>
              <a:rPr lang="en-GB" dirty="0">
                <a:solidFill>
                  <a:srgbClr val="7030A0"/>
                </a:solidFill>
              </a:rPr>
              <a:t>C</a:t>
            </a:r>
            <a:endParaRPr lang="en-US" dirty="0">
              <a:solidFill>
                <a:srgbClr val="7030A0"/>
              </a:solidFill>
            </a:endParaRPr>
          </a:p>
        </p:txBody>
      </p:sp>
      <p:cxnSp>
        <p:nvCxnSpPr>
          <p:cNvPr id="23" name="Straight Connector 22">
            <a:extLst>
              <a:ext uri="{FF2B5EF4-FFF2-40B4-BE49-F238E27FC236}">
                <a16:creationId xmlns:a16="http://schemas.microsoft.com/office/drawing/2014/main" id="{7B48B57E-35EB-421E-A3E4-156D3E80A1A2}"/>
              </a:ext>
            </a:extLst>
          </p:cNvPr>
          <p:cNvCxnSpPr>
            <a:cxnSpLocks/>
          </p:cNvCxnSpPr>
          <p:nvPr/>
        </p:nvCxnSpPr>
        <p:spPr>
          <a:xfrm>
            <a:off x="3903542" y="1840185"/>
            <a:ext cx="0" cy="19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E8FBE15-48AB-4B8A-A9F7-16DE5A31373C}"/>
              </a:ext>
            </a:extLst>
          </p:cNvPr>
          <p:cNvCxnSpPr>
            <a:cxnSpLocks/>
          </p:cNvCxnSpPr>
          <p:nvPr/>
        </p:nvCxnSpPr>
        <p:spPr>
          <a:xfrm>
            <a:off x="3531476" y="2036905"/>
            <a:ext cx="841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2B88F26-BBD0-4131-849B-0F49AD4FDAA7}"/>
              </a:ext>
            </a:extLst>
          </p:cNvPr>
          <p:cNvCxnSpPr>
            <a:cxnSpLocks/>
          </p:cNvCxnSpPr>
          <p:nvPr/>
        </p:nvCxnSpPr>
        <p:spPr>
          <a:xfrm>
            <a:off x="4373354" y="2036905"/>
            <a:ext cx="0" cy="30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F74038C-19D1-4FFD-AF10-F206766AD1FA}"/>
              </a:ext>
            </a:extLst>
          </p:cNvPr>
          <p:cNvCxnSpPr>
            <a:cxnSpLocks/>
          </p:cNvCxnSpPr>
          <p:nvPr/>
        </p:nvCxnSpPr>
        <p:spPr>
          <a:xfrm>
            <a:off x="3531476" y="2036905"/>
            <a:ext cx="0" cy="30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22474C4-74CD-4030-8BB8-F8E35EAD3FC5}"/>
              </a:ext>
            </a:extLst>
          </p:cNvPr>
          <p:cNvSpPr txBox="1"/>
          <p:nvPr/>
        </p:nvSpPr>
        <p:spPr>
          <a:xfrm>
            <a:off x="4234617" y="2263973"/>
            <a:ext cx="1030108" cy="276999"/>
          </a:xfrm>
          <a:prstGeom prst="rect">
            <a:avLst/>
          </a:prstGeom>
          <a:noFill/>
        </p:spPr>
        <p:txBody>
          <a:bodyPr wrap="square" rtlCol="0">
            <a:spAutoFit/>
          </a:bodyPr>
          <a:lstStyle/>
          <a:p>
            <a:r>
              <a:rPr lang="en-GB" sz="1200" dirty="0">
                <a:solidFill>
                  <a:srgbClr val="7030A0"/>
                </a:solidFill>
              </a:rPr>
              <a:t>games</a:t>
            </a:r>
            <a:endParaRPr lang="en-US" dirty="0">
              <a:solidFill>
                <a:srgbClr val="7030A0"/>
              </a:solidFill>
            </a:endParaRPr>
          </a:p>
        </p:txBody>
      </p:sp>
      <p:sp>
        <p:nvSpPr>
          <p:cNvPr id="34" name="TextBox 33">
            <a:extLst>
              <a:ext uri="{FF2B5EF4-FFF2-40B4-BE49-F238E27FC236}">
                <a16:creationId xmlns:a16="http://schemas.microsoft.com/office/drawing/2014/main" id="{BB93C3DD-63E8-4749-B751-4DA5C0B9969D}"/>
              </a:ext>
            </a:extLst>
          </p:cNvPr>
          <p:cNvSpPr txBox="1"/>
          <p:nvPr/>
        </p:nvSpPr>
        <p:spPr>
          <a:xfrm>
            <a:off x="3295178" y="2273247"/>
            <a:ext cx="936108" cy="246221"/>
          </a:xfrm>
          <a:prstGeom prst="rect">
            <a:avLst/>
          </a:prstGeom>
          <a:noFill/>
        </p:spPr>
        <p:txBody>
          <a:bodyPr wrap="square" rtlCol="0">
            <a:spAutoFit/>
          </a:bodyPr>
          <a:lstStyle/>
          <a:p>
            <a:r>
              <a:rPr lang="en-GB" sz="1000" dirty="0">
                <a:solidFill>
                  <a:srgbClr val="7030A0"/>
                </a:solidFill>
              </a:rPr>
              <a:t>Stuff.txt</a:t>
            </a:r>
            <a:endParaRPr lang="en-US" sz="1000" dirty="0">
              <a:solidFill>
                <a:srgbClr val="7030A0"/>
              </a:solidFill>
            </a:endParaRPr>
          </a:p>
        </p:txBody>
      </p:sp>
      <p:cxnSp>
        <p:nvCxnSpPr>
          <p:cNvPr id="35" name="Straight Arrow Connector 34">
            <a:extLst>
              <a:ext uri="{FF2B5EF4-FFF2-40B4-BE49-F238E27FC236}">
                <a16:creationId xmlns:a16="http://schemas.microsoft.com/office/drawing/2014/main" id="{049168F6-EDDB-4676-9F93-AD083C7BB5A5}"/>
              </a:ext>
            </a:extLst>
          </p:cNvPr>
          <p:cNvCxnSpPr>
            <a:cxnSpLocks/>
          </p:cNvCxnSpPr>
          <p:nvPr/>
        </p:nvCxnSpPr>
        <p:spPr>
          <a:xfrm>
            <a:off x="4481611" y="2519468"/>
            <a:ext cx="0" cy="30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C1E0772-1A3A-4DFB-AFD1-51F619C8974A}"/>
              </a:ext>
            </a:extLst>
          </p:cNvPr>
          <p:cNvSpPr txBox="1"/>
          <p:nvPr/>
        </p:nvSpPr>
        <p:spPr>
          <a:xfrm>
            <a:off x="4230777" y="2822913"/>
            <a:ext cx="682446" cy="261610"/>
          </a:xfrm>
          <a:prstGeom prst="rect">
            <a:avLst/>
          </a:prstGeom>
          <a:noFill/>
        </p:spPr>
        <p:txBody>
          <a:bodyPr wrap="square" rtlCol="0">
            <a:spAutoFit/>
          </a:bodyPr>
          <a:lstStyle/>
          <a:p>
            <a:r>
              <a:rPr lang="en-GB" sz="1050" dirty="0">
                <a:solidFill>
                  <a:srgbClr val="7030A0"/>
                </a:solidFill>
              </a:rPr>
              <a:t>WoW</a:t>
            </a:r>
            <a:endParaRPr lang="en-US" sz="1050" dirty="0">
              <a:solidFill>
                <a:srgbClr val="7030A0"/>
              </a:solidFill>
            </a:endParaRPr>
          </a:p>
        </p:txBody>
      </p:sp>
      <p:cxnSp>
        <p:nvCxnSpPr>
          <p:cNvPr id="42" name="Straight Arrow Connector 41">
            <a:extLst>
              <a:ext uri="{FF2B5EF4-FFF2-40B4-BE49-F238E27FC236}">
                <a16:creationId xmlns:a16="http://schemas.microsoft.com/office/drawing/2014/main" id="{8254CFB3-2523-4EC3-A1E8-5F2F3E9BE2F2}"/>
              </a:ext>
            </a:extLst>
          </p:cNvPr>
          <p:cNvCxnSpPr>
            <a:cxnSpLocks/>
          </p:cNvCxnSpPr>
          <p:nvPr/>
        </p:nvCxnSpPr>
        <p:spPr>
          <a:xfrm>
            <a:off x="4486866" y="3084523"/>
            <a:ext cx="0" cy="3034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6C1B51C-EF9A-4BDA-A9AC-D77A81F004B7}"/>
              </a:ext>
            </a:extLst>
          </p:cNvPr>
          <p:cNvSpPr txBox="1"/>
          <p:nvPr/>
        </p:nvSpPr>
        <p:spPr>
          <a:xfrm>
            <a:off x="4137595" y="3369647"/>
            <a:ext cx="1137217" cy="261610"/>
          </a:xfrm>
          <a:prstGeom prst="rect">
            <a:avLst/>
          </a:prstGeom>
          <a:noFill/>
        </p:spPr>
        <p:txBody>
          <a:bodyPr wrap="square" rtlCol="0">
            <a:spAutoFit/>
          </a:bodyPr>
          <a:lstStyle/>
          <a:p>
            <a:r>
              <a:rPr lang="en-GB" sz="1050" dirty="0">
                <a:solidFill>
                  <a:srgbClr val="7030A0"/>
                </a:solidFill>
              </a:rPr>
              <a:t>wow.exe</a:t>
            </a:r>
            <a:endParaRPr lang="en-US" sz="1050" dirty="0">
              <a:solidFill>
                <a:srgbClr val="7030A0"/>
              </a:solidFill>
            </a:endParaRPr>
          </a:p>
        </p:txBody>
      </p:sp>
      <p:cxnSp>
        <p:nvCxnSpPr>
          <p:cNvPr id="48" name="Straight Arrow Connector 47">
            <a:extLst>
              <a:ext uri="{FF2B5EF4-FFF2-40B4-BE49-F238E27FC236}">
                <a16:creationId xmlns:a16="http://schemas.microsoft.com/office/drawing/2014/main" id="{D17D610B-6D79-4B9D-811D-9FD6A899AEB9}"/>
              </a:ext>
            </a:extLst>
          </p:cNvPr>
          <p:cNvCxnSpPr/>
          <p:nvPr/>
        </p:nvCxnSpPr>
        <p:spPr>
          <a:xfrm>
            <a:off x="1506098" y="1829173"/>
            <a:ext cx="0" cy="35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E126F6-11B8-463F-AC9D-F8021C4B69A3}"/>
              </a:ext>
            </a:extLst>
          </p:cNvPr>
          <p:cNvSpPr txBox="1"/>
          <p:nvPr/>
        </p:nvSpPr>
        <p:spPr>
          <a:xfrm>
            <a:off x="1353698" y="2150310"/>
            <a:ext cx="1569414" cy="261610"/>
          </a:xfrm>
          <a:prstGeom prst="rect">
            <a:avLst/>
          </a:prstGeom>
          <a:noFill/>
        </p:spPr>
        <p:txBody>
          <a:bodyPr wrap="square" rtlCol="0">
            <a:spAutoFit/>
          </a:bodyPr>
          <a:lstStyle/>
          <a:p>
            <a:r>
              <a:rPr lang="en-GB" sz="1100" dirty="0">
                <a:solidFill>
                  <a:srgbClr val="7030A0"/>
                </a:solidFill>
              </a:rPr>
              <a:t>Program files</a:t>
            </a:r>
            <a:endParaRPr lang="en-US" sz="1100" dirty="0">
              <a:solidFill>
                <a:srgbClr val="7030A0"/>
              </a:solidFill>
            </a:endParaRPr>
          </a:p>
        </p:txBody>
      </p:sp>
      <p:sp>
        <p:nvSpPr>
          <p:cNvPr id="51" name="TextBox 50">
            <a:extLst>
              <a:ext uri="{FF2B5EF4-FFF2-40B4-BE49-F238E27FC236}">
                <a16:creationId xmlns:a16="http://schemas.microsoft.com/office/drawing/2014/main" id="{4134E754-C8C9-4ED7-9BC8-99E28A911BF3}"/>
              </a:ext>
            </a:extLst>
          </p:cNvPr>
          <p:cNvSpPr txBox="1"/>
          <p:nvPr/>
        </p:nvSpPr>
        <p:spPr>
          <a:xfrm>
            <a:off x="2753750" y="2483531"/>
            <a:ext cx="865755" cy="261610"/>
          </a:xfrm>
          <a:prstGeom prst="rect">
            <a:avLst/>
          </a:prstGeom>
          <a:noFill/>
        </p:spPr>
        <p:txBody>
          <a:bodyPr wrap="square" rtlCol="0">
            <a:spAutoFit/>
          </a:bodyPr>
          <a:lstStyle/>
          <a:p>
            <a:r>
              <a:rPr lang="en-GB" sz="1100" dirty="0">
                <a:solidFill>
                  <a:srgbClr val="7030A0"/>
                </a:solidFill>
              </a:rPr>
              <a:t>Python</a:t>
            </a:r>
            <a:endParaRPr lang="en-US" dirty="0">
              <a:solidFill>
                <a:srgbClr val="7030A0"/>
              </a:solidFill>
            </a:endParaRPr>
          </a:p>
        </p:txBody>
      </p:sp>
      <p:sp>
        <p:nvSpPr>
          <p:cNvPr id="52" name="TextBox 51">
            <a:extLst>
              <a:ext uri="{FF2B5EF4-FFF2-40B4-BE49-F238E27FC236}">
                <a16:creationId xmlns:a16="http://schemas.microsoft.com/office/drawing/2014/main" id="{25E3331F-756E-4643-B83C-2335159F1E92}"/>
              </a:ext>
            </a:extLst>
          </p:cNvPr>
          <p:cNvSpPr txBox="1"/>
          <p:nvPr/>
        </p:nvSpPr>
        <p:spPr>
          <a:xfrm>
            <a:off x="2929241" y="2913925"/>
            <a:ext cx="865756" cy="253916"/>
          </a:xfrm>
          <a:prstGeom prst="rect">
            <a:avLst/>
          </a:prstGeom>
          <a:noFill/>
        </p:spPr>
        <p:txBody>
          <a:bodyPr wrap="square" rtlCol="0">
            <a:spAutoFit/>
          </a:bodyPr>
          <a:lstStyle/>
          <a:p>
            <a:r>
              <a:rPr lang="en-GB" sz="1000" dirty="0">
                <a:solidFill>
                  <a:srgbClr val="7030A0"/>
                </a:solidFill>
              </a:rPr>
              <a:t>Python.exe</a:t>
            </a:r>
            <a:endParaRPr lang="en-US" sz="1000" dirty="0">
              <a:solidFill>
                <a:srgbClr val="7030A0"/>
              </a:solidFill>
            </a:endParaRPr>
          </a:p>
        </p:txBody>
      </p:sp>
      <p:sp>
        <p:nvSpPr>
          <p:cNvPr id="53" name="TextBox 52">
            <a:extLst>
              <a:ext uri="{FF2B5EF4-FFF2-40B4-BE49-F238E27FC236}">
                <a16:creationId xmlns:a16="http://schemas.microsoft.com/office/drawing/2014/main" id="{3BA84187-39C2-4C4E-9ACF-1671E572826C}"/>
              </a:ext>
            </a:extLst>
          </p:cNvPr>
          <p:cNvSpPr txBox="1"/>
          <p:nvPr/>
        </p:nvSpPr>
        <p:spPr>
          <a:xfrm>
            <a:off x="2292328" y="2833426"/>
            <a:ext cx="539914" cy="307777"/>
          </a:xfrm>
          <a:prstGeom prst="rect">
            <a:avLst/>
          </a:prstGeom>
          <a:noFill/>
        </p:spPr>
        <p:txBody>
          <a:bodyPr wrap="square" rtlCol="0">
            <a:spAutoFit/>
          </a:bodyPr>
          <a:lstStyle/>
          <a:p>
            <a:r>
              <a:rPr lang="en-GB" dirty="0">
                <a:solidFill>
                  <a:srgbClr val="7030A0"/>
                </a:solidFill>
              </a:rPr>
              <a:t>Git</a:t>
            </a:r>
            <a:endParaRPr lang="en-US" dirty="0">
              <a:solidFill>
                <a:srgbClr val="7030A0"/>
              </a:solidFill>
            </a:endParaRPr>
          </a:p>
        </p:txBody>
      </p:sp>
      <p:cxnSp>
        <p:nvCxnSpPr>
          <p:cNvPr id="54" name="Straight Connector 53">
            <a:extLst>
              <a:ext uri="{FF2B5EF4-FFF2-40B4-BE49-F238E27FC236}">
                <a16:creationId xmlns:a16="http://schemas.microsoft.com/office/drawing/2014/main" id="{F17B9F2A-FE31-4C37-A934-3D55F073AD1B}"/>
              </a:ext>
            </a:extLst>
          </p:cNvPr>
          <p:cNvCxnSpPr>
            <a:cxnSpLocks/>
          </p:cNvCxnSpPr>
          <p:nvPr/>
        </p:nvCxnSpPr>
        <p:spPr>
          <a:xfrm flipH="1">
            <a:off x="2138405" y="2444541"/>
            <a:ext cx="5313" cy="2266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F84ED2E-B07E-4D53-8736-49AC7AF1EBCD}"/>
              </a:ext>
            </a:extLst>
          </p:cNvPr>
          <p:cNvCxnSpPr>
            <a:cxnSpLocks/>
          </p:cNvCxnSpPr>
          <p:nvPr/>
        </p:nvCxnSpPr>
        <p:spPr>
          <a:xfrm>
            <a:off x="2138405" y="2671190"/>
            <a:ext cx="5961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09E6EE-FE7C-4442-9E8D-82CA0AEAEA23}"/>
              </a:ext>
            </a:extLst>
          </p:cNvPr>
          <p:cNvCxnSpPr>
            <a:cxnSpLocks/>
          </p:cNvCxnSpPr>
          <p:nvPr/>
        </p:nvCxnSpPr>
        <p:spPr>
          <a:xfrm>
            <a:off x="2583332" y="2665888"/>
            <a:ext cx="248910" cy="53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48D1B736-3994-4391-8B26-11DA166D4B6E}"/>
              </a:ext>
            </a:extLst>
          </p:cNvPr>
          <p:cNvCxnSpPr>
            <a:cxnSpLocks/>
          </p:cNvCxnSpPr>
          <p:nvPr/>
        </p:nvCxnSpPr>
        <p:spPr>
          <a:xfrm>
            <a:off x="2436496" y="2665888"/>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847E2DC4-252E-4C8D-A203-34499A241178}"/>
              </a:ext>
            </a:extLst>
          </p:cNvPr>
          <p:cNvCxnSpPr>
            <a:cxnSpLocks/>
          </p:cNvCxnSpPr>
          <p:nvPr/>
        </p:nvCxnSpPr>
        <p:spPr>
          <a:xfrm>
            <a:off x="3090041" y="2665888"/>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546FB719-8C74-4B3E-8857-147D3035B7B9}"/>
              </a:ext>
            </a:extLst>
          </p:cNvPr>
          <p:cNvSpPr txBox="1"/>
          <p:nvPr/>
        </p:nvSpPr>
        <p:spPr>
          <a:xfrm>
            <a:off x="2331366" y="3273070"/>
            <a:ext cx="1016945" cy="261610"/>
          </a:xfrm>
          <a:prstGeom prst="rect">
            <a:avLst/>
          </a:prstGeom>
          <a:noFill/>
        </p:spPr>
        <p:txBody>
          <a:bodyPr wrap="square" rtlCol="0">
            <a:spAutoFit/>
          </a:bodyPr>
          <a:lstStyle/>
          <a:p>
            <a:r>
              <a:rPr lang="en-GB" sz="1100" dirty="0">
                <a:solidFill>
                  <a:srgbClr val="7030A0"/>
                </a:solidFill>
              </a:rPr>
              <a:t>Git.exe</a:t>
            </a:r>
            <a:endParaRPr lang="en-US" sz="1100" dirty="0">
              <a:solidFill>
                <a:srgbClr val="7030A0"/>
              </a:solidFill>
            </a:endParaRPr>
          </a:p>
        </p:txBody>
      </p:sp>
      <p:sp>
        <p:nvSpPr>
          <p:cNvPr id="67" name="TextBox 66">
            <a:extLst>
              <a:ext uri="{FF2B5EF4-FFF2-40B4-BE49-F238E27FC236}">
                <a16:creationId xmlns:a16="http://schemas.microsoft.com/office/drawing/2014/main" id="{A0B81A9D-16E2-4FFE-B897-5A19DAA5E7DD}"/>
              </a:ext>
            </a:extLst>
          </p:cNvPr>
          <p:cNvSpPr txBox="1"/>
          <p:nvPr/>
        </p:nvSpPr>
        <p:spPr>
          <a:xfrm>
            <a:off x="288426" y="1675284"/>
            <a:ext cx="662129" cy="276999"/>
          </a:xfrm>
          <a:prstGeom prst="rect">
            <a:avLst/>
          </a:prstGeom>
          <a:noFill/>
        </p:spPr>
        <p:txBody>
          <a:bodyPr wrap="square" rtlCol="0">
            <a:spAutoFit/>
          </a:bodyPr>
          <a:lstStyle/>
          <a:p>
            <a:r>
              <a:rPr lang="en-GB" sz="1200" dirty="0">
                <a:solidFill>
                  <a:srgbClr val="7030A0"/>
                </a:solidFill>
              </a:rPr>
              <a:t>Users</a:t>
            </a:r>
            <a:endParaRPr lang="en-US" sz="1200" dirty="0">
              <a:solidFill>
                <a:srgbClr val="7030A0"/>
              </a:solidFill>
            </a:endParaRPr>
          </a:p>
        </p:txBody>
      </p:sp>
      <p:cxnSp>
        <p:nvCxnSpPr>
          <p:cNvPr id="70" name="Straight Arrow Connector 69">
            <a:extLst>
              <a:ext uri="{FF2B5EF4-FFF2-40B4-BE49-F238E27FC236}">
                <a16:creationId xmlns:a16="http://schemas.microsoft.com/office/drawing/2014/main" id="{F21E97D3-39AF-4FA2-BF6E-2142C86B20D5}"/>
              </a:ext>
            </a:extLst>
          </p:cNvPr>
          <p:cNvCxnSpPr>
            <a:cxnSpLocks/>
          </p:cNvCxnSpPr>
          <p:nvPr/>
        </p:nvCxnSpPr>
        <p:spPr>
          <a:xfrm>
            <a:off x="2527144" y="3084523"/>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011FFD48-AEBF-4129-ACBF-9DA2A312D74E}"/>
              </a:ext>
            </a:extLst>
          </p:cNvPr>
          <p:cNvCxnSpPr>
            <a:cxnSpLocks/>
          </p:cNvCxnSpPr>
          <p:nvPr/>
        </p:nvCxnSpPr>
        <p:spPr>
          <a:xfrm flipH="1">
            <a:off x="837756" y="1838766"/>
            <a:ext cx="668342" cy="79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88FC9E4D-024A-4F9A-8053-DB1E9E15AFB1}"/>
              </a:ext>
            </a:extLst>
          </p:cNvPr>
          <p:cNvCxnSpPr>
            <a:cxnSpLocks/>
          </p:cNvCxnSpPr>
          <p:nvPr/>
        </p:nvCxnSpPr>
        <p:spPr>
          <a:xfrm>
            <a:off x="660492" y="1922475"/>
            <a:ext cx="0" cy="19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4408456-CE9F-4F35-9841-8F711D89FB4F}"/>
              </a:ext>
            </a:extLst>
          </p:cNvPr>
          <p:cNvCxnSpPr>
            <a:cxnSpLocks/>
          </p:cNvCxnSpPr>
          <p:nvPr/>
        </p:nvCxnSpPr>
        <p:spPr>
          <a:xfrm>
            <a:off x="288426" y="2119195"/>
            <a:ext cx="841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1CFB91B-7087-4841-B91D-7C4442C5087A}"/>
              </a:ext>
            </a:extLst>
          </p:cNvPr>
          <p:cNvCxnSpPr>
            <a:cxnSpLocks/>
          </p:cNvCxnSpPr>
          <p:nvPr/>
        </p:nvCxnSpPr>
        <p:spPr>
          <a:xfrm>
            <a:off x="288426" y="2119003"/>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F1A2E20A-FA84-4CF7-A7E2-26862357CC0E}"/>
              </a:ext>
            </a:extLst>
          </p:cNvPr>
          <p:cNvCxnSpPr>
            <a:cxnSpLocks/>
          </p:cNvCxnSpPr>
          <p:nvPr/>
        </p:nvCxnSpPr>
        <p:spPr>
          <a:xfrm>
            <a:off x="1130304" y="2119003"/>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01E1132-D4B4-4364-A7C5-677CD3C5225D}"/>
              </a:ext>
            </a:extLst>
          </p:cNvPr>
          <p:cNvSpPr txBox="1"/>
          <p:nvPr/>
        </p:nvSpPr>
        <p:spPr>
          <a:xfrm>
            <a:off x="31901" y="2303757"/>
            <a:ext cx="823967" cy="261610"/>
          </a:xfrm>
          <a:prstGeom prst="rect">
            <a:avLst/>
          </a:prstGeom>
          <a:noFill/>
        </p:spPr>
        <p:txBody>
          <a:bodyPr wrap="square">
            <a:spAutoFit/>
          </a:bodyPr>
          <a:lstStyle/>
          <a:p>
            <a:r>
              <a:rPr lang="en-GB" sz="1050" dirty="0">
                <a:solidFill>
                  <a:srgbClr val="7030A0"/>
                </a:solidFill>
              </a:rPr>
              <a:t>Harry</a:t>
            </a:r>
            <a:endParaRPr lang="en-US" dirty="0"/>
          </a:p>
        </p:txBody>
      </p:sp>
      <p:sp>
        <p:nvSpPr>
          <p:cNvPr id="82" name="TextBox 81">
            <a:extLst>
              <a:ext uri="{FF2B5EF4-FFF2-40B4-BE49-F238E27FC236}">
                <a16:creationId xmlns:a16="http://schemas.microsoft.com/office/drawing/2014/main" id="{8F638A46-A1AD-4577-B613-C3364ABC3285}"/>
              </a:ext>
            </a:extLst>
          </p:cNvPr>
          <p:cNvSpPr txBox="1"/>
          <p:nvPr/>
        </p:nvSpPr>
        <p:spPr>
          <a:xfrm>
            <a:off x="909433" y="2330089"/>
            <a:ext cx="823967" cy="261610"/>
          </a:xfrm>
          <a:prstGeom prst="rect">
            <a:avLst/>
          </a:prstGeom>
          <a:noFill/>
        </p:spPr>
        <p:txBody>
          <a:bodyPr wrap="square">
            <a:spAutoFit/>
          </a:bodyPr>
          <a:lstStyle/>
          <a:p>
            <a:r>
              <a:rPr lang="en-GB" sz="1050" dirty="0">
                <a:solidFill>
                  <a:srgbClr val="7030A0"/>
                </a:solidFill>
              </a:rPr>
              <a:t>Ron</a:t>
            </a:r>
            <a:endParaRPr lang="en-US" dirty="0"/>
          </a:p>
        </p:txBody>
      </p:sp>
      <p:cxnSp>
        <p:nvCxnSpPr>
          <p:cNvPr id="83" name="Straight Arrow Connector 82">
            <a:extLst>
              <a:ext uri="{FF2B5EF4-FFF2-40B4-BE49-F238E27FC236}">
                <a16:creationId xmlns:a16="http://schemas.microsoft.com/office/drawing/2014/main" id="{122E2F79-C0BA-465A-BA8A-34F8ECD8F5F6}"/>
              </a:ext>
            </a:extLst>
          </p:cNvPr>
          <p:cNvCxnSpPr>
            <a:cxnSpLocks/>
          </p:cNvCxnSpPr>
          <p:nvPr/>
        </p:nvCxnSpPr>
        <p:spPr>
          <a:xfrm>
            <a:off x="288426" y="2540972"/>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4" name="TextBox 83">
            <a:extLst>
              <a:ext uri="{FF2B5EF4-FFF2-40B4-BE49-F238E27FC236}">
                <a16:creationId xmlns:a16="http://schemas.microsoft.com/office/drawing/2014/main" id="{4F01E88A-B1CC-4A34-BC8B-D1908CBC249B}"/>
              </a:ext>
            </a:extLst>
          </p:cNvPr>
          <p:cNvSpPr txBox="1"/>
          <p:nvPr/>
        </p:nvSpPr>
        <p:spPr>
          <a:xfrm>
            <a:off x="172775" y="4279718"/>
            <a:ext cx="1091993" cy="253916"/>
          </a:xfrm>
          <a:prstGeom prst="rect">
            <a:avLst/>
          </a:prstGeom>
          <a:noFill/>
        </p:spPr>
        <p:txBody>
          <a:bodyPr wrap="square">
            <a:spAutoFit/>
          </a:bodyPr>
          <a:lstStyle/>
          <a:p>
            <a:r>
              <a:rPr lang="en-GB" sz="1050" dirty="0">
                <a:solidFill>
                  <a:srgbClr val="7030A0"/>
                </a:solidFill>
              </a:rPr>
              <a:t>Homework.txt</a:t>
            </a:r>
            <a:endParaRPr lang="en-US" dirty="0"/>
          </a:p>
        </p:txBody>
      </p:sp>
      <p:cxnSp>
        <p:nvCxnSpPr>
          <p:cNvPr id="85" name="Straight Connector 84">
            <a:extLst>
              <a:ext uri="{FF2B5EF4-FFF2-40B4-BE49-F238E27FC236}">
                <a16:creationId xmlns:a16="http://schemas.microsoft.com/office/drawing/2014/main" id="{FB69082B-1350-490F-8892-8F6021C345FF}"/>
              </a:ext>
            </a:extLst>
          </p:cNvPr>
          <p:cNvCxnSpPr>
            <a:cxnSpLocks/>
          </p:cNvCxnSpPr>
          <p:nvPr/>
        </p:nvCxnSpPr>
        <p:spPr>
          <a:xfrm>
            <a:off x="1130304" y="2525475"/>
            <a:ext cx="0" cy="515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608708C-F0D6-4C42-872B-31579B901ADA}"/>
              </a:ext>
            </a:extLst>
          </p:cNvPr>
          <p:cNvCxnSpPr>
            <a:cxnSpLocks/>
          </p:cNvCxnSpPr>
          <p:nvPr/>
        </p:nvCxnSpPr>
        <p:spPr>
          <a:xfrm>
            <a:off x="1129360" y="3034181"/>
            <a:ext cx="0" cy="196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9A4EB9B-6540-479A-8967-B0C3844E25A2}"/>
              </a:ext>
            </a:extLst>
          </p:cNvPr>
          <p:cNvCxnSpPr>
            <a:cxnSpLocks/>
          </p:cNvCxnSpPr>
          <p:nvPr/>
        </p:nvCxnSpPr>
        <p:spPr>
          <a:xfrm>
            <a:off x="757294" y="3224595"/>
            <a:ext cx="84187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A172DEB6-6D0C-4A7C-9D96-4ADA960F7450}"/>
              </a:ext>
            </a:extLst>
          </p:cNvPr>
          <p:cNvCxnSpPr>
            <a:cxnSpLocks/>
          </p:cNvCxnSpPr>
          <p:nvPr/>
        </p:nvCxnSpPr>
        <p:spPr>
          <a:xfrm>
            <a:off x="757294" y="3224595"/>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7F60641-E924-48B9-8AD1-82388D693673}"/>
              </a:ext>
            </a:extLst>
          </p:cNvPr>
          <p:cNvCxnSpPr>
            <a:cxnSpLocks/>
          </p:cNvCxnSpPr>
          <p:nvPr/>
        </p:nvCxnSpPr>
        <p:spPr>
          <a:xfrm>
            <a:off x="1599172" y="3229939"/>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291FC71-70A9-4F53-90FC-4F1EC2AD36FE}"/>
              </a:ext>
            </a:extLst>
          </p:cNvPr>
          <p:cNvCxnSpPr>
            <a:cxnSpLocks/>
          </p:cNvCxnSpPr>
          <p:nvPr/>
        </p:nvCxnSpPr>
        <p:spPr>
          <a:xfrm>
            <a:off x="762326" y="3643603"/>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DC122D7E-4C52-4F7C-82AD-17F6F35A8E3A}"/>
              </a:ext>
            </a:extLst>
          </p:cNvPr>
          <p:cNvCxnSpPr>
            <a:cxnSpLocks/>
          </p:cNvCxnSpPr>
          <p:nvPr/>
        </p:nvCxnSpPr>
        <p:spPr>
          <a:xfrm>
            <a:off x="757294" y="4093350"/>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C8B3B2D-9AE6-4848-8964-B88EEAE43392}"/>
              </a:ext>
            </a:extLst>
          </p:cNvPr>
          <p:cNvCxnSpPr>
            <a:cxnSpLocks/>
          </p:cNvCxnSpPr>
          <p:nvPr/>
        </p:nvCxnSpPr>
        <p:spPr>
          <a:xfrm>
            <a:off x="1624256" y="3643602"/>
            <a:ext cx="0" cy="221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9D9F04B7-69FC-489B-B48A-416AEBC843C3}"/>
              </a:ext>
            </a:extLst>
          </p:cNvPr>
          <p:cNvSpPr txBox="1"/>
          <p:nvPr/>
        </p:nvSpPr>
        <p:spPr>
          <a:xfrm>
            <a:off x="460617" y="3426904"/>
            <a:ext cx="823967" cy="253916"/>
          </a:xfrm>
          <a:prstGeom prst="rect">
            <a:avLst/>
          </a:prstGeom>
          <a:noFill/>
        </p:spPr>
        <p:txBody>
          <a:bodyPr wrap="square">
            <a:spAutoFit/>
          </a:bodyPr>
          <a:lstStyle/>
          <a:p>
            <a:r>
              <a:rPr lang="en-GB" sz="1050" dirty="0" err="1">
                <a:solidFill>
                  <a:srgbClr val="7030A0"/>
                </a:solidFill>
              </a:rPr>
              <a:t>SoftDevI</a:t>
            </a:r>
            <a:endParaRPr lang="en-US" sz="1100" dirty="0"/>
          </a:p>
        </p:txBody>
      </p:sp>
      <p:sp>
        <p:nvSpPr>
          <p:cNvPr id="103" name="TextBox 102">
            <a:extLst>
              <a:ext uri="{FF2B5EF4-FFF2-40B4-BE49-F238E27FC236}">
                <a16:creationId xmlns:a16="http://schemas.microsoft.com/office/drawing/2014/main" id="{B2EAE61F-8A04-4521-8C84-BA8B52405A29}"/>
              </a:ext>
            </a:extLst>
          </p:cNvPr>
          <p:cNvSpPr txBox="1"/>
          <p:nvPr/>
        </p:nvSpPr>
        <p:spPr>
          <a:xfrm>
            <a:off x="453414" y="3879117"/>
            <a:ext cx="823967" cy="253916"/>
          </a:xfrm>
          <a:prstGeom prst="rect">
            <a:avLst/>
          </a:prstGeom>
          <a:noFill/>
        </p:spPr>
        <p:txBody>
          <a:bodyPr wrap="square">
            <a:spAutoFit/>
          </a:bodyPr>
          <a:lstStyle/>
          <a:p>
            <a:r>
              <a:rPr lang="en-GB" sz="1050" dirty="0">
                <a:solidFill>
                  <a:srgbClr val="7030A0"/>
                </a:solidFill>
              </a:rPr>
              <a:t>Week01</a:t>
            </a:r>
            <a:endParaRPr lang="en-US" sz="1100" dirty="0"/>
          </a:p>
        </p:txBody>
      </p:sp>
      <p:sp>
        <p:nvSpPr>
          <p:cNvPr id="104" name="TextBox 103">
            <a:extLst>
              <a:ext uri="{FF2B5EF4-FFF2-40B4-BE49-F238E27FC236}">
                <a16:creationId xmlns:a16="http://schemas.microsoft.com/office/drawing/2014/main" id="{F5BF9E15-5EFE-4B5D-AB10-FA352A9B7774}"/>
              </a:ext>
            </a:extLst>
          </p:cNvPr>
          <p:cNvSpPr txBox="1"/>
          <p:nvPr/>
        </p:nvSpPr>
        <p:spPr>
          <a:xfrm>
            <a:off x="222226" y="2915095"/>
            <a:ext cx="823967" cy="230832"/>
          </a:xfrm>
          <a:prstGeom prst="rect">
            <a:avLst/>
          </a:prstGeom>
          <a:noFill/>
        </p:spPr>
        <p:txBody>
          <a:bodyPr wrap="square">
            <a:spAutoFit/>
          </a:bodyPr>
          <a:lstStyle/>
          <a:p>
            <a:r>
              <a:rPr lang="en-GB" sz="900" dirty="0">
                <a:solidFill>
                  <a:srgbClr val="7030A0"/>
                </a:solidFill>
              </a:rPr>
              <a:t>Todo_list.txt</a:t>
            </a:r>
            <a:endParaRPr lang="en-US" sz="1100" dirty="0"/>
          </a:p>
        </p:txBody>
      </p:sp>
      <p:sp>
        <p:nvSpPr>
          <p:cNvPr id="105" name="TextBox 104">
            <a:extLst>
              <a:ext uri="{FF2B5EF4-FFF2-40B4-BE49-F238E27FC236}">
                <a16:creationId xmlns:a16="http://schemas.microsoft.com/office/drawing/2014/main" id="{DE7E6838-FBF1-4DA5-A501-1BE933564696}"/>
              </a:ext>
            </a:extLst>
          </p:cNvPr>
          <p:cNvSpPr txBox="1"/>
          <p:nvPr/>
        </p:nvSpPr>
        <p:spPr>
          <a:xfrm>
            <a:off x="1249901" y="3426637"/>
            <a:ext cx="823967" cy="246221"/>
          </a:xfrm>
          <a:prstGeom prst="rect">
            <a:avLst/>
          </a:prstGeom>
          <a:noFill/>
        </p:spPr>
        <p:txBody>
          <a:bodyPr wrap="square">
            <a:spAutoFit/>
          </a:bodyPr>
          <a:lstStyle/>
          <a:p>
            <a:r>
              <a:rPr lang="en-GB" sz="1000" dirty="0">
                <a:solidFill>
                  <a:srgbClr val="7030A0"/>
                </a:solidFill>
              </a:rPr>
              <a:t>Documents</a:t>
            </a:r>
            <a:endParaRPr lang="en-US" sz="1200" dirty="0"/>
          </a:p>
        </p:txBody>
      </p:sp>
      <p:sp>
        <p:nvSpPr>
          <p:cNvPr id="106" name="TextBox 105">
            <a:extLst>
              <a:ext uri="{FF2B5EF4-FFF2-40B4-BE49-F238E27FC236}">
                <a16:creationId xmlns:a16="http://schemas.microsoft.com/office/drawing/2014/main" id="{CEEE265F-7567-466A-AE14-88E3E5612444}"/>
              </a:ext>
            </a:extLst>
          </p:cNvPr>
          <p:cNvSpPr txBox="1"/>
          <p:nvPr/>
        </p:nvSpPr>
        <p:spPr>
          <a:xfrm>
            <a:off x="1249900" y="3876973"/>
            <a:ext cx="1149263" cy="253916"/>
          </a:xfrm>
          <a:prstGeom prst="rect">
            <a:avLst/>
          </a:prstGeom>
          <a:noFill/>
        </p:spPr>
        <p:txBody>
          <a:bodyPr wrap="square">
            <a:spAutoFit/>
          </a:bodyPr>
          <a:lstStyle/>
          <a:p>
            <a:r>
              <a:rPr lang="en-GB" sz="1050" dirty="0">
                <a:solidFill>
                  <a:srgbClr val="7030A0"/>
                </a:solidFill>
              </a:rPr>
              <a:t>Biography.txt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3</a:t>
            </a:r>
            <a:endParaRPr/>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new_file.txt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51016754"/>
              </p:ext>
            </p:extLst>
          </p:nvPr>
        </p:nvGraphicFramePr>
        <p:xfrm>
          <a:off x="4480250" y="284275"/>
          <a:ext cx="4482975" cy="432987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dirty="0"/>
                        <a:t>1. Creates a notepad file in the repository.</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dirty="0"/>
                        <a:t>2. Informs git to add update to the staging area.</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dirty="0"/>
                        <a:t>3. Saves the progress and leaves a message for the team to know what changed.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dirty="0"/>
                        <a:t>4. Publishes the code in the cloud and brings it to the mainstream.</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dirty="0"/>
                        <a:t>5. Same as the first one and adds a name to the notepad.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63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Problem 4</a:t>
            </a:r>
            <a:endParaRPr/>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a:t>Proper use of version control means understanding </a:t>
            </a:r>
            <a:r>
              <a:rPr lang="en" sz="1200" b="1" i="1"/>
              <a:t>why</a:t>
            </a:r>
            <a:r>
              <a:rPr lang="en" sz="1200"/>
              <a:t> we use it and not just memorizing </a:t>
            </a:r>
            <a:r>
              <a:rPr lang="en" sz="1200" b="1" i="1"/>
              <a:t>how</a:t>
            </a:r>
            <a:r>
              <a:rPr lang="en" sz="1200" b="1"/>
              <a:t> </a:t>
            </a:r>
            <a:r>
              <a:rPr lang="en" sz="1200"/>
              <a:t>to use it.</a:t>
            </a:r>
            <a:endParaRPr sz="1200"/>
          </a:p>
          <a:p>
            <a:pPr marL="0" lvl="0" indent="0" algn="l" rtl="0">
              <a:spcBef>
                <a:spcPts val="1600"/>
              </a:spcBef>
              <a:spcAft>
                <a:spcPts val="0"/>
              </a:spcAft>
              <a:buNone/>
            </a:pPr>
            <a:r>
              <a:rPr lang="en" sz="1200"/>
              <a:t>Discuss the following questions with your team, and type or write your answers in the space on the right.</a:t>
            </a:r>
            <a:endParaRPr sz="1200"/>
          </a:p>
          <a:p>
            <a:pPr marL="457200" lvl="0" indent="-304800" algn="l" rtl="0">
              <a:spcBef>
                <a:spcPts val="1600"/>
              </a:spcBef>
              <a:spcAft>
                <a:spcPts val="0"/>
              </a:spcAft>
              <a:buSzPts val="1200"/>
              <a:buAutoNum type="arabicPeriod"/>
            </a:pPr>
            <a:r>
              <a:rPr lang="en" sz="1200"/>
              <a:t>Why do you think that it is a good idea to check the status before staging files?</a:t>
            </a:r>
            <a:endParaRPr sz="1200"/>
          </a:p>
          <a:p>
            <a:pPr marL="457200" lvl="0" indent="-304800" algn="l" rtl="0">
              <a:spcBef>
                <a:spcPts val="1000"/>
              </a:spcBef>
              <a:spcAft>
                <a:spcPts val="0"/>
              </a:spcAft>
              <a:buSzPts val="1200"/>
              <a:buAutoNum type="arabicPeriod"/>
            </a:pPr>
            <a:r>
              <a:rPr lang="en" sz="1200"/>
              <a:t>When starting a brand new assignment, what is the first thing you should do, and why?</a:t>
            </a:r>
            <a:endParaRPr sz="1200"/>
          </a:p>
          <a:p>
            <a:pPr marL="457200" lvl="0" indent="-304800" algn="l" rtl="0">
              <a:spcBef>
                <a:spcPts val="1000"/>
              </a:spcBef>
              <a:spcAft>
                <a:spcPts val="0"/>
              </a:spcAft>
              <a:buSzPts val="1200"/>
              <a:buAutoNum type="arabicPeriod"/>
            </a:pPr>
            <a:r>
              <a:rPr lang="en" sz="1200">
                <a:solidFill>
                  <a:schemeClr val="lt1"/>
                </a:solidFill>
              </a:rPr>
              <a:t>What is the last thing that you should do before taking a break from working?</a:t>
            </a:r>
            <a:endParaRPr sz="1200"/>
          </a:p>
          <a:p>
            <a:pPr marL="457200" lvl="0" indent="-304800" algn="l" rtl="0">
              <a:spcBef>
                <a:spcPts val="1000"/>
              </a:spcBef>
              <a:spcAft>
                <a:spcPts val="1000"/>
              </a:spcAft>
              <a:buSzPts val="1200"/>
              <a:buAutoNum type="arabicPeriod"/>
            </a:pPr>
            <a:r>
              <a:rPr lang="en" sz="1200"/>
              <a:t>Assume that you are getting back to work on a different computer. What is the first thing you should do?</a:t>
            </a:r>
            <a:endParaRPr sz="1200"/>
          </a:p>
        </p:txBody>
      </p:sp>
      <p:graphicFrame>
        <p:nvGraphicFramePr>
          <p:cNvPr id="112" name="Google Shape;112;p17"/>
          <p:cNvGraphicFramePr/>
          <p:nvPr>
            <p:extLst>
              <p:ext uri="{D42A27DB-BD31-4B8C-83A1-F6EECF244321}">
                <p14:modId xmlns:p14="http://schemas.microsoft.com/office/powerpoint/2010/main" val="2875727500"/>
              </p:ext>
            </p:extLst>
          </p:nvPr>
        </p:nvGraphicFramePr>
        <p:xfrm>
          <a:off x="213050" y="360475"/>
          <a:ext cx="4482975" cy="4339800"/>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 </a:t>
                      </a:r>
                      <a:r>
                        <a:rPr lang="en-US" dirty="0"/>
                        <a:t>H</a:t>
                      </a:r>
                      <a:r>
                        <a:rPr lang="en" dirty="0"/>
                        <a:t>elps check the status of the project and lets you know what needs to be done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a:t>
                      </a:r>
                      <a:r>
                        <a:rPr lang="en-US" dirty="0"/>
                        <a:t>C</a:t>
                      </a:r>
                      <a:r>
                        <a:rPr lang="en" dirty="0"/>
                        <a:t>reate a file and make a working copy with the command (Add)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084950">
                <a:tc>
                  <a:txBody>
                    <a:bodyPr/>
                    <a:lstStyle/>
                    <a:p>
                      <a:pPr marL="0" lvl="0" indent="0" algn="l" rtl="0">
                        <a:spcBef>
                          <a:spcPts val="0"/>
                        </a:spcBef>
                        <a:spcAft>
                          <a:spcPts val="0"/>
                        </a:spcAft>
                        <a:buNone/>
                      </a:pPr>
                      <a:r>
                        <a:rPr lang="en" dirty="0"/>
                        <a:t>3. The command (Git push) so it is stored in the repository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US" dirty="0"/>
                        <a:t>U</a:t>
                      </a:r>
                      <a:r>
                        <a:rPr lang="en" dirty="0"/>
                        <a:t>se the github link</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872</Words>
  <Application>Microsoft Office PowerPoint</Application>
  <PresentationFormat>On-screen Show (16:9)</PresentationFormat>
  <Paragraphs>110</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Roboto</vt:lpstr>
      <vt:lpstr>Arial</vt:lpstr>
      <vt:lpstr>Merriweather</vt:lpstr>
      <vt:lpstr>Consolas</vt:lpstr>
      <vt:lpstr>Paradigm</vt:lpstr>
      <vt:lpstr>Problem Solving Session</vt:lpstr>
      <vt:lpstr>Problem 1</vt:lpstr>
      <vt:lpstr>Problem 2</vt:lpstr>
      <vt:lpstr>Problem 3</vt:lpstr>
      <vt:lpstr>Problem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noora ahmad</cp:lastModifiedBy>
  <cp:revision>14</cp:revision>
  <dcterms:modified xsi:type="dcterms:W3CDTF">2021-09-08T10:34:49Z</dcterms:modified>
</cp:coreProperties>
</file>