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69643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31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76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29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4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01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a:t>
            </a:r>
            <a:r>
              <a:rPr lang="en" sz="1400" dirty="0" smtClean="0"/>
              <a:t>By: Sandra Raj</a:t>
            </a:r>
            <a:endParaRPr sz="1600"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3399151822"/>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 xmlns:a16="http://schemas.microsoft.com/office/drawing/2014/main" val="20000"/>
                    </a:ext>
                  </a:extLst>
                </a:gridCol>
                <a:gridCol w="17415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Sandra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6/10</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2259916542"/>
              </p:ext>
            </p:extLst>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 xmlns:a16="http://schemas.microsoft.com/office/drawing/2014/main" val="20000"/>
                    </a:ext>
                  </a:extLst>
                </a:gridCol>
                <a:gridCol w="17415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Arya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2/10</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250583753"/>
              </p:ext>
            </p:extLst>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 xmlns:a16="http://schemas.microsoft.com/office/drawing/2014/main" val="20000"/>
                    </a:ext>
                  </a:extLst>
                </a:gridCol>
                <a:gridCol w="17415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r>
                        <a:rPr lang="en" sz="900" dirty="0" smtClean="0"/>
                        <a:t>: Yahya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6/10</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X:</a:t>
            </a:r>
            <a:endParaRPr dirty="0">
              <a:latin typeface="Consolas"/>
              <a:ea typeface="Consolas"/>
              <a:cs typeface="Consolas"/>
              <a:sym typeface="Consolas"/>
            </a:endParaRPr>
          </a:p>
        </p:txBody>
      </p:sp>
      <p:sp>
        <p:nvSpPr>
          <p:cNvPr id="94" name="Google Shape;94;p15"/>
          <p:cNvSpPr/>
          <p:nvPr/>
        </p:nvSpPr>
        <p:spPr>
          <a:xfrm>
            <a:off x="4129087" y="3415417"/>
            <a:ext cx="646728"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Games</a:t>
            </a:r>
            <a:endParaRPr sz="1200" dirty="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File</a:t>
            </a:r>
            <a:endParaRPr dirty="0">
              <a:solidFill>
                <a:srgbClr val="FFFFFF"/>
              </a:solidFill>
              <a:latin typeface="Consolas"/>
              <a:ea typeface="Consolas"/>
              <a:cs typeface="Consolas"/>
              <a:sym typeface="Consolas"/>
            </a:endParaRPr>
          </a:p>
        </p:txBody>
      </p:sp>
      <p:pic>
        <p:nvPicPr>
          <p:cNvPr id="10" name="Google Shape;95;p15"/>
          <p:cNvPicPr preferRelativeResize="0"/>
          <p:nvPr/>
        </p:nvPicPr>
        <p:blipFill>
          <a:blip r:embed="rId3">
            <a:alphaModFix/>
          </a:blip>
          <a:stretch>
            <a:fillRect/>
          </a:stretch>
        </p:blipFill>
        <p:spPr>
          <a:xfrm>
            <a:off x="2809655" y="4759391"/>
            <a:ext cx="502851" cy="363400"/>
          </a:xfrm>
          <a:prstGeom prst="rect">
            <a:avLst/>
          </a:prstGeom>
          <a:noFill/>
          <a:ln>
            <a:noFill/>
          </a:ln>
        </p:spPr>
      </p:pic>
      <p:sp>
        <p:nvSpPr>
          <p:cNvPr id="12" name="Google Shape;93;p15"/>
          <p:cNvSpPr/>
          <p:nvPr/>
        </p:nvSpPr>
        <p:spPr>
          <a:xfrm>
            <a:off x="1665645" y="3998157"/>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C</a:t>
            </a: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13" name="Google Shape;94;p15"/>
          <p:cNvSpPr/>
          <p:nvPr/>
        </p:nvSpPr>
        <p:spPr>
          <a:xfrm>
            <a:off x="847224" y="3468978"/>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Users</a:t>
            </a:r>
            <a:endParaRPr sz="1200" dirty="0">
              <a:latin typeface="Consolas"/>
              <a:ea typeface="Consolas"/>
              <a:cs typeface="Consolas"/>
              <a:sym typeface="Consolas"/>
            </a:endParaRPr>
          </a:p>
        </p:txBody>
      </p:sp>
      <p:sp>
        <p:nvSpPr>
          <p:cNvPr id="14" name="Google Shape;96;p15"/>
          <p:cNvSpPr txBox="1"/>
          <p:nvPr/>
        </p:nvSpPr>
        <p:spPr>
          <a:xfrm>
            <a:off x="3097463" y="3438056"/>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smtClean="0">
                <a:solidFill>
                  <a:srgbClr val="FFFFFF"/>
                </a:solidFill>
                <a:latin typeface="Consolas"/>
                <a:ea typeface="Consolas"/>
                <a:cs typeface="Consolas"/>
                <a:sym typeface="Consolas"/>
              </a:rPr>
              <a:t>S</a:t>
            </a:r>
            <a:r>
              <a:rPr lang="en" sz="900" dirty="0" smtClean="0">
                <a:solidFill>
                  <a:srgbClr val="FFFFFF"/>
                </a:solidFill>
                <a:latin typeface="Consolas"/>
                <a:ea typeface="Consolas"/>
                <a:cs typeface="Consolas"/>
                <a:sym typeface="Consolas"/>
              </a:rPr>
              <a:t>tuff.txt</a:t>
            </a:r>
            <a:endParaRPr sz="900" dirty="0">
              <a:solidFill>
                <a:srgbClr val="FFFFFF"/>
              </a:solidFill>
              <a:latin typeface="Consolas"/>
              <a:ea typeface="Consolas"/>
              <a:cs typeface="Consolas"/>
              <a:sym typeface="Consolas"/>
            </a:endParaRPr>
          </a:p>
        </p:txBody>
      </p:sp>
      <p:sp>
        <p:nvSpPr>
          <p:cNvPr id="15" name="Google Shape;93;p15"/>
          <p:cNvSpPr/>
          <p:nvPr/>
        </p:nvSpPr>
        <p:spPr>
          <a:xfrm>
            <a:off x="3685629" y="3998157"/>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D:</a:t>
            </a:r>
            <a:endParaRPr dirty="0">
              <a:latin typeface="Consolas"/>
              <a:ea typeface="Consolas"/>
              <a:cs typeface="Consolas"/>
              <a:sym typeface="Consolas"/>
            </a:endParaRPr>
          </a:p>
        </p:txBody>
      </p:sp>
      <p:cxnSp>
        <p:nvCxnSpPr>
          <p:cNvPr id="3" name="Straight Connector 2"/>
          <p:cNvCxnSpPr/>
          <p:nvPr/>
        </p:nvCxnSpPr>
        <p:spPr>
          <a:xfrm flipH="1">
            <a:off x="1921268" y="5033557"/>
            <a:ext cx="842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921265" y="4397332"/>
            <a:ext cx="0" cy="63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44107" y="5033557"/>
            <a:ext cx="584256" cy="3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937054" y="4397333"/>
            <a:ext cx="0" cy="63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1278716" y="4197745"/>
            <a:ext cx="386929" cy="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1260699" y="3739640"/>
            <a:ext cx="20715" cy="45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5" idx="2"/>
          </p:cNvCxnSpPr>
          <p:nvPr/>
        </p:nvCxnSpPr>
        <p:spPr>
          <a:xfrm>
            <a:off x="3380198" y="4191854"/>
            <a:ext cx="305431" cy="5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3372142" y="3712836"/>
            <a:ext cx="11278" cy="49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Google Shape;94;p15"/>
          <p:cNvSpPr/>
          <p:nvPr/>
        </p:nvSpPr>
        <p:spPr>
          <a:xfrm>
            <a:off x="1935687" y="3430578"/>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Program files</a:t>
            </a:r>
            <a:endParaRPr sz="1200" dirty="0">
              <a:latin typeface="Consolas"/>
              <a:ea typeface="Consolas"/>
              <a:cs typeface="Consolas"/>
              <a:sym typeface="Consolas"/>
            </a:endParaRPr>
          </a:p>
        </p:txBody>
      </p:sp>
      <p:cxnSp>
        <p:nvCxnSpPr>
          <p:cNvPr id="55" name="Straight Arrow Connector 54"/>
          <p:cNvCxnSpPr/>
          <p:nvPr/>
        </p:nvCxnSpPr>
        <p:spPr>
          <a:xfrm flipV="1">
            <a:off x="2396540" y="3739640"/>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173740" y="4210961"/>
            <a:ext cx="2306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434985" y="3724278"/>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206322" y="4182383"/>
            <a:ext cx="230671"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Google Shape;94;p15"/>
          <p:cNvSpPr/>
          <p:nvPr/>
        </p:nvSpPr>
        <p:spPr>
          <a:xfrm>
            <a:off x="1740600" y="265043"/>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Dir</a:t>
            </a:r>
            <a:endParaRPr sz="1200" dirty="0">
              <a:latin typeface="Consolas"/>
              <a:ea typeface="Consolas"/>
              <a:cs typeface="Consolas"/>
              <a:sym typeface="Consolas"/>
            </a:endParaRPr>
          </a:p>
        </p:txBody>
      </p:sp>
      <p:cxnSp>
        <p:nvCxnSpPr>
          <p:cNvPr id="65" name="Straight Arrow Connector 64"/>
          <p:cNvCxnSpPr/>
          <p:nvPr/>
        </p:nvCxnSpPr>
        <p:spPr>
          <a:xfrm flipV="1">
            <a:off x="4437057" y="2933144"/>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Google Shape;94;p15"/>
          <p:cNvSpPr/>
          <p:nvPr/>
        </p:nvSpPr>
        <p:spPr>
          <a:xfrm>
            <a:off x="697876" y="2649459"/>
            <a:ext cx="472611"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Ron</a:t>
            </a:r>
            <a:endParaRPr sz="1200" dirty="0">
              <a:latin typeface="Consolas"/>
              <a:ea typeface="Consolas"/>
              <a:cs typeface="Consolas"/>
              <a:sym typeface="Consolas"/>
            </a:endParaRPr>
          </a:p>
        </p:txBody>
      </p:sp>
      <p:sp>
        <p:nvSpPr>
          <p:cNvPr id="68" name="Google Shape;94;p15"/>
          <p:cNvSpPr/>
          <p:nvPr/>
        </p:nvSpPr>
        <p:spPr>
          <a:xfrm>
            <a:off x="4185960" y="2630171"/>
            <a:ext cx="471391"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WoW</a:t>
            </a:r>
            <a:endParaRPr sz="1200" dirty="0">
              <a:latin typeface="Consolas"/>
              <a:ea typeface="Consolas"/>
              <a:cs typeface="Consolas"/>
              <a:sym typeface="Consolas"/>
            </a:endParaRPr>
          </a:p>
        </p:txBody>
      </p:sp>
      <p:sp>
        <p:nvSpPr>
          <p:cNvPr id="69" name="Google Shape;96;p15"/>
          <p:cNvSpPr txBox="1"/>
          <p:nvPr/>
        </p:nvSpPr>
        <p:spPr>
          <a:xfrm>
            <a:off x="2811172" y="2205994"/>
            <a:ext cx="578817"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latin typeface="Consolas"/>
                <a:ea typeface="Consolas"/>
                <a:cs typeface="Consolas"/>
                <a:sym typeface="Consolas"/>
              </a:rPr>
              <a:t>G</a:t>
            </a:r>
            <a:r>
              <a:rPr lang="en" sz="1100" dirty="0" smtClean="0">
                <a:solidFill>
                  <a:srgbClr val="FFFFFF"/>
                </a:solidFill>
                <a:latin typeface="Consolas"/>
                <a:ea typeface="Consolas"/>
                <a:cs typeface="Consolas"/>
                <a:sym typeface="Consolas"/>
              </a:rPr>
              <a:t>it.exe</a:t>
            </a:r>
            <a:endParaRPr dirty="0">
              <a:solidFill>
                <a:srgbClr val="FFFFFF"/>
              </a:solidFill>
              <a:latin typeface="Consolas"/>
              <a:ea typeface="Consolas"/>
              <a:cs typeface="Consolas"/>
              <a:sym typeface="Consolas"/>
            </a:endParaRPr>
          </a:p>
        </p:txBody>
      </p:sp>
      <p:sp>
        <p:nvSpPr>
          <p:cNvPr id="70" name="Google Shape;96;p15"/>
          <p:cNvSpPr txBox="1"/>
          <p:nvPr/>
        </p:nvSpPr>
        <p:spPr>
          <a:xfrm>
            <a:off x="4037479" y="1896125"/>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rgbClr val="FFFFFF"/>
                </a:solidFill>
                <a:latin typeface="Consolas"/>
                <a:ea typeface="Consolas"/>
                <a:cs typeface="Consolas"/>
                <a:sym typeface="Consolas"/>
              </a:rPr>
              <a:t>W</a:t>
            </a:r>
            <a:r>
              <a:rPr lang="en" sz="1200" dirty="0" smtClean="0">
                <a:solidFill>
                  <a:srgbClr val="FFFFFF"/>
                </a:solidFill>
                <a:latin typeface="Consolas"/>
                <a:ea typeface="Consolas"/>
                <a:cs typeface="Consolas"/>
                <a:sym typeface="Consolas"/>
              </a:rPr>
              <a:t>ow.exe</a:t>
            </a:r>
            <a:endParaRPr sz="1200" dirty="0">
              <a:solidFill>
                <a:srgbClr val="FFFFFF"/>
              </a:solidFill>
              <a:latin typeface="Consolas"/>
              <a:ea typeface="Consolas"/>
              <a:cs typeface="Consolas"/>
              <a:sym typeface="Consolas"/>
            </a:endParaRPr>
          </a:p>
        </p:txBody>
      </p:sp>
      <p:cxnSp>
        <p:nvCxnSpPr>
          <p:cNvPr id="71" name="Straight Arrow Connector 70"/>
          <p:cNvCxnSpPr/>
          <p:nvPr/>
        </p:nvCxnSpPr>
        <p:spPr>
          <a:xfrm flipV="1">
            <a:off x="4426782" y="2160840"/>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0"/>
          </p:cNvCxnSpPr>
          <p:nvPr/>
        </p:nvCxnSpPr>
        <p:spPr>
          <a:xfrm flipH="1" flipV="1">
            <a:off x="847224" y="2952714"/>
            <a:ext cx="406350" cy="51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1251151" y="2967299"/>
            <a:ext cx="469251" cy="51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Google Shape;94;p15"/>
          <p:cNvSpPr/>
          <p:nvPr/>
        </p:nvSpPr>
        <p:spPr>
          <a:xfrm>
            <a:off x="1333426" y="2658237"/>
            <a:ext cx="663977"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Harry</a:t>
            </a:r>
            <a:endParaRPr sz="1200" dirty="0">
              <a:latin typeface="Consolas"/>
              <a:ea typeface="Consolas"/>
              <a:cs typeface="Consolas"/>
              <a:sym typeface="Consolas"/>
            </a:endParaRPr>
          </a:p>
        </p:txBody>
      </p:sp>
      <p:cxnSp>
        <p:nvCxnSpPr>
          <p:cNvPr id="78" name="Straight Arrow Connector 77"/>
          <p:cNvCxnSpPr/>
          <p:nvPr/>
        </p:nvCxnSpPr>
        <p:spPr>
          <a:xfrm flipV="1">
            <a:off x="2975709" y="3165860"/>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747046" y="3623965"/>
            <a:ext cx="230671"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Google Shape;94;p15"/>
          <p:cNvSpPr/>
          <p:nvPr/>
        </p:nvSpPr>
        <p:spPr>
          <a:xfrm>
            <a:off x="2122663" y="2680241"/>
            <a:ext cx="641137" cy="270328"/>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smtClean="0">
                <a:latin typeface="Consolas"/>
                <a:ea typeface="Consolas"/>
                <a:cs typeface="Consolas"/>
                <a:sym typeface="Consolas"/>
              </a:rPr>
              <a:t>Python</a:t>
            </a:r>
            <a:endParaRPr sz="1000" dirty="0">
              <a:latin typeface="Consolas"/>
              <a:ea typeface="Consolas"/>
              <a:cs typeface="Consolas"/>
              <a:sym typeface="Consolas"/>
            </a:endParaRPr>
          </a:p>
        </p:txBody>
      </p:sp>
      <p:sp>
        <p:nvSpPr>
          <p:cNvPr id="82" name="Google Shape;94;p15"/>
          <p:cNvSpPr/>
          <p:nvPr/>
        </p:nvSpPr>
        <p:spPr>
          <a:xfrm>
            <a:off x="2763800" y="2933144"/>
            <a:ext cx="445601" cy="232716"/>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err="1" smtClean="0">
                <a:latin typeface="Consolas"/>
                <a:ea typeface="Consolas"/>
                <a:cs typeface="Consolas"/>
                <a:sym typeface="Consolas"/>
              </a:rPr>
              <a:t>Git</a:t>
            </a:r>
            <a:endParaRPr sz="1100" dirty="0">
              <a:latin typeface="Consolas"/>
              <a:ea typeface="Consolas"/>
              <a:cs typeface="Consolas"/>
              <a:sym typeface="Consolas"/>
            </a:endParaRPr>
          </a:p>
        </p:txBody>
      </p:sp>
      <p:cxnSp>
        <p:nvCxnSpPr>
          <p:cNvPr id="83" name="Straight Arrow Connector 82"/>
          <p:cNvCxnSpPr/>
          <p:nvPr/>
        </p:nvCxnSpPr>
        <p:spPr>
          <a:xfrm flipV="1">
            <a:off x="2435520" y="2944754"/>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422691" y="2204613"/>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2967060" y="2460386"/>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Google Shape;96;p15"/>
          <p:cNvSpPr txBox="1"/>
          <p:nvPr/>
        </p:nvSpPr>
        <p:spPr>
          <a:xfrm>
            <a:off x="2069053" y="1957498"/>
            <a:ext cx="751585"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solidFill>
                  <a:srgbClr val="FFFFFF"/>
                </a:solidFill>
                <a:latin typeface="Consolas"/>
                <a:ea typeface="Consolas"/>
                <a:cs typeface="Consolas"/>
                <a:sym typeface="Consolas"/>
              </a:rPr>
              <a:t>P</a:t>
            </a:r>
            <a:r>
              <a:rPr lang="en" sz="1100" dirty="0" smtClean="0">
                <a:solidFill>
                  <a:srgbClr val="FFFFFF"/>
                </a:solidFill>
                <a:latin typeface="Consolas"/>
                <a:ea typeface="Consolas"/>
                <a:cs typeface="Consolas"/>
                <a:sym typeface="Consolas"/>
              </a:rPr>
              <a:t>ython.exe</a:t>
            </a:r>
            <a:endParaRPr sz="1100" dirty="0">
              <a:solidFill>
                <a:srgbClr val="FFFFFF"/>
              </a:solidFill>
              <a:latin typeface="Consolas"/>
              <a:ea typeface="Consolas"/>
              <a:cs typeface="Consolas"/>
              <a:sym typeface="Consolas"/>
            </a:endParaRPr>
          </a:p>
        </p:txBody>
      </p:sp>
      <p:sp>
        <p:nvSpPr>
          <p:cNvPr id="97" name="Google Shape;96;p15"/>
          <p:cNvSpPr txBox="1"/>
          <p:nvPr/>
        </p:nvSpPr>
        <p:spPr>
          <a:xfrm>
            <a:off x="711850" y="1403182"/>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smtClean="0">
                <a:solidFill>
                  <a:srgbClr val="FFFFFF"/>
                </a:solidFill>
                <a:latin typeface="Consolas"/>
                <a:ea typeface="Consolas"/>
                <a:cs typeface="Consolas"/>
                <a:sym typeface="Consolas"/>
              </a:rPr>
              <a:t>B</a:t>
            </a:r>
            <a:r>
              <a:rPr lang="en" sz="900" dirty="0" smtClean="0">
                <a:solidFill>
                  <a:srgbClr val="FFFFFF"/>
                </a:solidFill>
                <a:latin typeface="Consolas"/>
                <a:ea typeface="Consolas"/>
                <a:cs typeface="Consolas"/>
                <a:sym typeface="Consolas"/>
              </a:rPr>
              <a:t>iography.txt</a:t>
            </a:r>
            <a:endParaRPr sz="900" dirty="0">
              <a:solidFill>
                <a:srgbClr val="FFFFFF"/>
              </a:solidFill>
              <a:latin typeface="Consolas"/>
              <a:ea typeface="Consolas"/>
              <a:cs typeface="Consolas"/>
              <a:sym typeface="Consolas"/>
            </a:endParaRPr>
          </a:p>
        </p:txBody>
      </p:sp>
      <p:sp>
        <p:nvSpPr>
          <p:cNvPr id="98" name="Google Shape;96;p15"/>
          <p:cNvSpPr txBox="1"/>
          <p:nvPr/>
        </p:nvSpPr>
        <p:spPr>
          <a:xfrm>
            <a:off x="-80624" y="911723"/>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50" dirty="0" smtClean="0">
                <a:solidFill>
                  <a:srgbClr val="FFFFFF"/>
                </a:solidFill>
                <a:latin typeface="Consolas"/>
                <a:ea typeface="Consolas"/>
                <a:cs typeface="Consolas"/>
                <a:sym typeface="Consolas"/>
              </a:rPr>
              <a:t>H</a:t>
            </a:r>
            <a:r>
              <a:rPr lang="en" sz="1050" dirty="0" smtClean="0">
                <a:solidFill>
                  <a:srgbClr val="FFFFFF"/>
                </a:solidFill>
                <a:latin typeface="Consolas"/>
                <a:ea typeface="Consolas"/>
                <a:cs typeface="Consolas"/>
                <a:sym typeface="Consolas"/>
              </a:rPr>
              <a:t>omework.txt</a:t>
            </a:r>
            <a:endParaRPr sz="1050" dirty="0">
              <a:solidFill>
                <a:srgbClr val="FFFFFF"/>
              </a:solidFill>
              <a:latin typeface="Consolas"/>
              <a:ea typeface="Consolas"/>
              <a:cs typeface="Consolas"/>
              <a:sym typeface="Consolas"/>
            </a:endParaRPr>
          </a:p>
        </p:txBody>
      </p:sp>
      <p:sp>
        <p:nvSpPr>
          <p:cNvPr id="99" name="Google Shape;96;p15"/>
          <p:cNvSpPr txBox="1"/>
          <p:nvPr/>
        </p:nvSpPr>
        <p:spPr>
          <a:xfrm>
            <a:off x="1305148" y="1957175"/>
            <a:ext cx="706736"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smtClean="0">
                <a:solidFill>
                  <a:srgbClr val="FFFFFF"/>
                </a:solidFill>
                <a:latin typeface="Consolas"/>
                <a:ea typeface="Consolas"/>
                <a:cs typeface="Consolas"/>
                <a:sym typeface="Consolas"/>
              </a:rPr>
              <a:t>T</a:t>
            </a:r>
            <a:r>
              <a:rPr lang="en" sz="1000" dirty="0" smtClean="0">
                <a:solidFill>
                  <a:srgbClr val="FFFFFF"/>
                </a:solidFill>
                <a:latin typeface="Consolas"/>
                <a:ea typeface="Consolas"/>
                <a:cs typeface="Consolas"/>
                <a:sym typeface="Consolas"/>
              </a:rPr>
              <a:t>odo_list.txt</a:t>
            </a:r>
            <a:endParaRPr sz="1000" dirty="0">
              <a:solidFill>
                <a:srgbClr val="FFFFFF"/>
              </a:solidFill>
              <a:latin typeface="Consolas"/>
              <a:ea typeface="Consolas"/>
              <a:cs typeface="Consolas"/>
              <a:sym typeface="Consolas"/>
            </a:endParaRPr>
          </a:p>
        </p:txBody>
      </p:sp>
      <p:cxnSp>
        <p:nvCxnSpPr>
          <p:cNvPr id="100" name="Straight Arrow Connector 99"/>
          <p:cNvCxnSpPr/>
          <p:nvPr/>
        </p:nvCxnSpPr>
        <p:spPr>
          <a:xfrm flipV="1">
            <a:off x="1671106" y="2214809"/>
            <a:ext cx="4016" cy="46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Google Shape;94;p15"/>
          <p:cNvSpPr/>
          <p:nvPr/>
        </p:nvSpPr>
        <p:spPr>
          <a:xfrm>
            <a:off x="13974" y="1637632"/>
            <a:ext cx="697876" cy="196021"/>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smtClean="0">
                <a:latin typeface="Consolas"/>
                <a:ea typeface="Consolas"/>
                <a:cs typeface="Consolas"/>
                <a:sym typeface="Consolas"/>
              </a:rPr>
              <a:t>Week01</a:t>
            </a:r>
            <a:endParaRPr sz="1100" dirty="0">
              <a:latin typeface="Consolas"/>
              <a:ea typeface="Consolas"/>
              <a:cs typeface="Consolas"/>
              <a:sym typeface="Consolas"/>
            </a:endParaRPr>
          </a:p>
        </p:txBody>
      </p:sp>
      <p:sp>
        <p:nvSpPr>
          <p:cNvPr id="102" name="Google Shape;94;p15"/>
          <p:cNvSpPr/>
          <p:nvPr/>
        </p:nvSpPr>
        <p:spPr>
          <a:xfrm>
            <a:off x="103371" y="2151425"/>
            <a:ext cx="491914" cy="287688"/>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latin typeface="Consolas"/>
                <a:ea typeface="Consolas"/>
                <a:cs typeface="Consolas"/>
                <a:sym typeface="Consolas"/>
              </a:rPr>
              <a:t>SoftDevI</a:t>
            </a:r>
            <a:endParaRPr sz="1000" dirty="0">
              <a:latin typeface="Consolas"/>
              <a:ea typeface="Consolas"/>
              <a:cs typeface="Consolas"/>
              <a:sym typeface="Consolas"/>
            </a:endParaRPr>
          </a:p>
        </p:txBody>
      </p:sp>
      <p:sp>
        <p:nvSpPr>
          <p:cNvPr id="103" name="Google Shape;94;p15"/>
          <p:cNvSpPr/>
          <p:nvPr/>
        </p:nvSpPr>
        <p:spPr>
          <a:xfrm>
            <a:off x="652454" y="2098609"/>
            <a:ext cx="634187"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smtClean="0">
                <a:latin typeface="Consolas"/>
                <a:ea typeface="Consolas"/>
                <a:cs typeface="Consolas"/>
                <a:sym typeface="Consolas"/>
              </a:rPr>
              <a:t>Documents</a:t>
            </a:r>
            <a:endParaRPr sz="1100" dirty="0">
              <a:latin typeface="Consolas"/>
              <a:ea typeface="Consolas"/>
              <a:cs typeface="Consolas"/>
              <a:sym typeface="Consolas"/>
            </a:endParaRPr>
          </a:p>
        </p:txBody>
      </p:sp>
      <p:cxnSp>
        <p:nvCxnSpPr>
          <p:cNvPr id="115" name="Straight Connector 114"/>
          <p:cNvCxnSpPr/>
          <p:nvPr/>
        </p:nvCxnSpPr>
        <p:spPr>
          <a:xfrm flipV="1">
            <a:off x="346702" y="2758300"/>
            <a:ext cx="342204" cy="2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338854" y="2460386"/>
            <a:ext cx="15696" cy="30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0"/>
          </p:cNvCxnSpPr>
          <p:nvPr/>
        </p:nvCxnSpPr>
        <p:spPr>
          <a:xfrm flipV="1">
            <a:off x="934182" y="2381474"/>
            <a:ext cx="27061" cy="26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329198" y="1821964"/>
            <a:ext cx="9548" cy="33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03" idx="0"/>
          </p:cNvCxnSpPr>
          <p:nvPr/>
        </p:nvCxnSpPr>
        <p:spPr>
          <a:xfrm flipH="1" flipV="1">
            <a:off x="969547" y="1637632"/>
            <a:ext cx="1" cy="46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flipV="1">
            <a:off x="326982" y="1181057"/>
            <a:ext cx="2" cy="44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1566365072"/>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 xmlns:a16="http://schemas.microsoft.com/office/drawing/2014/main" val="20000"/>
                    </a:ext>
                  </a:extLst>
                </a:gridCol>
              </a:tblGrid>
              <a:tr h="865975">
                <a:tc>
                  <a:txBody>
                    <a:bodyPr/>
                    <a:lstStyle/>
                    <a:p>
                      <a:pPr marL="0" lvl="0" indent="0" algn="l" rtl="0">
                        <a:spcBef>
                          <a:spcPts val="0"/>
                        </a:spcBef>
                        <a:spcAft>
                          <a:spcPts val="0"/>
                        </a:spcAft>
                        <a:buNone/>
                      </a:pPr>
                      <a:r>
                        <a:rPr lang="en" dirty="0"/>
                        <a:t>1</a:t>
                      </a:r>
                      <a:r>
                        <a:rPr lang="en" dirty="0" smtClean="0"/>
                        <a:t>. </a:t>
                      </a:r>
                      <a:r>
                        <a:rPr lang="en-US" dirty="0" smtClean="0"/>
                        <a:t>C</a:t>
                      </a:r>
                      <a:r>
                        <a:rPr lang="en" dirty="0" smtClean="0"/>
                        <a:t>reating</a:t>
                      </a:r>
                      <a:r>
                        <a:rPr lang="en" baseline="0" dirty="0" smtClean="0"/>
                        <a:t> a new notepad named new_file.txt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0"/>
                  </a:ext>
                </a:extLst>
              </a:tr>
              <a:tr h="865975">
                <a:tc>
                  <a:txBody>
                    <a:bodyPr/>
                    <a:lstStyle/>
                    <a:p>
                      <a:pPr marL="0" lvl="0" indent="0" algn="l" rtl="0">
                        <a:spcBef>
                          <a:spcPts val="0"/>
                        </a:spcBef>
                        <a:spcAft>
                          <a:spcPts val="0"/>
                        </a:spcAft>
                        <a:buNone/>
                      </a:pPr>
                      <a:r>
                        <a:rPr lang="en" dirty="0"/>
                        <a:t>2</a:t>
                      </a:r>
                      <a:r>
                        <a:rPr lang="en" dirty="0" smtClean="0"/>
                        <a:t>. It</a:t>
                      </a:r>
                      <a:r>
                        <a:rPr lang="en" baseline="0" dirty="0" smtClean="0"/>
                        <a:t> is a working tree.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1"/>
                  </a:ext>
                </a:extLst>
              </a:tr>
              <a:tr h="865975">
                <a:tc>
                  <a:txBody>
                    <a:bodyPr/>
                    <a:lstStyle/>
                    <a:p>
                      <a:pPr marL="0" lvl="0" indent="0" algn="l" rtl="0">
                        <a:spcBef>
                          <a:spcPts val="0"/>
                        </a:spcBef>
                        <a:spcAft>
                          <a:spcPts val="0"/>
                        </a:spcAft>
                        <a:buNone/>
                      </a:pPr>
                      <a:r>
                        <a:rPr lang="en" dirty="0"/>
                        <a:t>3</a:t>
                      </a:r>
                      <a:r>
                        <a:rPr lang="en" dirty="0" smtClean="0"/>
                        <a:t>. Staging</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2"/>
                  </a:ext>
                </a:extLst>
              </a:tr>
              <a:tr h="865975">
                <a:tc>
                  <a:txBody>
                    <a:bodyPr/>
                    <a:lstStyle/>
                    <a:p>
                      <a:pPr marL="0" lvl="0" indent="0" algn="l" rtl="0">
                        <a:spcBef>
                          <a:spcPts val="0"/>
                        </a:spcBef>
                        <a:spcAft>
                          <a:spcPts val="0"/>
                        </a:spcAft>
                        <a:buNone/>
                      </a:pPr>
                      <a:r>
                        <a:rPr lang="en" dirty="0" smtClean="0"/>
                        <a:t>4.Uploading it to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3"/>
                  </a:ext>
                </a:extLst>
              </a:tr>
              <a:tr h="865975">
                <a:tc>
                  <a:txBody>
                    <a:bodyPr/>
                    <a:lstStyle/>
                    <a:p>
                      <a:pPr marL="0" lvl="0" indent="0" algn="l" rtl="0">
                        <a:spcBef>
                          <a:spcPts val="0"/>
                        </a:spcBef>
                        <a:spcAft>
                          <a:spcPts val="0"/>
                        </a:spcAft>
                        <a:buNone/>
                      </a:pPr>
                      <a:r>
                        <a:rPr lang="en" dirty="0"/>
                        <a:t>5</a:t>
                      </a:r>
                      <a:r>
                        <a:rPr lang="en" dirty="0" smtClean="0"/>
                        <a:t>. Adding text to the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333590197"/>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 xmlns:a16="http://schemas.microsoft.com/office/drawing/2014/main" val="20000"/>
                    </a:ext>
                  </a:extLst>
                </a:gridCol>
              </a:tblGrid>
              <a:tr h="1084950">
                <a:tc>
                  <a:txBody>
                    <a:bodyPr/>
                    <a:lstStyle/>
                    <a:p>
                      <a:pPr marL="0" lvl="0" indent="0" algn="l" rtl="0">
                        <a:spcBef>
                          <a:spcPts val="0"/>
                        </a:spcBef>
                        <a:spcAft>
                          <a:spcPts val="0"/>
                        </a:spcAft>
                        <a:buNone/>
                      </a:pPr>
                      <a:r>
                        <a:rPr lang="en" dirty="0"/>
                        <a:t>1</a:t>
                      </a:r>
                      <a:r>
                        <a:rPr lang="en" dirty="0" smtClean="0"/>
                        <a:t>. It’ll help us check the status and offers advice</a:t>
                      </a:r>
                      <a:r>
                        <a:rPr lang="en" baseline="0" dirty="0" smtClean="0"/>
                        <a:t> to perform in t</a:t>
                      </a:r>
                      <a:r>
                        <a:rPr lang="en-US" baseline="0" dirty="0" smtClean="0"/>
                        <a:t>he</a:t>
                      </a:r>
                      <a:r>
                        <a:rPr lang="en" baseline="0" dirty="0" smtClean="0"/>
                        <a:t> project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0"/>
                  </a:ext>
                </a:extLst>
              </a:tr>
              <a:tr h="1084950">
                <a:tc>
                  <a:txBody>
                    <a:bodyPr/>
                    <a:lstStyle/>
                    <a:p>
                      <a:pPr marL="0" lvl="0" indent="0" algn="l" rtl="0">
                        <a:spcBef>
                          <a:spcPts val="0"/>
                        </a:spcBef>
                        <a:spcAft>
                          <a:spcPts val="0"/>
                        </a:spcAft>
                        <a:buNone/>
                      </a:pPr>
                      <a:r>
                        <a:rPr lang="en" dirty="0"/>
                        <a:t>2</a:t>
                      </a:r>
                      <a:r>
                        <a:rPr lang="en" dirty="0" smtClean="0"/>
                        <a:t>. Create a file and start with a working copy by typing</a:t>
                      </a:r>
                      <a:r>
                        <a:rPr lang="en" baseline="0" dirty="0" smtClean="0"/>
                        <a:t> “add”.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1"/>
                  </a:ext>
                </a:extLst>
              </a:tr>
              <a:tr h="1084950">
                <a:tc>
                  <a:txBody>
                    <a:bodyPr/>
                    <a:lstStyle/>
                    <a:p>
                      <a:pPr marL="0" lvl="0" indent="0" algn="l" rtl="0">
                        <a:spcBef>
                          <a:spcPts val="0"/>
                        </a:spcBef>
                        <a:spcAft>
                          <a:spcPts val="0"/>
                        </a:spcAft>
                        <a:buNone/>
                      </a:pPr>
                      <a:r>
                        <a:rPr lang="en" dirty="0"/>
                        <a:t>3</a:t>
                      </a:r>
                      <a:r>
                        <a:rPr lang="en" dirty="0" smtClean="0"/>
                        <a:t>. </a:t>
                      </a:r>
                      <a:r>
                        <a:rPr lang="en-US" dirty="0" smtClean="0"/>
                        <a:t>G</a:t>
                      </a:r>
                      <a:r>
                        <a:rPr lang="en" dirty="0" smtClean="0"/>
                        <a:t>it push (so that we</a:t>
                      </a:r>
                      <a:r>
                        <a:rPr lang="en" baseline="0" dirty="0" smtClean="0"/>
                        <a:t> store it to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2"/>
                  </a:ext>
                </a:extLst>
              </a:tr>
              <a:tr h="1084950">
                <a:tc>
                  <a:txBody>
                    <a:bodyPr/>
                    <a:lstStyle/>
                    <a:p>
                      <a:pPr marL="0" lvl="0" indent="0" algn="l" rtl="0">
                        <a:spcBef>
                          <a:spcPts val="0"/>
                        </a:spcBef>
                        <a:spcAft>
                          <a:spcPts val="0"/>
                        </a:spcAft>
                        <a:buNone/>
                      </a:pPr>
                      <a:r>
                        <a:rPr lang="en" dirty="0"/>
                        <a:t>4</a:t>
                      </a:r>
                      <a:r>
                        <a:rPr lang="en" dirty="0" smtClean="0"/>
                        <a:t>. Copy</a:t>
                      </a:r>
                      <a:r>
                        <a:rPr lang="en" baseline="0" dirty="0" smtClean="0"/>
                        <a:t> the link from the github.</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758</Words>
  <Application>Microsoft Office PowerPoint</Application>
  <PresentationFormat>On-screen Show (16:9)</PresentationFormat>
  <Paragraphs>109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Consolas</vt:lpstr>
      <vt:lpstr>Merriweather</vt:lpstr>
      <vt:lpstr>Paradigm</vt:lpstr>
      <vt:lpstr>Problem Solving Session                     By: Sandra Raj</vt:lpstr>
      <vt:lpstr>Problem 1</vt:lpstr>
      <vt:lpstr>Problem 2</vt:lpstr>
      <vt:lpstr>Problem 3</vt:lpstr>
      <vt:lpstr>Problem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15</cp:revision>
  <dcterms:modified xsi:type="dcterms:W3CDTF">2021-09-03T10:51:17Z</dcterms:modified>
</cp:coreProperties>
</file>