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Consolas" panose="020B0609020204030204" pitchFamily="49" charset="0"/>
      <p:regular r:id="rId8"/>
      <p:bold r:id="rId9"/>
      <p:italic r:id="rId10"/>
      <p:boldItalic r:id="rId11"/>
    </p:embeddedFont>
    <p:embeddedFont>
      <p:font typeface="Merriweather" pitchFamily="2" charset="77"/>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D7D73C-C0D0-4B19-AFC2-0287EA32F26F}">
  <a:tblStyle styleId="{36D7D73C-C0D0-4B19-AFC2-0287EA32F2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89"/>
    <p:restoredTop sz="94650"/>
  </p:normalViewPr>
  <p:slideViewPr>
    <p:cSldViewPr snapToGrid="0">
      <p:cViewPr>
        <p:scale>
          <a:sx n="142" d="100"/>
          <a:sy n="142" d="100"/>
        </p:scale>
        <p:origin x="184"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63b06f3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63b06f3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63b06f3e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63b06f3e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63b06f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63b06f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63b06f3e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63b06f3e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2603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p>
          <a:p>
            <a:pPr marL="457200" lvl="0" indent="-311150" algn="l" rtl="0">
              <a:spcBef>
                <a:spcPts val="0"/>
              </a:spcBef>
              <a:spcAft>
                <a:spcPts val="0"/>
              </a:spcAft>
              <a:buSzPts val="1300"/>
              <a:buChar char="●"/>
            </a:pPr>
            <a:r>
              <a:rPr lang="en-US" dirty="0"/>
              <a:t>Write your name on each completed sheet.</a:t>
            </a:r>
          </a:p>
          <a:p>
            <a:pPr marL="457200" lvl="0" indent="-311150" algn="l" rtl="0">
              <a:spcBef>
                <a:spcPts val="0"/>
              </a:spcBef>
              <a:spcAft>
                <a:spcPts val="0"/>
              </a:spcAft>
              <a:buSzPts val="1300"/>
              <a:buChar char="●"/>
            </a:pPr>
            <a:r>
              <a:rPr lang="en-US" dirty="0"/>
              <a:t>Submit to the designated MyCourses’ Dropbox.</a:t>
            </a:r>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1</a:t>
            </a:r>
            <a:endParaRPr/>
          </a:p>
        </p:txBody>
      </p:sp>
      <p:sp>
        <p:nvSpPr>
          <p:cNvPr id="79" name="Google Shape;7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0" name="Google Shape;80;p14"/>
          <p:cNvSpPr txBox="1">
            <a:spLocks noGrp="1"/>
          </p:cNvSpPr>
          <p:nvPr>
            <p:ph type="body" idx="2"/>
          </p:nvPr>
        </p:nvSpPr>
        <p:spPr>
          <a:xfrm>
            <a:off x="315425" y="605625"/>
            <a:ext cx="3706500" cy="3762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Software Development &amp; Problem Solving is designed for students of </a:t>
            </a:r>
            <a:r>
              <a:rPr lang="en" b="1" i="1">
                <a:solidFill>
                  <a:srgbClr val="EA9999"/>
                </a:solidFill>
              </a:rPr>
              <a:t>all</a:t>
            </a:r>
            <a:r>
              <a:rPr lang="en">
                <a:solidFill>
                  <a:srgbClr val="EA9999"/>
                </a:solidFill>
              </a:rPr>
              <a:t> </a:t>
            </a:r>
            <a:r>
              <a:rPr lang="en"/>
              <a:t>levels of experience. There are students in this classroom with little or no programming experience, students who have been coding for years, and every skill level in between.</a:t>
            </a:r>
            <a:endParaRPr/>
          </a:p>
          <a:p>
            <a:pPr marL="0" lvl="0" indent="0" algn="l" rtl="0">
              <a:spcBef>
                <a:spcPts val="1600"/>
              </a:spcBef>
              <a:spcAft>
                <a:spcPts val="0"/>
              </a:spcAft>
              <a:buNone/>
            </a:pPr>
            <a:r>
              <a:rPr lang="en"/>
              <a:t>Spend a few minutes talking with your team members about your prior experience with programming (in any language, not just Python). </a:t>
            </a:r>
            <a:endParaRPr/>
          </a:p>
          <a:p>
            <a:pPr marL="0" lvl="0" indent="0" algn="l" rtl="0">
              <a:spcBef>
                <a:spcPts val="1600"/>
              </a:spcBef>
              <a:spcAft>
                <a:spcPts val="0"/>
              </a:spcAft>
              <a:buNone/>
            </a:pPr>
            <a:r>
              <a:rPr lang="en"/>
              <a:t>Rate yourselves on a scale of </a:t>
            </a:r>
            <a:r>
              <a:rPr lang="en" b="1" i="1">
                <a:solidFill>
                  <a:srgbClr val="EA9999"/>
                </a:solidFill>
              </a:rPr>
              <a:t>0</a:t>
            </a:r>
            <a:r>
              <a:rPr lang="en"/>
              <a:t> (very little or no experience) to </a:t>
            </a:r>
            <a:r>
              <a:rPr lang="en" b="1" i="1">
                <a:solidFill>
                  <a:srgbClr val="EA9999"/>
                </a:solidFill>
              </a:rPr>
              <a:t>10</a:t>
            </a:r>
            <a:r>
              <a:rPr lang="en"/>
              <a:t> (you should be teaching this class!).</a:t>
            </a:r>
            <a:endParaRPr/>
          </a:p>
          <a:p>
            <a:pPr marL="0" lvl="0" indent="0" algn="l" rtl="0">
              <a:spcBef>
                <a:spcPts val="1600"/>
              </a:spcBef>
              <a:spcAft>
                <a:spcPts val="1600"/>
              </a:spcAft>
              <a:buNone/>
            </a:pPr>
            <a:r>
              <a:rPr lang="en"/>
              <a:t>Fill out the tables with each of your answers.</a:t>
            </a:r>
            <a:endParaRPr/>
          </a:p>
        </p:txBody>
      </p:sp>
      <p:graphicFrame>
        <p:nvGraphicFramePr>
          <p:cNvPr id="81" name="Google Shape;81;p14"/>
          <p:cNvGraphicFramePr/>
          <p:nvPr>
            <p:extLst>
              <p:ext uri="{D42A27DB-BD31-4B8C-83A1-F6EECF244321}">
                <p14:modId xmlns:p14="http://schemas.microsoft.com/office/powerpoint/2010/main" val="28809071"/>
              </p:ext>
            </p:extLst>
          </p:nvPr>
        </p:nvGraphicFramePr>
        <p:xfrm>
          <a:off x="4531700" y="124257"/>
          <a:ext cx="4360000" cy="105150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b="1" dirty="0"/>
                        <a:t>Name:  </a:t>
                      </a:r>
                    </a:p>
                    <a:p>
                      <a:pPr marL="0" lvl="0" indent="0" algn="l" rtl="0">
                        <a:spcBef>
                          <a:spcPts val="0"/>
                        </a:spcBef>
                        <a:spcAft>
                          <a:spcPts val="0"/>
                        </a:spcAft>
                        <a:buNone/>
                      </a:pPr>
                      <a:r>
                        <a:rPr lang="en" sz="900" dirty="0"/>
                        <a:t>Khaled </a:t>
                      </a:r>
                      <a:r>
                        <a:rPr lang="en" sz="900" dirty="0" err="1"/>
                        <a:t>Aldasouki</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b="1" dirty="0"/>
                        <a:t>Prior Experience (0-10):</a:t>
                      </a:r>
                      <a:endParaRPr sz="900" b="1" dirty="0"/>
                    </a:p>
                    <a:p>
                      <a:pPr marL="0" lvl="0" indent="0" algn="l" rtl="0">
                        <a:spcBef>
                          <a:spcPts val="0"/>
                        </a:spcBef>
                        <a:spcAft>
                          <a:spcPts val="0"/>
                        </a:spcAft>
                        <a:buNone/>
                      </a:pPr>
                      <a:r>
                        <a:rPr lang="en-US" sz="900" dirty="0"/>
                        <a:t> 5</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b="1" dirty="0"/>
                        <a:t>Comments:   </a:t>
                      </a:r>
                      <a:r>
                        <a:rPr lang="en" sz="900" dirty="0"/>
                        <a:t>- Studied HTML for several months </a:t>
                      </a:r>
                    </a:p>
                    <a:p>
                      <a:pPr marL="0" lvl="0" indent="0" algn="l" rtl="0">
                        <a:spcBef>
                          <a:spcPts val="0"/>
                        </a:spcBef>
                        <a:spcAft>
                          <a:spcPts val="0"/>
                        </a:spcAft>
                        <a:buNone/>
                      </a:pPr>
                      <a:r>
                        <a:rPr lang="en" sz="900" dirty="0"/>
                        <a:t>                      - Has some experience in C++ and C#</a:t>
                      </a:r>
                    </a:p>
                    <a:p>
                      <a:pPr marL="0" lvl="0" indent="0" algn="l" rtl="0">
                        <a:spcBef>
                          <a:spcPts val="0"/>
                        </a:spcBef>
                        <a:spcAft>
                          <a:spcPts val="0"/>
                        </a:spcAft>
                        <a:buNone/>
                      </a:pPr>
                      <a:r>
                        <a:rPr lang="en" sz="900" dirty="0"/>
                        <a:t>                      - Studied game development with lua for a week</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82" name="Google Shape;82;p14"/>
          <p:cNvGraphicFramePr/>
          <p:nvPr>
            <p:extLst>
              <p:ext uri="{D42A27DB-BD31-4B8C-83A1-F6EECF244321}">
                <p14:modId xmlns:p14="http://schemas.microsoft.com/office/powerpoint/2010/main" val="3770974096"/>
              </p:ext>
            </p:extLst>
          </p:nvPr>
        </p:nvGraphicFramePr>
        <p:xfrm>
          <a:off x="4531700" y="1182835"/>
          <a:ext cx="4360000" cy="91434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b="1" dirty="0"/>
                        <a:t>Name: </a:t>
                      </a:r>
                    </a:p>
                    <a:p>
                      <a:pPr marL="0" lvl="0" indent="0" algn="l" rtl="0">
                        <a:spcBef>
                          <a:spcPts val="0"/>
                        </a:spcBef>
                        <a:spcAft>
                          <a:spcPts val="0"/>
                        </a:spcAft>
                        <a:buNone/>
                      </a:pPr>
                      <a:r>
                        <a:rPr lang="en" sz="900" dirty="0"/>
                        <a:t>Abdullah </a:t>
                      </a:r>
                      <a:r>
                        <a:rPr lang="en" sz="900" dirty="0" err="1"/>
                        <a:t>Alrjoub</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b="1" dirty="0"/>
                        <a:t>Prior Experience (0-10):</a:t>
                      </a:r>
                      <a:endParaRPr sz="900" b="1" dirty="0"/>
                    </a:p>
                    <a:p>
                      <a:pPr marL="0" lvl="0" indent="0" algn="l" rtl="0">
                        <a:spcBef>
                          <a:spcPts val="0"/>
                        </a:spcBef>
                        <a:spcAft>
                          <a:spcPts val="0"/>
                        </a:spcAft>
                        <a:buNone/>
                      </a:pPr>
                      <a:r>
                        <a:rPr lang="en-US" sz="900" dirty="0"/>
                        <a:t>4</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b="1" dirty="0"/>
                        <a:t>Comments</a:t>
                      </a:r>
                      <a:r>
                        <a:rPr lang="en" sz="900" dirty="0"/>
                        <a:t>:   - took 1 course of python in high school and another course of java. </a:t>
                      </a: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83" name="Google Shape;83;p14"/>
          <p:cNvGraphicFramePr/>
          <p:nvPr>
            <p:extLst>
              <p:ext uri="{D42A27DB-BD31-4B8C-83A1-F6EECF244321}">
                <p14:modId xmlns:p14="http://schemas.microsoft.com/office/powerpoint/2010/main" val="24369176"/>
              </p:ext>
            </p:extLst>
          </p:nvPr>
        </p:nvGraphicFramePr>
        <p:xfrm>
          <a:off x="4531700" y="3018593"/>
          <a:ext cx="4360000" cy="105150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b="1" dirty="0"/>
                        <a:t>Name</a:t>
                      </a:r>
                      <a:r>
                        <a:rPr lang="en" sz="900" dirty="0"/>
                        <a:t>:</a:t>
                      </a:r>
                      <a:endParaRPr sz="900" dirty="0"/>
                    </a:p>
                    <a:p>
                      <a:pPr marL="0" lvl="0" indent="0" algn="l" rtl="0">
                        <a:spcBef>
                          <a:spcPts val="0"/>
                        </a:spcBef>
                        <a:spcAft>
                          <a:spcPts val="0"/>
                        </a:spcAft>
                        <a:buNone/>
                      </a:pPr>
                      <a:r>
                        <a:rPr lang="en-US" sz="900" dirty="0"/>
                        <a:t>Yara Nabhan </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b="1" dirty="0"/>
                        <a:t>Prior Experience (0-10):</a:t>
                      </a:r>
                      <a:endParaRPr sz="900" b="1" dirty="0"/>
                    </a:p>
                    <a:p>
                      <a:pPr marL="0" lvl="0" indent="0" algn="l" rtl="0">
                        <a:spcBef>
                          <a:spcPts val="0"/>
                        </a:spcBef>
                        <a:spcAft>
                          <a:spcPts val="0"/>
                        </a:spcAft>
                        <a:buNone/>
                      </a:pPr>
                      <a:r>
                        <a:rPr lang="en-US" sz="900" dirty="0"/>
                        <a:t>2</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b="1" dirty="0"/>
                        <a:t>Comments:</a:t>
                      </a:r>
                      <a:endParaRPr sz="900" b="1" dirty="0"/>
                    </a:p>
                    <a:p>
                      <a:pPr marL="0" lvl="0" indent="0" algn="l" rtl="0">
                        <a:spcBef>
                          <a:spcPts val="0"/>
                        </a:spcBef>
                        <a:spcAft>
                          <a:spcPts val="0"/>
                        </a:spcAft>
                        <a:buNone/>
                      </a:pPr>
                      <a:r>
                        <a:rPr lang="en-US" sz="900" dirty="0"/>
                        <a:t>N/A</a:t>
                      </a: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84" name="Google Shape;84;p14"/>
          <p:cNvSpPr txBox="1">
            <a:spLocks noGrp="1"/>
          </p:cNvSpPr>
          <p:nvPr>
            <p:ph type="body" idx="3"/>
          </p:nvPr>
        </p:nvSpPr>
        <p:spPr>
          <a:xfrm>
            <a:off x="311725" y="4361100"/>
            <a:ext cx="3706500" cy="5850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If you are working digitally and need more space, duplicate this slide.</a:t>
            </a:r>
            <a:endParaRPr/>
          </a:p>
        </p:txBody>
      </p:sp>
      <p:graphicFrame>
        <p:nvGraphicFramePr>
          <p:cNvPr id="9" name="Google Shape;83;p14">
            <a:extLst>
              <a:ext uri="{FF2B5EF4-FFF2-40B4-BE49-F238E27FC236}">
                <a16:creationId xmlns:a16="http://schemas.microsoft.com/office/drawing/2014/main" id="{94985FD8-8A8C-0842-B0AA-E99D5951260B}"/>
              </a:ext>
            </a:extLst>
          </p:cNvPr>
          <p:cNvGraphicFramePr/>
          <p:nvPr>
            <p:extLst>
              <p:ext uri="{D42A27DB-BD31-4B8C-83A1-F6EECF244321}">
                <p14:modId xmlns:p14="http://schemas.microsoft.com/office/powerpoint/2010/main" val="3232239009"/>
              </p:ext>
            </p:extLst>
          </p:nvPr>
        </p:nvGraphicFramePr>
        <p:xfrm>
          <a:off x="4531700" y="2104253"/>
          <a:ext cx="4360000" cy="91434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b="1" dirty="0"/>
                        <a:t>Name</a:t>
                      </a:r>
                      <a:r>
                        <a:rPr lang="en" sz="900" dirty="0"/>
                        <a:t>:</a:t>
                      </a:r>
                      <a:endParaRPr sz="900" dirty="0"/>
                    </a:p>
                    <a:p>
                      <a:pPr marL="0" lvl="0" indent="0" algn="l" rtl="0">
                        <a:spcBef>
                          <a:spcPts val="0"/>
                        </a:spcBef>
                        <a:spcAft>
                          <a:spcPts val="0"/>
                        </a:spcAft>
                        <a:buNone/>
                      </a:pPr>
                      <a:r>
                        <a:rPr lang="en-US" sz="900" dirty="0"/>
                        <a:t>Mohammad Abdullah Majeed</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b="1" dirty="0"/>
                        <a:t>Prior Experience (0-10):</a:t>
                      </a:r>
                      <a:endParaRPr sz="900" b="1" dirty="0"/>
                    </a:p>
                    <a:p>
                      <a:pPr marL="0" lvl="0" indent="0" algn="l" rtl="0">
                        <a:spcBef>
                          <a:spcPts val="0"/>
                        </a:spcBef>
                        <a:spcAft>
                          <a:spcPts val="0"/>
                        </a:spcAft>
                        <a:buNone/>
                      </a:pPr>
                      <a:r>
                        <a:rPr lang="en-US" sz="900" dirty="0"/>
                        <a:t>1</a:t>
                      </a: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b="1" dirty="0"/>
                        <a:t>Comments: </a:t>
                      </a:r>
                    </a:p>
                    <a:p>
                      <a:pPr marL="0" lvl="0" indent="0" algn="l" rtl="0">
                        <a:spcBef>
                          <a:spcPts val="0"/>
                        </a:spcBef>
                        <a:spcAft>
                          <a:spcPts val="0"/>
                        </a:spcAft>
                        <a:buNone/>
                      </a:pPr>
                      <a:r>
                        <a:rPr lang="en" sz="900" b="0" dirty="0"/>
                        <a:t>N/A</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10" name="Google Shape;83;p14">
            <a:extLst>
              <a:ext uri="{FF2B5EF4-FFF2-40B4-BE49-F238E27FC236}">
                <a16:creationId xmlns:a16="http://schemas.microsoft.com/office/drawing/2014/main" id="{A345250F-7590-C248-B139-E03C7DC3740F}"/>
              </a:ext>
            </a:extLst>
          </p:cNvPr>
          <p:cNvGraphicFramePr/>
          <p:nvPr>
            <p:extLst>
              <p:ext uri="{D42A27DB-BD31-4B8C-83A1-F6EECF244321}">
                <p14:modId xmlns:p14="http://schemas.microsoft.com/office/powerpoint/2010/main" val="1510286544"/>
              </p:ext>
            </p:extLst>
          </p:nvPr>
        </p:nvGraphicFramePr>
        <p:xfrm>
          <a:off x="4531700" y="4084250"/>
          <a:ext cx="4360000" cy="91434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b="1" dirty="0"/>
                        <a:t>Name:</a:t>
                      </a:r>
                      <a:endParaRPr sz="900" b="1" dirty="0"/>
                    </a:p>
                    <a:p>
                      <a:pPr marL="0" lvl="0" indent="0" algn="l" rtl="0">
                        <a:spcBef>
                          <a:spcPts val="0"/>
                        </a:spcBef>
                        <a:spcAft>
                          <a:spcPts val="0"/>
                        </a:spcAft>
                        <a:buNone/>
                      </a:pPr>
                      <a:r>
                        <a:rPr lang="en-US" sz="900" dirty="0"/>
                        <a:t>Osama Ismail</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b="1" dirty="0"/>
                        <a:t>Prior Experience (0-10):</a:t>
                      </a:r>
                      <a:endParaRPr sz="900" b="1" dirty="0"/>
                    </a:p>
                    <a:p>
                      <a:pPr marL="0" lvl="0" indent="0" algn="l" rtl="0">
                        <a:spcBef>
                          <a:spcPts val="0"/>
                        </a:spcBef>
                        <a:spcAft>
                          <a:spcPts val="0"/>
                        </a:spcAft>
                        <a:buNone/>
                      </a:pPr>
                      <a:r>
                        <a:rPr lang="en-US" sz="900" dirty="0"/>
                        <a:t>3</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b="1" dirty="0"/>
                        <a:t>Comments:</a:t>
                      </a:r>
                      <a:endParaRPr sz="900" b="1" dirty="0"/>
                    </a:p>
                    <a:p>
                      <a:pPr marL="0" lvl="0" indent="0" algn="l" rtl="0">
                        <a:spcBef>
                          <a:spcPts val="0"/>
                        </a:spcBef>
                        <a:spcAft>
                          <a:spcPts val="0"/>
                        </a:spcAft>
                        <a:buNone/>
                      </a:pPr>
                      <a:r>
                        <a:rPr lang="en-US" sz="900" dirty="0"/>
                        <a:t>N/A</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0" name="Google Shape;90;p15"/>
          <p:cNvSpPr txBox="1">
            <a:spLocks noGrp="1"/>
          </p:cNvSpPr>
          <p:nvPr>
            <p:ph type="title"/>
          </p:nvPr>
        </p:nvSpPr>
        <p:spPr>
          <a:xfrm>
            <a:off x="5264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1" name="Google Shape;91;p15"/>
          <p:cNvSpPr txBox="1">
            <a:spLocks noGrp="1"/>
          </p:cNvSpPr>
          <p:nvPr>
            <p:ph type="body" idx="2"/>
          </p:nvPr>
        </p:nvSpPr>
        <p:spPr>
          <a:xfrm>
            <a:off x="5025325" y="681825"/>
            <a:ext cx="3945900" cy="41868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dirty="0"/>
              <a:t>Files in the file system are organized into a </a:t>
            </a:r>
            <a:r>
              <a:rPr lang="en" b="1" i="1" dirty="0">
                <a:solidFill>
                  <a:srgbClr val="EA9999"/>
                </a:solidFill>
              </a:rPr>
              <a:t>tree structure</a:t>
            </a:r>
            <a:r>
              <a:rPr lang="en" dirty="0"/>
              <a:t>. Visualizing this structure can make finding files and directories more intuitive.</a:t>
            </a: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r>
              <a:rPr lang="en" dirty="0"/>
              <a:t>Assume that each of the following is an absolute path to a file in your file system. Draw the tree that represents the structure in the space on the left.</a:t>
            </a: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r>
              <a:rPr lang="en" dirty="0"/>
              <a:t>Your instructor will determine if you should work digitally, on paper, or on a whiteboard. Use the icons to the left as references.</a:t>
            </a:r>
            <a:endParaRPr dirty="0"/>
          </a:p>
        </p:txBody>
      </p:sp>
      <p:sp>
        <p:nvSpPr>
          <p:cNvPr id="92" name="Google Shape;92;p15"/>
          <p:cNvSpPr txBox="1"/>
          <p:nvPr/>
        </p:nvSpPr>
        <p:spPr>
          <a:xfrm>
            <a:off x="5025325" y="2340350"/>
            <a:ext cx="3945900" cy="15246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C:\Users\Ron\Documents\biography.txt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C:\Users\Ron\SoftDevI\Week01\homework.txt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C:\Users\Harry\todo_list.txt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Files\Python\python.exe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Files\Git\git.exe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D:\Games\WoW\wow.exe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D:\stuff.txt</a:t>
            </a:r>
            <a:endParaRPr sz="1200">
              <a:solidFill>
                <a:srgbClr val="F1C232"/>
              </a:solidFill>
              <a:latin typeface="Consolas"/>
              <a:ea typeface="Consolas"/>
              <a:cs typeface="Consolas"/>
              <a:sym typeface="Consolas"/>
            </a:endParaRPr>
          </a:p>
        </p:txBody>
      </p:sp>
      <p:sp>
        <p:nvSpPr>
          <p:cNvPr id="93" name="Google Shape;93;p15"/>
          <p:cNvSpPr/>
          <p:nvPr/>
        </p:nvSpPr>
        <p:spPr>
          <a:xfrm>
            <a:off x="2845461" y="212306"/>
            <a:ext cx="502850" cy="399175"/>
          </a:xfrm>
          <a:prstGeom prst="flowChartMagneticDisk">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X:</a:t>
            </a:r>
            <a:endParaRPr>
              <a:latin typeface="Consolas"/>
              <a:ea typeface="Consolas"/>
              <a:cs typeface="Consolas"/>
              <a:sym typeface="Consolas"/>
            </a:endParaRPr>
          </a:p>
        </p:txBody>
      </p:sp>
      <p:sp>
        <p:nvSpPr>
          <p:cNvPr id="94" name="Google Shape;94;p15"/>
          <p:cNvSpPr/>
          <p:nvPr/>
        </p:nvSpPr>
        <p:spPr>
          <a:xfrm>
            <a:off x="1761542" y="265054"/>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Dir</a:t>
            </a:r>
            <a:endParaRPr sz="1200">
              <a:latin typeface="Consolas"/>
              <a:ea typeface="Consolas"/>
              <a:cs typeface="Consolas"/>
              <a:sym typeface="Consolas"/>
            </a:endParaRPr>
          </a:p>
        </p:txBody>
      </p:sp>
      <p:pic>
        <p:nvPicPr>
          <p:cNvPr id="95" name="Google Shape;95;p15"/>
          <p:cNvPicPr preferRelativeResize="0"/>
          <p:nvPr/>
        </p:nvPicPr>
        <p:blipFill>
          <a:blip r:embed="rId3">
            <a:alphaModFix/>
          </a:blip>
          <a:stretch>
            <a:fillRect/>
          </a:stretch>
        </p:blipFill>
        <p:spPr>
          <a:xfrm>
            <a:off x="3619505" y="230206"/>
            <a:ext cx="502851" cy="363400"/>
          </a:xfrm>
          <a:prstGeom prst="rect">
            <a:avLst/>
          </a:prstGeom>
          <a:noFill/>
          <a:ln>
            <a:noFill/>
          </a:ln>
        </p:spPr>
      </p:pic>
      <p:sp>
        <p:nvSpPr>
          <p:cNvPr id="96" name="Google Shape;96;p15"/>
          <p:cNvSpPr txBox="1"/>
          <p:nvPr/>
        </p:nvSpPr>
        <p:spPr>
          <a:xfrm>
            <a:off x="711850" y="284250"/>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File</a:t>
            </a:r>
            <a:endParaRPr>
              <a:solidFill>
                <a:srgbClr val="FFFFFF"/>
              </a:solidFill>
              <a:latin typeface="Consolas"/>
              <a:ea typeface="Consolas"/>
              <a:cs typeface="Consolas"/>
              <a:sym typeface="Consolas"/>
            </a:endParaRPr>
          </a:p>
        </p:txBody>
      </p:sp>
      <p:cxnSp>
        <p:nvCxnSpPr>
          <p:cNvPr id="5" name="Straight Connector 4">
            <a:extLst>
              <a:ext uri="{FF2B5EF4-FFF2-40B4-BE49-F238E27FC236}">
                <a16:creationId xmlns:a16="http://schemas.microsoft.com/office/drawing/2014/main" id="{0547BA0C-8744-8242-9436-86DE246477D7}"/>
              </a:ext>
            </a:extLst>
          </p:cNvPr>
          <p:cNvCxnSpPr/>
          <p:nvPr/>
        </p:nvCxnSpPr>
        <p:spPr>
          <a:xfrm>
            <a:off x="3021470" y="681825"/>
            <a:ext cx="0" cy="20429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Left Bracket 8">
            <a:extLst>
              <a:ext uri="{FF2B5EF4-FFF2-40B4-BE49-F238E27FC236}">
                <a16:creationId xmlns:a16="http://schemas.microsoft.com/office/drawing/2014/main" id="{3315DD34-A827-B242-AFB1-2D0680B763DE}"/>
              </a:ext>
            </a:extLst>
          </p:cNvPr>
          <p:cNvSpPr/>
          <p:nvPr/>
        </p:nvSpPr>
        <p:spPr>
          <a:xfrm rot="5400000">
            <a:off x="2138944" y="-540975"/>
            <a:ext cx="204294" cy="3058483"/>
          </a:xfrm>
          <a:prstGeom prst="lef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E"/>
          </a:p>
        </p:txBody>
      </p:sp>
      <p:sp>
        <p:nvSpPr>
          <p:cNvPr id="10" name="TextBox 9">
            <a:extLst>
              <a:ext uri="{FF2B5EF4-FFF2-40B4-BE49-F238E27FC236}">
                <a16:creationId xmlns:a16="http://schemas.microsoft.com/office/drawing/2014/main" id="{C6B27B09-7894-8F4E-AF86-AB4069667544}"/>
              </a:ext>
            </a:extLst>
          </p:cNvPr>
          <p:cNvSpPr txBox="1"/>
          <p:nvPr/>
        </p:nvSpPr>
        <p:spPr>
          <a:xfrm>
            <a:off x="554594" y="1072477"/>
            <a:ext cx="314510" cy="307777"/>
          </a:xfrm>
          <a:prstGeom prst="rect">
            <a:avLst/>
          </a:prstGeom>
          <a:noFill/>
          <a:ln>
            <a:solidFill>
              <a:schemeClr val="accent3">
                <a:lumMod val="10000"/>
              </a:schemeClr>
            </a:solidFill>
          </a:ln>
        </p:spPr>
        <p:txBody>
          <a:bodyPr wrap="none" rtlCol="0">
            <a:spAutoFit/>
          </a:bodyPr>
          <a:lstStyle/>
          <a:p>
            <a:r>
              <a:rPr lang="en-AE" dirty="0"/>
              <a:t>D</a:t>
            </a:r>
          </a:p>
        </p:txBody>
      </p:sp>
      <p:sp>
        <p:nvSpPr>
          <p:cNvPr id="20" name="TextBox 19">
            <a:extLst>
              <a:ext uri="{FF2B5EF4-FFF2-40B4-BE49-F238E27FC236}">
                <a16:creationId xmlns:a16="http://schemas.microsoft.com/office/drawing/2014/main" id="{270CDAAE-2133-6A47-8165-93B1E173E9F4}"/>
              </a:ext>
            </a:extLst>
          </p:cNvPr>
          <p:cNvSpPr txBox="1"/>
          <p:nvPr/>
        </p:nvSpPr>
        <p:spPr>
          <a:xfrm>
            <a:off x="3614262" y="1097618"/>
            <a:ext cx="314510" cy="307777"/>
          </a:xfrm>
          <a:prstGeom prst="rect">
            <a:avLst/>
          </a:prstGeom>
          <a:noFill/>
          <a:ln>
            <a:solidFill>
              <a:schemeClr val="accent3">
                <a:lumMod val="10000"/>
              </a:schemeClr>
            </a:solidFill>
          </a:ln>
        </p:spPr>
        <p:txBody>
          <a:bodyPr wrap="none" rtlCol="0">
            <a:spAutoFit/>
          </a:bodyPr>
          <a:lstStyle/>
          <a:p>
            <a:r>
              <a:rPr lang="en-AE" dirty="0"/>
              <a:t>C</a:t>
            </a:r>
          </a:p>
        </p:txBody>
      </p:sp>
      <p:sp>
        <p:nvSpPr>
          <p:cNvPr id="21" name="Left Bracket 20">
            <a:extLst>
              <a:ext uri="{FF2B5EF4-FFF2-40B4-BE49-F238E27FC236}">
                <a16:creationId xmlns:a16="http://schemas.microsoft.com/office/drawing/2014/main" id="{2178E6AA-4AF1-E842-BE61-012F712C297D}"/>
              </a:ext>
            </a:extLst>
          </p:cNvPr>
          <p:cNvSpPr/>
          <p:nvPr/>
        </p:nvSpPr>
        <p:spPr>
          <a:xfrm rot="5400000">
            <a:off x="527441" y="1232071"/>
            <a:ext cx="255299" cy="805478"/>
          </a:xfrm>
          <a:prstGeom prst="lef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E" sz="1100"/>
          </a:p>
        </p:txBody>
      </p:sp>
      <p:cxnSp>
        <p:nvCxnSpPr>
          <p:cNvPr id="22" name="Straight Connector 21">
            <a:extLst>
              <a:ext uri="{FF2B5EF4-FFF2-40B4-BE49-F238E27FC236}">
                <a16:creationId xmlns:a16="http://schemas.microsoft.com/office/drawing/2014/main" id="{8CD7CB06-87ED-9E48-B373-34B111779684}"/>
              </a:ext>
            </a:extLst>
          </p:cNvPr>
          <p:cNvCxnSpPr>
            <a:cxnSpLocks/>
          </p:cNvCxnSpPr>
          <p:nvPr/>
        </p:nvCxnSpPr>
        <p:spPr>
          <a:xfrm flipH="1">
            <a:off x="706408" y="1368500"/>
            <a:ext cx="1" cy="14928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3059C2B-EEB8-E54C-B529-03CBAC9BEC00}"/>
              </a:ext>
            </a:extLst>
          </p:cNvPr>
          <p:cNvSpPr txBox="1"/>
          <p:nvPr/>
        </p:nvSpPr>
        <p:spPr>
          <a:xfrm>
            <a:off x="788004" y="1767525"/>
            <a:ext cx="635110" cy="261610"/>
          </a:xfrm>
          <a:prstGeom prst="rect">
            <a:avLst/>
          </a:prstGeom>
          <a:noFill/>
          <a:ln>
            <a:solidFill>
              <a:schemeClr val="accent3">
                <a:lumMod val="10000"/>
              </a:schemeClr>
            </a:solidFill>
          </a:ln>
        </p:spPr>
        <p:txBody>
          <a:bodyPr wrap="square" rtlCol="0">
            <a:spAutoFit/>
          </a:bodyPr>
          <a:lstStyle/>
          <a:p>
            <a:r>
              <a:rPr lang="en-AE" sz="1050" dirty="0"/>
              <a:t>stuff.txt</a:t>
            </a:r>
          </a:p>
        </p:txBody>
      </p:sp>
      <p:sp>
        <p:nvSpPr>
          <p:cNvPr id="27" name="TextBox 26">
            <a:extLst>
              <a:ext uri="{FF2B5EF4-FFF2-40B4-BE49-F238E27FC236}">
                <a16:creationId xmlns:a16="http://schemas.microsoft.com/office/drawing/2014/main" id="{75F1DC3C-029E-0944-82B9-53C83931178A}"/>
              </a:ext>
            </a:extLst>
          </p:cNvPr>
          <p:cNvSpPr txBox="1"/>
          <p:nvPr/>
        </p:nvSpPr>
        <p:spPr>
          <a:xfrm>
            <a:off x="-619" y="1769278"/>
            <a:ext cx="694421" cy="261610"/>
          </a:xfrm>
          <a:prstGeom prst="rect">
            <a:avLst/>
          </a:prstGeom>
          <a:noFill/>
          <a:ln>
            <a:solidFill>
              <a:schemeClr val="accent3">
                <a:lumMod val="10000"/>
              </a:schemeClr>
            </a:solidFill>
          </a:ln>
        </p:spPr>
        <p:txBody>
          <a:bodyPr wrap="none" rtlCol="0">
            <a:spAutoFit/>
          </a:bodyPr>
          <a:lstStyle/>
          <a:p>
            <a:r>
              <a:rPr lang="en-AE" sz="1050" dirty="0"/>
              <a:t>GAMES</a:t>
            </a:r>
          </a:p>
        </p:txBody>
      </p:sp>
      <p:sp>
        <p:nvSpPr>
          <p:cNvPr id="28" name="TextBox 27">
            <a:extLst>
              <a:ext uri="{FF2B5EF4-FFF2-40B4-BE49-F238E27FC236}">
                <a16:creationId xmlns:a16="http://schemas.microsoft.com/office/drawing/2014/main" id="{51059F66-377C-AE41-92A8-FF83A486C013}"/>
              </a:ext>
            </a:extLst>
          </p:cNvPr>
          <p:cNvSpPr txBox="1"/>
          <p:nvPr/>
        </p:nvSpPr>
        <p:spPr>
          <a:xfrm>
            <a:off x="52877" y="2279856"/>
            <a:ext cx="529312" cy="261610"/>
          </a:xfrm>
          <a:prstGeom prst="rect">
            <a:avLst/>
          </a:prstGeom>
          <a:noFill/>
          <a:ln>
            <a:solidFill>
              <a:schemeClr val="accent3">
                <a:lumMod val="10000"/>
              </a:schemeClr>
            </a:solidFill>
          </a:ln>
        </p:spPr>
        <p:txBody>
          <a:bodyPr wrap="none" rtlCol="0">
            <a:spAutoFit/>
          </a:bodyPr>
          <a:lstStyle/>
          <a:p>
            <a:r>
              <a:rPr lang="en-AE" sz="1050" dirty="0"/>
              <a:t>WoW</a:t>
            </a:r>
          </a:p>
        </p:txBody>
      </p:sp>
      <p:sp>
        <p:nvSpPr>
          <p:cNvPr id="29" name="TextBox 28">
            <a:extLst>
              <a:ext uri="{FF2B5EF4-FFF2-40B4-BE49-F238E27FC236}">
                <a16:creationId xmlns:a16="http://schemas.microsoft.com/office/drawing/2014/main" id="{CF270450-1ED9-E14A-ABA9-FB453C365F37}"/>
              </a:ext>
            </a:extLst>
          </p:cNvPr>
          <p:cNvSpPr txBox="1"/>
          <p:nvPr/>
        </p:nvSpPr>
        <p:spPr>
          <a:xfrm>
            <a:off x="-36472" y="2743072"/>
            <a:ext cx="734496" cy="261610"/>
          </a:xfrm>
          <a:prstGeom prst="rect">
            <a:avLst/>
          </a:prstGeom>
          <a:noFill/>
          <a:ln>
            <a:solidFill>
              <a:schemeClr val="accent3">
                <a:lumMod val="10000"/>
              </a:schemeClr>
            </a:solidFill>
          </a:ln>
        </p:spPr>
        <p:txBody>
          <a:bodyPr wrap="none" rtlCol="0">
            <a:spAutoFit/>
          </a:bodyPr>
          <a:lstStyle/>
          <a:p>
            <a:r>
              <a:rPr lang="en-US" sz="1050" dirty="0"/>
              <a:t>w</a:t>
            </a:r>
            <a:r>
              <a:rPr lang="en-AE" sz="1050" dirty="0"/>
              <a:t>ow.exe</a:t>
            </a:r>
          </a:p>
        </p:txBody>
      </p:sp>
      <p:cxnSp>
        <p:nvCxnSpPr>
          <p:cNvPr id="32" name="Straight Connector 31">
            <a:extLst>
              <a:ext uri="{FF2B5EF4-FFF2-40B4-BE49-F238E27FC236}">
                <a16:creationId xmlns:a16="http://schemas.microsoft.com/office/drawing/2014/main" id="{D95D21EE-FC13-2649-BE54-F3155B25FAFB}"/>
              </a:ext>
            </a:extLst>
          </p:cNvPr>
          <p:cNvCxnSpPr>
            <a:cxnSpLocks/>
          </p:cNvCxnSpPr>
          <p:nvPr/>
        </p:nvCxnSpPr>
        <p:spPr>
          <a:xfrm>
            <a:off x="314261" y="2523121"/>
            <a:ext cx="3404" cy="23907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Left Bracket 32">
            <a:extLst>
              <a:ext uri="{FF2B5EF4-FFF2-40B4-BE49-F238E27FC236}">
                <a16:creationId xmlns:a16="http://schemas.microsoft.com/office/drawing/2014/main" id="{52EA719F-3036-DF46-B39C-977E6DF2CD28}"/>
              </a:ext>
            </a:extLst>
          </p:cNvPr>
          <p:cNvSpPr/>
          <p:nvPr/>
        </p:nvSpPr>
        <p:spPr>
          <a:xfrm rot="5400000">
            <a:off x="3051272" y="535702"/>
            <a:ext cx="255299" cy="2269938"/>
          </a:xfrm>
          <a:prstGeom prst="lef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E" sz="1100"/>
          </a:p>
        </p:txBody>
      </p:sp>
      <p:cxnSp>
        <p:nvCxnSpPr>
          <p:cNvPr id="34" name="Straight Connector 33">
            <a:extLst>
              <a:ext uri="{FF2B5EF4-FFF2-40B4-BE49-F238E27FC236}">
                <a16:creationId xmlns:a16="http://schemas.microsoft.com/office/drawing/2014/main" id="{EB572542-4A9D-BC49-B767-DF718919FDB3}"/>
              </a:ext>
            </a:extLst>
          </p:cNvPr>
          <p:cNvCxnSpPr>
            <a:cxnSpLocks/>
          </p:cNvCxnSpPr>
          <p:nvPr/>
        </p:nvCxnSpPr>
        <p:spPr>
          <a:xfrm flipH="1">
            <a:off x="3772336" y="1404359"/>
            <a:ext cx="1" cy="14928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C76EF64-2156-0241-9244-278B6690F6BD}"/>
              </a:ext>
            </a:extLst>
          </p:cNvPr>
          <p:cNvSpPr txBox="1"/>
          <p:nvPr/>
        </p:nvSpPr>
        <p:spPr>
          <a:xfrm>
            <a:off x="1671702" y="1810516"/>
            <a:ext cx="673582" cy="261610"/>
          </a:xfrm>
          <a:prstGeom prst="rect">
            <a:avLst/>
          </a:prstGeom>
          <a:noFill/>
          <a:ln>
            <a:solidFill>
              <a:schemeClr val="accent3">
                <a:lumMod val="10000"/>
              </a:schemeClr>
            </a:solidFill>
          </a:ln>
        </p:spPr>
        <p:txBody>
          <a:bodyPr wrap="none" rtlCol="0">
            <a:spAutoFit/>
          </a:bodyPr>
          <a:lstStyle/>
          <a:p>
            <a:r>
              <a:rPr lang="en-AE" sz="1050" dirty="0"/>
              <a:t>USERS</a:t>
            </a:r>
          </a:p>
        </p:txBody>
      </p:sp>
      <p:sp>
        <p:nvSpPr>
          <p:cNvPr id="36" name="TextBox 35">
            <a:extLst>
              <a:ext uri="{FF2B5EF4-FFF2-40B4-BE49-F238E27FC236}">
                <a16:creationId xmlns:a16="http://schemas.microsoft.com/office/drawing/2014/main" id="{B1C9CD30-4C15-FD4B-8E9E-1B6EF4D48FAF}"/>
              </a:ext>
            </a:extLst>
          </p:cNvPr>
          <p:cNvSpPr txBox="1"/>
          <p:nvPr/>
        </p:nvSpPr>
        <p:spPr>
          <a:xfrm>
            <a:off x="3563465" y="1807347"/>
            <a:ext cx="1318805" cy="261610"/>
          </a:xfrm>
          <a:prstGeom prst="rect">
            <a:avLst/>
          </a:prstGeom>
          <a:noFill/>
          <a:ln>
            <a:solidFill>
              <a:schemeClr val="accent3">
                <a:lumMod val="10000"/>
              </a:schemeClr>
            </a:solidFill>
          </a:ln>
        </p:spPr>
        <p:txBody>
          <a:bodyPr wrap="square" rtlCol="0">
            <a:spAutoFit/>
          </a:bodyPr>
          <a:lstStyle/>
          <a:p>
            <a:r>
              <a:rPr lang="en-AE" sz="1050" dirty="0"/>
              <a:t>PROGRAM FILES</a:t>
            </a:r>
          </a:p>
        </p:txBody>
      </p:sp>
      <p:sp>
        <p:nvSpPr>
          <p:cNvPr id="37" name="Left Bracket 36">
            <a:extLst>
              <a:ext uri="{FF2B5EF4-FFF2-40B4-BE49-F238E27FC236}">
                <a16:creationId xmlns:a16="http://schemas.microsoft.com/office/drawing/2014/main" id="{CFFE96DC-DE8B-244C-B48A-990EC00D3B39}"/>
              </a:ext>
            </a:extLst>
          </p:cNvPr>
          <p:cNvSpPr/>
          <p:nvPr/>
        </p:nvSpPr>
        <p:spPr>
          <a:xfrm rot="5400000">
            <a:off x="4031520" y="1866782"/>
            <a:ext cx="255299" cy="988414"/>
          </a:xfrm>
          <a:prstGeom prst="lef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E" sz="1100"/>
          </a:p>
        </p:txBody>
      </p:sp>
      <p:cxnSp>
        <p:nvCxnSpPr>
          <p:cNvPr id="38" name="Straight Connector 37">
            <a:extLst>
              <a:ext uri="{FF2B5EF4-FFF2-40B4-BE49-F238E27FC236}">
                <a16:creationId xmlns:a16="http://schemas.microsoft.com/office/drawing/2014/main" id="{FA15B159-3A5D-294E-B95E-873199355FA3}"/>
              </a:ext>
            </a:extLst>
          </p:cNvPr>
          <p:cNvCxnSpPr>
            <a:cxnSpLocks/>
          </p:cNvCxnSpPr>
          <p:nvPr/>
        </p:nvCxnSpPr>
        <p:spPr>
          <a:xfrm flipH="1">
            <a:off x="4319182" y="2085677"/>
            <a:ext cx="1" cy="14928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B3964B7-46EB-A94F-933F-FC79A785FDC1}"/>
              </a:ext>
            </a:extLst>
          </p:cNvPr>
          <p:cNvSpPr txBox="1"/>
          <p:nvPr/>
        </p:nvSpPr>
        <p:spPr>
          <a:xfrm>
            <a:off x="4221468" y="2477080"/>
            <a:ext cx="623889" cy="261610"/>
          </a:xfrm>
          <a:prstGeom prst="rect">
            <a:avLst/>
          </a:prstGeom>
          <a:noFill/>
          <a:ln>
            <a:solidFill>
              <a:schemeClr val="accent3">
                <a:lumMod val="10000"/>
              </a:schemeClr>
            </a:solidFill>
          </a:ln>
        </p:spPr>
        <p:txBody>
          <a:bodyPr wrap="none" rtlCol="0">
            <a:spAutoFit/>
          </a:bodyPr>
          <a:lstStyle/>
          <a:p>
            <a:r>
              <a:rPr lang="en-AE" sz="1050" dirty="0"/>
              <a:t>Python</a:t>
            </a:r>
          </a:p>
        </p:txBody>
      </p:sp>
      <p:sp>
        <p:nvSpPr>
          <p:cNvPr id="40" name="TextBox 39">
            <a:extLst>
              <a:ext uri="{FF2B5EF4-FFF2-40B4-BE49-F238E27FC236}">
                <a16:creationId xmlns:a16="http://schemas.microsoft.com/office/drawing/2014/main" id="{4C7DFF57-D3AC-1449-8298-EB4F0034C8CE}"/>
              </a:ext>
            </a:extLst>
          </p:cNvPr>
          <p:cNvSpPr txBox="1"/>
          <p:nvPr/>
        </p:nvSpPr>
        <p:spPr>
          <a:xfrm>
            <a:off x="4042474" y="2985121"/>
            <a:ext cx="873957" cy="261610"/>
          </a:xfrm>
          <a:prstGeom prst="rect">
            <a:avLst/>
          </a:prstGeom>
          <a:noFill/>
          <a:ln>
            <a:solidFill>
              <a:schemeClr val="accent3">
                <a:lumMod val="10000"/>
              </a:schemeClr>
            </a:solidFill>
          </a:ln>
        </p:spPr>
        <p:txBody>
          <a:bodyPr wrap="none" rtlCol="0">
            <a:spAutoFit/>
          </a:bodyPr>
          <a:lstStyle/>
          <a:p>
            <a:r>
              <a:rPr lang="en-US" sz="1050" dirty="0"/>
              <a:t>python.exe</a:t>
            </a:r>
            <a:endParaRPr lang="en-AE" sz="1050" dirty="0"/>
          </a:p>
        </p:txBody>
      </p:sp>
      <p:cxnSp>
        <p:nvCxnSpPr>
          <p:cNvPr id="42" name="Straight Connector 41">
            <a:extLst>
              <a:ext uri="{FF2B5EF4-FFF2-40B4-BE49-F238E27FC236}">
                <a16:creationId xmlns:a16="http://schemas.microsoft.com/office/drawing/2014/main" id="{1CEDBDB1-0FFF-4D4A-8985-1A8BED84EA2D}"/>
              </a:ext>
            </a:extLst>
          </p:cNvPr>
          <p:cNvCxnSpPr>
            <a:cxnSpLocks/>
          </p:cNvCxnSpPr>
          <p:nvPr/>
        </p:nvCxnSpPr>
        <p:spPr>
          <a:xfrm>
            <a:off x="4581464" y="2738276"/>
            <a:ext cx="3404" cy="23907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1F0415F2-9558-9646-9F5E-29AE612FC360}"/>
              </a:ext>
            </a:extLst>
          </p:cNvPr>
          <p:cNvSpPr txBox="1"/>
          <p:nvPr/>
        </p:nvSpPr>
        <p:spPr>
          <a:xfrm>
            <a:off x="3496062" y="2477161"/>
            <a:ext cx="364202" cy="261610"/>
          </a:xfrm>
          <a:prstGeom prst="rect">
            <a:avLst/>
          </a:prstGeom>
          <a:noFill/>
          <a:ln>
            <a:solidFill>
              <a:schemeClr val="accent3">
                <a:lumMod val="10000"/>
              </a:schemeClr>
            </a:solidFill>
          </a:ln>
        </p:spPr>
        <p:txBody>
          <a:bodyPr wrap="none" rtlCol="0">
            <a:spAutoFit/>
          </a:bodyPr>
          <a:lstStyle/>
          <a:p>
            <a:r>
              <a:rPr lang="en-AE" sz="1050" dirty="0"/>
              <a:t>Git</a:t>
            </a:r>
          </a:p>
        </p:txBody>
      </p:sp>
      <p:sp>
        <p:nvSpPr>
          <p:cNvPr id="44" name="TextBox 43">
            <a:extLst>
              <a:ext uri="{FF2B5EF4-FFF2-40B4-BE49-F238E27FC236}">
                <a16:creationId xmlns:a16="http://schemas.microsoft.com/office/drawing/2014/main" id="{3594374C-DDB2-9E43-9379-1035BD982A1F}"/>
              </a:ext>
            </a:extLst>
          </p:cNvPr>
          <p:cNvSpPr txBox="1"/>
          <p:nvPr/>
        </p:nvSpPr>
        <p:spPr>
          <a:xfrm>
            <a:off x="3341235" y="2998240"/>
            <a:ext cx="599844" cy="261610"/>
          </a:xfrm>
          <a:prstGeom prst="rect">
            <a:avLst/>
          </a:prstGeom>
          <a:noFill/>
          <a:ln>
            <a:solidFill>
              <a:schemeClr val="accent3">
                <a:lumMod val="10000"/>
              </a:schemeClr>
            </a:solidFill>
          </a:ln>
        </p:spPr>
        <p:txBody>
          <a:bodyPr wrap="none" rtlCol="0">
            <a:spAutoFit/>
          </a:bodyPr>
          <a:lstStyle/>
          <a:p>
            <a:r>
              <a:rPr lang="en-US" sz="1050" dirty="0"/>
              <a:t>git.exe</a:t>
            </a:r>
            <a:endParaRPr lang="en-AE" sz="1050" dirty="0"/>
          </a:p>
        </p:txBody>
      </p:sp>
      <p:cxnSp>
        <p:nvCxnSpPr>
          <p:cNvPr id="45" name="Straight Connector 44">
            <a:extLst>
              <a:ext uri="{FF2B5EF4-FFF2-40B4-BE49-F238E27FC236}">
                <a16:creationId xmlns:a16="http://schemas.microsoft.com/office/drawing/2014/main" id="{0389D238-1CF5-EE41-8A97-4B47F68F4626}"/>
              </a:ext>
            </a:extLst>
          </p:cNvPr>
          <p:cNvCxnSpPr>
            <a:cxnSpLocks/>
          </p:cNvCxnSpPr>
          <p:nvPr/>
        </p:nvCxnSpPr>
        <p:spPr>
          <a:xfrm>
            <a:off x="3664963" y="2747239"/>
            <a:ext cx="3404" cy="23907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6" name="Left Bracket 45">
            <a:extLst>
              <a:ext uri="{FF2B5EF4-FFF2-40B4-BE49-F238E27FC236}">
                <a16:creationId xmlns:a16="http://schemas.microsoft.com/office/drawing/2014/main" id="{88F2D3A0-D2A8-D64A-B66B-92CBBAD40984}"/>
              </a:ext>
            </a:extLst>
          </p:cNvPr>
          <p:cNvSpPr/>
          <p:nvPr/>
        </p:nvSpPr>
        <p:spPr>
          <a:xfrm rot="5400000">
            <a:off x="2087628" y="1849725"/>
            <a:ext cx="149283" cy="869575"/>
          </a:xfrm>
          <a:prstGeom prst="lef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E" sz="1100"/>
          </a:p>
        </p:txBody>
      </p:sp>
      <p:cxnSp>
        <p:nvCxnSpPr>
          <p:cNvPr id="47" name="Straight Connector 46">
            <a:extLst>
              <a:ext uri="{FF2B5EF4-FFF2-40B4-BE49-F238E27FC236}">
                <a16:creationId xmlns:a16="http://schemas.microsoft.com/office/drawing/2014/main" id="{AF047391-A498-5B4B-B7B7-1F81F8A67B55}"/>
              </a:ext>
            </a:extLst>
          </p:cNvPr>
          <p:cNvCxnSpPr>
            <a:cxnSpLocks/>
          </p:cNvCxnSpPr>
          <p:nvPr/>
        </p:nvCxnSpPr>
        <p:spPr>
          <a:xfrm flipH="1">
            <a:off x="2008290" y="2074668"/>
            <a:ext cx="1" cy="14928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278EAF66-04C1-3F4D-B963-A248F26BA4DF}"/>
              </a:ext>
            </a:extLst>
          </p:cNvPr>
          <p:cNvSpPr txBox="1"/>
          <p:nvPr/>
        </p:nvSpPr>
        <p:spPr>
          <a:xfrm>
            <a:off x="2329255" y="2343823"/>
            <a:ext cx="657552" cy="253916"/>
          </a:xfrm>
          <a:prstGeom prst="rect">
            <a:avLst/>
          </a:prstGeom>
          <a:noFill/>
          <a:ln>
            <a:solidFill>
              <a:schemeClr val="accent3">
                <a:lumMod val="10000"/>
              </a:schemeClr>
            </a:solidFill>
          </a:ln>
        </p:spPr>
        <p:txBody>
          <a:bodyPr wrap="none" rtlCol="0">
            <a:spAutoFit/>
          </a:bodyPr>
          <a:lstStyle/>
          <a:p>
            <a:r>
              <a:rPr lang="en-AE" sz="1050" dirty="0"/>
              <a:t>HARRY</a:t>
            </a:r>
          </a:p>
        </p:txBody>
      </p:sp>
      <p:sp>
        <p:nvSpPr>
          <p:cNvPr id="49" name="TextBox 48">
            <a:extLst>
              <a:ext uri="{FF2B5EF4-FFF2-40B4-BE49-F238E27FC236}">
                <a16:creationId xmlns:a16="http://schemas.microsoft.com/office/drawing/2014/main" id="{B1335FE9-A31D-BF4D-BCB9-1FB230783D60}"/>
              </a:ext>
            </a:extLst>
          </p:cNvPr>
          <p:cNvSpPr txBox="1"/>
          <p:nvPr/>
        </p:nvSpPr>
        <p:spPr>
          <a:xfrm>
            <a:off x="1458121" y="2351363"/>
            <a:ext cx="484428" cy="253916"/>
          </a:xfrm>
          <a:prstGeom prst="rect">
            <a:avLst/>
          </a:prstGeom>
          <a:noFill/>
          <a:ln>
            <a:solidFill>
              <a:schemeClr val="accent3">
                <a:lumMod val="10000"/>
              </a:schemeClr>
            </a:solidFill>
          </a:ln>
        </p:spPr>
        <p:txBody>
          <a:bodyPr wrap="none" rtlCol="0">
            <a:spAutoFit/>
          </a:bodyPr>
          <a:lstStyle/>
          <a:p>
            <a:r>
              <a:rPr lang="en-AE" sz="1050" dirty="0"/>
              <a:t>RON</a:t>
            </a:r>
          </a:p>
        </p:txBody>
      </p:sp>
      <p:cxnSp>
        <p:nvCxnSpPr>
          <p:cNvPr id="51" name="Straight Connector 50">
            <a:extLst>
              <a:ext uri="{FF2B5EF4-FFF2-40B4-BE49-F238E27FC236}">
                <a16:creationId xmlns:a16="http://schemas.microsoft.com/office/drawing/2014/main" id="{C2E10D62-191C-884C-84DC-85DF46886F12}"/>
              </a:ext>
            </a:extLst>
          </p:cNvPr>
          <p:cNvCxnSpPr>
            <a:cxnSpLocks/>
          </p:cNvCxnSpPr>
          <p:nvPr/>
        </p:nvCxnSpPr>
        <p:spPr>
          <a:xfrm>
            <a:off x="296332" y="2047990"/>
            <a:ext cx="3404" cy="23907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2" name="Left Bracket 51">
            <a:extLst>
              <a:ext uri="{FF2B5EF4-FFF2-40B4-BE49-F238E27FC236}">
                <a16:creationId xmlns:a16="http://schemas.microsoft.com/office/drawing/2014/main" id="{447103EC-EE77-3F4A-8F0A-0450FB8DAD81}"/>
              </a:ext>
            </a:extLst>
          </p:cNvPr>
          <p:cNvSpPr/>
          <p:nvPr/>
        </p:nvSpPr>
        <p:spPr>
          <a:xfrm rot="5400000">
            <a:off x="1368903" y="2392360"/>
            <a:ext cx="255299" cy="1020871"/>
          </a:xfrm>
          <a:prstGeom prst="lef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E" sz="1100"/>
          </a:p>
        </p:txBody>
      </p:sp>
      <p:cxnSp>
        <p:nvCxnSpPr>
          <p:cNvPr id="53" name="Straight Connector 52">
            <a:extLst>
              <a:ext uri="{FF2B5EF4-FFF2-40B4-BE49-F238E27FC236}">
                <a16:creationId xmlns:a16="http://schemas.microsoft.com/office/drawing/2014/main" id="{C9748386-D6A8-8440-9EC2-59E0ABDF2B77}"/>
              </a:ext>
            </a:extLst>
          </p:cNvPr>
          <p:cNvCxnSpPr>
            <a:cxnSpLocks/>
          </p:cNvCxnSpPr>
          <p:nvPr/>
        </p:nvCxnSpPr>
        <p:spPr>
          <a:xfrm flipH="1">
            <a:off x="1649699" y="2612547"/>
            <a:ext cx="1" cy="14928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58FF6C65-82D8-F443-A037-AC74764515F7}"/>
              </a:ext>
            </a:extLst>
          </p:cNvPr>
          <p:cNvSpPr txBox="1"/>
          <p:nvPr/>
        </p:nvSpPr>
        <p:spPr>
          <a:xfrm>
            <a:off x="708987" y="3024828"/>
            <a:ext cx="694421" cy="253916"/>
          </a:xfrm>
          <a:prstGeom prst="rect">
            <a:avLst/>
          </a:prstGeom>
          <a:noFill/>
          <a:ln>
            <a:solidFill>
              <a:schemeClr val="accent3">
                <a:lumMod val="10000"/>
              </a:schemeClr>
            </a:solidFill>
          </a:ln>
        </p:spPr>
        <p:txBody>
          <a:bodyPr wrap="none" rtlCol="0">
            <a:spAutoFit/>
          </a:bodyPr>
          <a:lstStyle/>
          <a:p>
            <a:r>
              <a:rPr lang="en-AE" sz="1050" dirty="0"/>
              <a:t>SoftDevl</a:t>
            </a:r>
          </a:p>
        </p:txBody>
      </p:sp>
      <p:sp>
        <p:nvSpPr>
          <p:cNvPr id="55" name="TextBox 54">
            <a:extLst>
              <a:ext uri="{FF2B5EF4-FFF2-40B4-BE49-F238E27FC236}">
                <a16:creationId xmlns:a16="http://schemas.microsoft.com/office/drawing/2014/main" id="{91FD9A39-CE55-934C-8217-C4C228450CF5}"/>
              </a:ext>
            </a:extLst>
          </p:cNvPr>
          <p:cNvSpPr txBox="1"/>
          <p:nvPr/>
        </p:nvSpPr>
        <p:spPr>
          <a:xfrm>
            <a:off x="1503337" y="3043758"/>
            <a:ext cx="867545" cy="253916"/>
          </a:xfrm>
          <a:prstGeom prst="rect">
            <a:avLst/>
          </a:prstGeom>
          <a:noFill/>
          <a:ln>
            <a:solidFill>
              <a:schemeClr val="accent3">
                <a:lumMod val="10000"/>
              </a:schemeClr>
            </a:solidFill>
          </a:ln>
        </p:spPr>
        <p:txBody>
          <a:bodyPr wrap="none" rtlCol="0">
            <a:spAutoFit/>
          </a:bodyPr>
          <a:lstStyle/>
          <a:p>
            <a:r>
              <a:rPr lang="en-US" sz="1050" dirty="0"/>
              <a:t>D</a:t>
            </a:r>
            <a:r>
              <a:rPr lang="en-AE" sz="1050" dirty="0"/>
              <a:t>ocuments</a:t>
            </a:r>
          </a:p>
        </p:txBody>
      </p:sp>
      <p:sp>
        <p:nvSpPr>
          <p:cNvPr id="56" name="TextBox 55">
            <a:extLst>
              <a:ext uri="{FF2B5EF4-FFF2-40B4-BE49-F238E27FC236}">
                <a16:creationId xmlns:a16="http://schemas.microsoft.com/office/drawing/2014/main" id="{B410A2C6-B000-4747-8383-B80D438D7B00}"/>
              </a:ext>
            </a:extLst>
          </p:cNvPr>
          <p:cNvSpPr txBox="1"/>
          <p:nvPr/>
        </p:nvSpPr>
        <p:spPr>
          <a:xfrm>
            <a:off x="2284118" y="2721793"/>
            <a:ext cx="910827" cy="253916"/>
          </a:xfrm>
          <a:prstGeom prst="rect">
            <a:avLst/>
          </a:prstGeom>
          <a:noFill/>
          <a:ln>
            <a:solidFill>
              <a:schemeClr val="accent3">
                <a:lumMod val="10000"/>
              </a:schemeClr>
            </a:solidFill>
          </a:ln>
        </p:spPr>
        <p:txBody>
          <a:bodyPr wrap="none" rtlCol="0">
            <a:spAutoFit/>
          </a:bodyPr>
          <a:lstStyle/>
          <a:p>
            <a:r>
              <a:rPr lang="en-US" sz="1050" dirty="0"/>
              <a:t>todo_lost.txt</a:t>
            </a:r>
            <a:endParaRPr lang="en-AE" sz="1050" dirty="0"/>
          </a:p>
        </p:txBody>
      </p:sp>
      <p:cxnSp>
        <p:nvCxnSpPr>
          <p:cNvPr id="57" name="Straight Connector 56">
            <a:extLst>
              <a:ext uri="{FF2B5EF4-FFF2-40B4-BE49-F238E27FC236}">
                <a16:creationId xmlns:a16="http://schemas.microsoft.com/office/drawing/2014/main" id="{F722409E-6168-A24D-957C-2856C694CC16}"/>
              </a:ext>
            </a:extLst>
          </p:cNvPr>
          <p:cNvCxnSpPr>
            <a:cxnSpLocks/>
          </p:cNvCxnSpPr>
          <p:nvPr/>
        </p:nvCxnSpPr>
        <p:spPr>
          <a:xfrm>
            <a:off x="2642984" y="2594835"/>
            <a:ext cx="0" cy="127892"/>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4583442F-55BE-A441-B74B-3F340C0FA5E8}"/>
              </a:ext>
            </a:extLst>
          </p:cNvPr>
          <p:cNvSpPr txBox="1"/>
          <p:nvPr/>
        </p:nvSpPr>
        <p:spPr>
          <a:xfrm>
            <a:off x="671439" y="3508019"/>
            <a:ext cx="679994" cy="253916"/>
          </a:xfrm>
          <a:prstGeom prst="rect">
            <a:avLst/>
          </a:prstGeom>
          <a:noFill/>
          <a:ln>
            <a:solidFill>
              <a:schemeClr val="accent3">
                <a:lumMod val="10000"/>
              </a:schemeClr>
            </a:solidFill>
          </a:ln>
        </p:spPr>
        <p:txBody>
          <a:bodyPr wrap="none" rtlCol="0">
            <a:spAutoFit/>
          </a:bodyPr>
          <a:lstStyle/>
          <a:p>
            <a:r>
              <a:rPr lang="en-AE" sz="1050" dirty="0"/>
              <a:t>Week01</a:t>
            </a:r>
          </a:p>
        </p:txBody>
      </p:sp>
      <p:sp>
        <p:nvSpPr>
          <p:cNvPr id="61" name="TextBox 60">
            <a:extLst>
              <a:ext uri="{FF2B5EF4-FFF2-40B4-BE49-F238E27FC236}">
                <a16:creationId xmlns:a16="http://schemas.microsoft.com/office/drawing/2014/main" id="{D8CBC3C3-7254-4846-A403-641AEAE868CA}"/>
              </a:ext>
            </a:extLst>
          </p:cNvPr>
          <p:cNvSpPr txBox="1"/>
          <p:nvPr/>
        </p:nvSpPr>
        <p:spPr>
          <a:xfrm>
            <a:off x="537269" y="3980200"/>
            <a:ext cx="986167" cy="253916"/>
          </a:xfrm>
          <a:prstGeom prst="rect">
            <a:avLst/>
          </a:prstGeom>
          <a:noFill/>
          <a:ln>
            <a:solidFill>
              <a:schemeClr val="accent3">
                <a:lumMod val="10000"/>
              </a:schemeClr>
            </a:solidFill>
          </a:ln>
        </p:spPr>
        <p:txBody>
          <a:bodyPr wrap="none" rtlCol="0">
            <a:spAutoFit/>
          </a:bodyPr>
          <a:lstStyle/>
          <a:p>
            <a:r>
              <a:rPr lang="en-US" sz="1050" dirty="0" err="1"/>
              <a:t>homework.txt</a:t>
            </a:r>
            <a:endParaRPr lang="en-AE" sz="1050" dirty="0"/>
          </a:p>
        </p:txBody>
      </p:sp>
      <p:cxnSp>
        <p:nvCxnSpPr>
          <p:cNvPr id="62" name="Straight Connector 61">
            <a:extLst>
              <a:ext uri="{FF2B5EF4-FFF2-40B4-BE49-F238E27FC236}">
                <a16:creationId xmlns:a16="http://schemas.microsoft.com/office/drawing/2014/main" id="{631973CC-1CD9-B14D-B82B-76CA26322D31}"/>
              </a:ext>
            </a:extLst>
          </p:cNvPr>
          <p:cNvCxnSpPr>
            <a:cxnSpLocks/>
          </p:cNvCxnSpPr>
          <p:nvPr/>
        </p:nvCxnSpPr>
        <p:spPr>
          <a:xfrm>
            <a:off x="1013508" y="3751284"/>
            <a:ext cx="3404" cy="23907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85D4DAF-EDC2-144A-980F-94857715E6F4}"/>
              </a:ext>
            </a:extLst>
          </p:cNvPr>
          <p:cNvCxnSpPr>
            <a:cxnSpLocks/>
          </p:cNvCxnSpPr>
          <p:nvPr/>
        </p:nvCxnSpPr>
        <p:spPr>
          <a:xfrm>
            <a:off x="995579" y="3276153"/>
            <a:ext cx="3404" cy="23907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E65001EE-6009-8B40-8942-4C111F75FFA3}"/>
              </a:ext>
            </a:extLst>
          </p:cNvPr>
          <p:cNvSpPr txBox="1"/>
          <p:nvPr/>
        </p:nvSpPr>
        <p:spPr>
          <a:xfrm>
            <a:off x="1648896" y="3460248"/>
            <a:ext cx="957313" cy="253916"/>
          </a:xfrm>
          <a:prstGeom prst="rect">
            <a:avLst/>
          </a:prstGeom>
          <a:noFill/>
          <a:ln>
            <a:solidFill>
              <a:schemeClr val="accent3">
                <a:lumMod val="10000"/>
              </a:schemeClr>
            </a:solidFill>
          </a:ln>
        </p:spPr>
        <p:txBody>
          <a:bodyPr wrap="none" rtlCol="0">
            <a:spAutoFit/>
          </a:bodyPr>
          <a:lstStyle/>
          <a:p>
            <a:r>
              <a:rPr lang="en-US" sz="1050" dirty="0" err="1"/>
              <a:t>biography.txt</a:t>
            </a:r>
            <a:endParaRPr lang="en-AE" sz="1050" dirty="0"/>
          </a:p>
        </p:txBody>
      </p:sp>
      <p:cxnSp>
        <p:nvCxnSpPr>
          <p:cNvPr id="67" name="Straight Connector 66">
            <a:extLst>
              <a:ext uri="{FF2B5EF4-FFF2-40B4-BE49-F238E27FC236}">
                <a16:creationId xmlns:a16="http://schemas.microsoft.com/office/drawing/2014/main" id="{AD1E83C3-0720-0943-82B5-F74216370CEF}"/>
              </a:ext>
            </a:extLst>
          </p:cNvPr>
          <p:cNvCxnSpPr>
            <a:cxnSpLocks/>
          </p:cNvCxnSpPr>
          <p:nvPr/>
        </p:nvCxnSpPr>
        <p:spPr>
          <a:xfrm>
            <a:off x="1999629" y="3240297"/>
            <a:ext cx="3404" cy="239073"/>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2" name="Google Shape;102;p16"/>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3</a:t>
            </a:r>
            <a:endParaRPr dirty="0"/>
          </a:p>
        </p:txBody>
      </p:sp>
      <p:sp>
        <p:nvSpPr>
          <p:cNvPr id="103" name="Google Shape;103;p16"/>
          <p:cNvSpPr txBox="1">
            <a:spLocks noGrp="1"/>
          </p:cNvSpPr>
          <p:nvPr>
            <p:ph type="body" idx="2"/>
          </p:nvPr>
        </p:nvSpPr>
        <p:spPr>
          <a:xfrm>
            <a:off x="315425" y="676575"/>
            <a:ext cx="3706500" cy="4299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Understanding the status of the files in your repository is important! Have you made changes to any files that need to be committed? What has been added, modified, deleted, or staged since your last commit?</a:t>
            </a:r>
            <a:endParaRPr dirty="0"/>
          </a:p>
          <a:p>
            <a:pPr marL="0" lvl="0" indent="0" algn="l" rtl="0">
              <a:spcBef>
                <a:spcPts val="1600"/>
              </a:spcBef>
              <a:spcAft>
                <a:spcPts val="0"/>
              </a:spcAft>
              <a:buNone/>
            </a:pPr>
            <a:r>
              <a:rPr lang="en" dirty="0"/>
              <a:t>Consider the following commands executed in a Git repository on your computer. Together with your team, describe the status of the file at each step.</a:t>
            </a:r>
            <a:endParaRPr dirty="0"/>
          </a:p>
          <a:p>
            <a:pPr marL="457200" lvl="0" indent="-311150" algn="l" rtl="0">
              <a:spcBef>
                <a:spcPts val="1600"/>
              </a:spcBef>
              <a:spcAft>
                <a:spcPts val="0"/>
              </a:spcAft>
              <a:buSzPts val="1300"/>
              <a:buFont typeface="Consolas"/>
              <a:buAutoNum type="arabicPeriod"/>
            </a:pPr>
            <a:r>
              <a:rPr lang="en" dirty="0">
                <a:latin typeface="Consolas"/>
                <a:ea typeface="Consolas"/>
                <a:cs typeface="Consolas"/>
                <a:sym typeface="Consolas"/>
              </a:rPr>
              <a:t>notepad </a:t>
            </a:r>
            <a:r>
              <a:rPr lang="en" dirty="0" err="1">
                <a:latin typeface="Consolas"/>
                <a:ea typeface="Consolas"/>
                <a:cs typeface="Consolas"/>
                <a:sym typeface="Consolas"/>
              </a:rPr>
              <a:t>new_file.txt</a:t>
            </a:r>
            <a:endParaRPr dirty="0">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dirty="0">
                <a:latin typeface="Consolas"/>
                <a:ea typeface="Consolas"/>
                <a:cs typeface="Consolas"/>
                <a:sym typeface="Consolas"/>
              </a:rPr>
              <a:t>git add </a:t>
            </a:r>
            <a:r>
              <a:rPr lang="en" dirty="0" err="1">
                <a:latin typeface="Consolas"/>
                <a:ea typeface="Consolas"/>
                <a:cs typeface="Consolas"/>
                <a:sym typeface="Consolas"/>
              </a:rPr>
              <a:t>new_file.txt</a:t>
            </a:r>
            <a:endParaRPr dirty="0">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dirty="0">
                <a:latin typeface="Consolas"/>
                <a:ea typeface="Consolas"/>
                <a:cs typeface="Consolas"/>
                <a:sym typeface="Consolas"/>
              </a:rPr>
              <a:t>git commit -m "adding a new file"</a:t>
            </a:r>
            <a:endParaRPr dirty="0">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dirty="0">
                <a:latin typeface="Consolas"/>
                <a:ea typeface="Consolas"/>
                <a:cs typeface="Consolas"/>
                <a:sym typeface="Consolas"/>
              </a:rPr>
              <a:t>git push</a:t>
            </a:r>
            <a:endParaRPr dirty="0">
              <a:latin typeface="Consolas"/>
              <a:ea typeface="Consolas"/>
              <a:cs typeface="Consolas"/>
              <a:sym typeface="Consolas"/>
            </a:endParaRPr>
          </a:p>
          <a:p>
            <a:pPr marL="457200" lvl="0" indent="-311150" algn="l" rtl="0">
              <a:spcBef>
                <a:spcPts val="1000"/>
              </a:spcBef>
              <a:spcAft>
                <a:spcPts val="1000"/>
              </a:spcAft>
              <a:buSzPts val="1300"/>
              <a:buFont typeface="Consolas"/>
              <a:buAutoNum type="arabicPeriod"/>
            </a:pPr>
            <a:r>
              <a:rPr lang="en" dirty="0">
                <a:latin typeface="Consolas"/>
                <a:ea typeface="Consolas"/>
                <a:cs typeface="Consolas"/>
                <a:sym typeface="Consolas"/>
              </a:rPr>
              <a:t>notepad </a:t>
            </a:r>
            <a:r>
              <a:rPr lang="en" dirty="0" err="1">
                <a:latin typeface="Consolas"/>
                <a:ea typeface="Consolas"/>
                <a:cs typeface="Consolas"/>
                <a:sym typeface="Consolas"/>
              </a:rPr>
              <a:t>new_file.txt</a:t>
            </a:r>
            <a:r>
              <a:rPr lang="en" dirty="0">
                <a:latin typeface="Consolas"/>
                <a:ea typeface="Consolas"/>
                <a:cs typeface="Consolas"/>
                <a:sym typeface="Consolas"/>
              </a:rPr>
              <a:t> (add text)</a:t>
            </a:r>
            <a:endParaRPr dirty="0">
              <a:latin typeface="Consolas"/>
              <a:ea typeface="Consolas"/>
              <a:cs typeface="Consolas"/>
              <a:sym typeface="Consolas"/>
            </a:endParaRPr>
          </a:p>
        </p:txBody>
      </p:sp>
      <p:graphicFrame>
        <p:nvGraphicFramePr>
          <p:cNvPr id="104" name="Google Shape;104;p16"/>
          <p:cNvGraphicFramePr/>
          <p:nvPr>
            <p:extLst>
              <p:ext uri="{D42A27DB-BD31-4B8C-83A1-F6EECF244321}">
                <p14:modId xmlns:p14="http://schemas.microsoft.com/office/powerpoint/2010/main" val="356179350"/>
              </p:ext>
            </p:extLst>
          </p:nvPr>
        </p:nvGraphicFramePr>
        <p:xfrm>
          <a:off x="4480250" y="284275"/>
          <a:ext cx="4482975" cy="4329875"/>
        </p:xfrm>
        <a:graphic>
          <a:graphicData uri="http://schemas.openxmlformats.org/drawingml/2006/table">
            <a:tbl>
              <a:tblPr>
                <a:noFill/>
                <a:tableStyleId>{36D7D73C-C0D0-4B19-AFC2-0287EA32F26F}</a:tableStyleId>
              </a:tblPr>
              <a:tblGrid>
                <a:gridCol w="4482975">
                  <a:extLst>
                    <a:ext uri="{9D8B030D-6E8A-4147-A177-3AD203B41FA5}">
                      <a16:colId xmlns:a16="http://schemas.microsoft.com/office/drawing/2014/main" val="20000"/>
                    </a:ext>
                  </a:extLst>
                </a:gridCol>
              </a:tblGrid>
              <a:tr h="865975">
                <a:tc>
                  <a:txBody>
                    <a:bodyPr/>
                    <a:lstStyle/>
                    <a:p>
                      <a:pPr marL="0" lvl="0" indent="0" algn="l" rtl="0">
                        <a:spcBef>
                          <a:spcPts val="0"/>
                        </a:spcBef>
                        <a:spcAft>
                          <a:spcPts val="0"/>
                        </a:spcAft>
                        <a:buNone/>
                      </a:pPr>
                      <a:r>
                        <a:rPr lang="en" dirty="0"/>
                        <a:t>1. </a:t>
                      </a:r>
                      <a:r>
                        <a:rPr lang="en-US" dirty="0"/>
                        <a:t>M</a:t>
                      </a:r>
                      <a:r>
                        <a:rPr lang="en" dirty="0" err="1"/>
                        <a:t>ake</a:t>
                      </a:r>
                      <a:r>
                        <a:rPr lang="en" dirty="0"/>
                        <a:t> a new notepad file that’s called (</a:t>
                      </a:r>
                      <a:r>
                        <a:rPr lang="en" dirty="0" err="1"/>
                        <a:t>new_file.txt</a:t>
                      </a:r>
                      <a:r>
                        <a:rPr lang="en" dirty="0"/>
                        <a:t>) </a:t>
                      </a:r>
                    </a:p>
                    <a:p>
                      <a:pPr marL="0" lvl="0" indent="0" algn="l" rtl="0">
                        <a:spcBef>
                          <a:spcPts val="0"/>
                        </a:spcBef>
                        <a:spcAft>
                          <a:spcPts val="0"/>
                        </a:spcAft>
                        <a:buNone/>
                      </a:pPr>
                      <a:r>
                        <a:rPr lang="en" dirty="0"/>
                        <a:t>    working stage</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65975">
                <a:tc>
                  <a:txBody>
                    <a:bodyPr/>
                    <a:lstStyle/>
                    <a:p>
                      <a:pPr marL="0" lvl="0" indent="0" algn="l" rtl="0">
                        <a:spcBef>
                          <a:spcPts val="0"/>
                        </a:spcBef>
                        <a:spcAft>
                          <a:spcPts val="0"/>
                        </a:spcAft>
                        <a:buNone/>
                      </a:pPr>
                      <a:r>
                        <a:rPr lang="en" dirty="0"/>
                        <a:t>2. Staged</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65975">
                <a:tc>
                  <a:txBody>
                    <a:bodyPr/>
                    <a:lstStyle/>
                    <a:p>
                      <a:pPr marL="0" lvl="0" indent="0" algn="l" rtl="0">
                        <a:spcBef>
                          <a:spcPts val="0"/>
                        </a:spcBef>
                        <a:spcAft>
                          <a:spcPts val="0"/>
                        </a:spcAft>
                        <a:buNone/>
                      </a:pPr>
                      <a:r>
                        <a:rPr lang="en" dirty="0"/>
                        <a:t>3. </a:t>
                      </a:r>
                      <a:r>
                        <a:rPr lang="en-US" dirty="0"/>
                        <a:t>L</a:t>
                      </a:r>
                      <a:r>
                        <a:rPr lang="en" dirty="0" err="1"/>
                        <a:t>ocal</a:t>
                      </a:r>
                      <a:r>
                        <a:rPr lang="en" dirty="0"/>
                        <a:t> repository</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65975">
                <a:tc>
                  <a:txBody>
                    <a:bodyPr/>
                    <a:lstStyle/>
                    <a:p>
                      <a:pPr marL="0" lvl="0" indent="0" algn="l" rtl="0">
                        <a:spcBef>
                          <a:spcPts val="0"/>
                        </a:spcBef>
                        <a:spcAft>
                          <a:spcPts val="0"/>
                        </a:spcAft>
                        <a:buNone/>
                      </a:pPr>
                      <a:r>
                        <a:rPr lang="en" dirty="0"/>
                        <a:t>4. </a:t>
                      </a:r>
                      <a:r>
                        <a:rPr lang="en-US" dirty="0"/>
                        <a:t>S</a:t>
                      </a:r>
                      <a:r>
                        <a:rPr lang="en" dirty="0" err="1"/>
                        <a:t>aves</a:t>
                      </a:r>
                      <a:r>
                        <a:rPr lang="en" dirty="0"/>
                        <a:t> it in remote repository</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865975">
                <a:tc>
                  <a:txBody>
                    <a:bodyPr/>
                    <a:lstStyle/>
                    <a:p>
                      <a:pPr marL="0" lvl="0" indent="0" algn="l" rtl="0">
                        <a:spcBef>
                          <a:spcPts val="0"/>
                        </a:spcBef>
                        <a:spcAft>
                          <a:spcPts val="0"/>
                        </a:spcAft>
                        <a:buNone/>
                      </a:pPr>
                      <a:r>
                        <a:rPr lang="en" dirty="0"/>
                        <a:t>5. Working stage</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51885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4</a:t>
            </a:r>
            <a:endParaRPr/>
          </a:p>
        </p:txBody>
      </p:sp>
      <p:sp>
        <p:nvSpPr>
          <p:cNvPr id="110" name="Google Shape;110;p1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1" name="Google Shape;111;p17"/>
          <p:cNvSpPr txBox="1">
            <a:spLocks noGrp="1"/>
          </p:cNvSpPr>
          <p:nvPr>
            <p:ph type="body" idx="2"/>
          </p:nvPr>
        </p:nvSpPr>
        <p:spPr>
          <a:xfrm>
            <a:off x="5192225" y="905175"/>
            <a:ext cx="3706500" cy="3713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200"/>
              <a:t>Proper use of version control means understanding </a:t>
            </a:r>
            <a:r>
              <a:rPr lang="en" sz="1200" b="1" i="1"/>
              <a:t>why</a:t>
            </a:r>
            <a:r>
              <a:rPr lang="en" sz="1200"/>
              <a:t> we use it and not just memorizing </a:t>
            </a:r>
            <a:r>
              <a:rPr lang="en" sz="1200" b="1" i="1"/>
              <a:t>how</a:t>
            </a:r>
            <a:r>
              <a:rPr lang="en" sz="1200" b="1"/>
              <a:t> </a:t>
            </a:r>
            <a:r>
              <a:rPr lang="en" sz="1200"/>
              <a:t>to use it.</a:t>
            </a:r>
            <a:endParaRPr sz="1200"/>
          </a:p>
          <a:p>
            <a:pPr marL="0" lvl="0" indent="0" algn="l" rtl="0">
              <a:spcBef>
                <a:spcPts val="1600"/>
              </a:spcBef>
              <a:spcAft>
                <a:spcPts val="0"/>
              </a:spcAft>
              <a:buNone/>
            </a:pPr>
            <a:r>
              <a:rPr lang="en" sz="1200"/>
              <a:t>Discuss the following questions with your team, and type or write your answers in the space on the right.</a:t>
            </a:r>
            <a:endParaRPr sz="1200"/>
          </a:p>
          <a:p>
            <a:pPr marL="457200" lvl="0" indent="-304800" algn="l" rtl="0">
              <a:spcBef>
                <a:spcPts val="1600"/>
              </a:spcBef>
              <a:spcAft>
                <a:spcPts val="0"/>
              </a:spcAft>
              <a:buSzPts val="1200"/>
              <a:buAutoNum type="arabicPeriod"/>
            </a:pPr>
            <a:r>
              <a:rPr lang="en" sz="1200"/>
              <a:t>Why do you think that it is a good idea to check the status before staging files?</a:t>
            </a:r>
            <a:endParaRPr sz="1200"/>
          </a:p>
          <a:p>
            <a:pPr marL="457200" lvl="0" indent="-304800" algn="l" rtl="0">
              <a:spcBef>
                <a:spcPts val="1000"/>
              </a:spcBef>
              <a:spcAft>
                <a:spcPts val="0"/>
              </a:spcAft>
              <a:buSzPts val="1200"/>
              <a:buAutoNum type="arabicPeriod"/>
            </a:pPr>
            <a:r>
              <a:rPr lang="en" sz="1200"/>
              <a:t>When starting a brand new assignment, what is the first thing you should do, and why?</a:t>
            </a:r>
            <a:endParaRPr sz="1200"/>
          </a:p>
          <a:p>
            <a:pPr marL="457200" lvl="0" indent="-304800" algn="l" rtl="0">
              <a:spcBef>
                <a:spcPts val="1000"/>
              </a:spcBef>
              <a:spcAft>
                <a:spcPts val="0"/>
              </a:spcAft>
              <a:buSzPts val="1200"/>
              <a:buAutoNum type="arabicPeriod"/>
            </a:pPr>
            <a:r>
              <a:rPr lang="en" sz="1200">
                <a:solidFill>
                  <a:schemeClr val="lt1"/>
                </a:solidFill>
              </a:rPr>
              <a:t>What is the last thing that you should do before taking a break from working?</a:t>
            </a:r>
            <a:endParaRPr sz="1200"/>
          </a:p>
          <a:p>
            <a:pPr marL="457200" lvl="0" indent="-304800" algn="l" rtl="0">
              <a:spcBef>
                <a:spcPts val="1000"/>
              </a:spcBef>
              <a:spcAft>
                <a:spcPts val="1000"/>
              </a:spcAft>
              <a:buSzPts val="1200"/>
              <a:buAutoNum type="arabicPeriod"/>
            </a:pPr>
            <a:r>
              <a:rPr lang="en" sz="1200"/>
              <a:t>Assume that you are getting back to work on a different computer. What is the first thing you should do?</a:t>
            </a:r>
            <a:endParaRPr sz="1200"/>
          </a:p>
        </p:txBody>
      </p:sp>
      <p:graphicFrame>
        <p:nvGraphicFramePr>
          <p:cNvPr id="112" name="Google Shape;112;p17"/>
          <p:cNvGraphicFramePr/>
          <p:nvPr>
            <p:extLst>
              <p:ext uri="{D42A27DB-BD31-4B8C-83A1-F6EECF244321}">
                <p14:modId xmlns:p14="http://schemas.microsoft.com/office/powerpoint/2010/main" val="2738775148"/>
              </p:ext>
            </p:extLst>
          </p:nvPr>
        </p:nvGraphicFramePr>
        <p:xfrm>
          <a:off x="213050" y="360475"/>
          <a:ext cx="4482975" cy="4339800"/>
        </p:xfrm>
        <a:graphic>
          <a:graphicData uri="http://schemas.openxmlformats.org/drawingml/2006/table">
            <a:tbl>
              <a:tblPr>
                <a:noFill/>
                <a:tableStyleId>{36D7D73C-C0D0-4B19-AFC2-0287EA32F26F}</a:tableStyleId>
              </a:tblPr>
              <a:tblGrid>
                <a:gridCol w="4482975">
                  <a:extLst>
                    <a:ext uri="{9D8B030D-6E8A-4147-A177-3AD203B41FA5}">
                      <a16:colId xmlns:a16="http://schemas.microsoft.com/office/drawing/2014/main" val="20000"/>
                    </a:ext>
                  </a:extLst>
                </a:gridCol>
              </a:tblGrid>
              <a:tr h="1084950">
                <a:tc>
                  <a:txBody>
                    <a:bodyPr/>
                    <a:lstStyle/>
                    <a:p>
                      <a:pPr marL="0" lvl="0" indent="0" algn="l" rtl="0">
                        <a:spcBef>
                          <a:spcPts val="0"/>
                        </a:spcBef>
                        <a:spcAft>
                          <a:spcPts val="0"/>
                        </a:spcAft>
                        <a:buNone/>
                      </a:pPr>
                      <a:r>
                        <a:rPr lang="en" dirty="0"/>
                        <a:t>1. </a:t>
                      </a:r>
                      <a:r>
                        <a:rPr lang="en-US" dirty="0"/>
                        <a:t>T</a:t>
                      </a:r>
                      <a:r>
                        <a:rPr lang="en" dirty="0"/>
                        <a:t>o know what stage it is at (working, staged, </a:t>
                      </a:r>
                      <a:r>
                        <a:rPr lang="en" dirty="0" err="1"/>
                        <a:t>etc</a:t>
                      </a:r>
                      <a:r>
                        <a:rPr lang="en" dirty="0"/>
                        <a:t>…)</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084950">
                <a:tc>
                  <a:txBody>
                    <a:bodyPr/>
                    <a:lstStyle/>
                    <a:p>
                      <a:pPr marL="0" lvl="0" indent="0" algn="l" rtl="0">
                        <a:spcBef>
                          <a:spcPts val="0"/>
                        </a:spcBef>
                        <a:spcAft>
                          <a:spcPts val="0"/>
                        </a:spcAft>
                        <a:buNone/>
                      </a:pPr>
                      <a:r>
                        <a:rPr lang="en" dirty="0"/>
                        <a:t>2. </a:t>
                      </a:r>
                      <a:r>
                        <a:rPr lang="en-US" dirty="0"/>
                        <a:t>C</a:t>
                      </a:r>
                      <a:r>
                        <a:rPr lang="en" dirty="0"/>
                        <a:t>heck the Git status</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084950">
                <a:tc>
                  <a:txBody>
                    <a:bodyPr/>
                    <a:lstStyle/>
                    <a:p>
                      <a:pPr marL="0" lvl="0" indent="0" algn="l" rtl="0">
                        <a:spcBef>
                          <a:spcPts val="0"/>
                        </a:spcBef>
                        <a:spcAft>
                          <a:spcPts val="0"/>
                        </a:spcAft>
                        <a:buNone/>
                      </a:pPr>
                      <a:r>
                        <a:rPr lang="en" dirty="0"/>
                        <a:t>3. Save your files</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084950">
                <a:tc>
                  <a:txBody>
                    <a:bodyPr/>
                    <a:lstStyle/>
                    <a:p>
                      <a:pPr marL="0" lvl="0" indent="0" algn="l" rtl="0">
                        <a:spcBef>
                          <a:spcPts val="0"/>
                        </a:spcBef>
                        <a:spcAft>
                          <a:spcPts val="0"/>
                        </a:spcAft>
                        <a:buNone/>
                      </a:pPr>
                      <a:r>
                        <a:rPr lang="en" dirty="0"/>
                        <a:t>4. Transfer or clone files from the other computer</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1471</TotalTime>
  <Words>891</Words>
  <Application>Microsoft Macintosh PowerPoint</Application>
  <PresentationFormat>On-screen Show (16:9)</PresentationFormat>
  <Paragraphs>122</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Roboto</vt:lpstr>
      <vt:lpstr>Consolas</vt:lpstr>
      <vt:lpstr>Merriweather</vt:lpstr>
      <vt:lpstr>Arial</vt:lpstr>
      <vt:lpstr>Paradigm</vt:lpstr>
      <vt:lpstr>Problem Solving Session</vt:lpstr>
      <vt:lpstr>Problem 1</vt:lpstr>
      <vt:lpstr>Problem 2</vt:lpstr>
      <vt:lpstr>Problem 3</vt:lpstr>
      <vt:lpstr>Problem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Yara Ghiya Nabhan</cp:lastModifiedBy>
  <cp:revision>22</cp:revision>
  <dcterms:modified xsi:type="dcterms:W3CDTF">2021-09-04T14:14:38Z</dcterms:modified>
</cp:coreProperties>
</file>