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0000500000000000000"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extLst>
              <p:ext uri="{D42A27DB-BD31-4B8C-83A1-F6EECF244321}">
                <p14:modId xmlns:p14="http://schemas.microsoft.com/office/powerpoint/2010/main" val="3449718971"/>
              </p:ext>
            </p:extLst>
          </p:nvPr>
        </p:nvGraphicFramePr>
        <p:xfrm>
          <a:off x="4531700" y="4646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dirty="0"/>
                        <a:t>Name:</a:t>
                      </a:r>
                      <a:endParaRPr sz="900" dirty="0"/>
                    </a:p>
                    <a:p>
                      <a:pPr marL="0" lvl="0" indent="0" algn="l" rtl="0">
                        <a:spcBef>
                          <a:spcPts val="0"/>
                        </a:spcBef>
                        <a:spcAft>
                          <a:spcPts val="0"/>
                        </a:spcAft>
                        <a:buNone/>
                      </a:pPr>
                      <a:r>
                        <a:rPr lang="en-US" sz="900" dirty="0"/>
                        <a:t>Abbas Attarwala</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r>
                        <a:rPr lang="en-US" sz="900" dirty="0"/>
                        <a:t>3</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r>
                        <a:rPr lang="en-US" sz="900" dirty="0"/>
                        <a:t>I know a little HTML but nothing else much</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2" name="Google Shape;82;p14"/>
          <p:cNvGraphicFramePr/>
          <p:nvPr/>
        </p:nvGraphicFramePr>
        <p:xfrm>
          <a:off x="4531700" y="18362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3" name="Google Shape;83;p14"/>
          <p:cNvGraphicFramePr/>
          <p:nvPr/>
        </p:nvGraphicFramePr>
        <p:xfrm>
          <a:off x="4531700" y="3214344"/>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Files in the file system are organized into a </a:t>
            </a:r>
            <a:r>
              <a:rPr lang="en" b="1" i="1">
                <a:solidFill>
                  <a:srgbClr val="EA9999"/>
                </a:solidFill>
              </a:rPr>
              <a:t>tree structure</a:t>
            </a:r>
            <a:r>
              <a:rPr lang="en"/>
              <a:t>. Visualizing this structure can make finding files and directories more intuitive.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Assume that each of the following is an absolute path to a file in your file system. Draw the tree that represents the structure in the space on the left.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Your instructor will determine if you should work digitally, on paper, or on a whiteboard. Use the icons to the left as references.</a:t>
            </a:r>
            <a:endParaRPr/>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845461" y="212306"/>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X:</a:t>
            </a:r>
            <a:endParaRPr>
              <a:latin typeface="Consolas"/>
              <a:ea typeface="Consolas"/>
              <a:cs typeface="Consolas"/>
              <a:sym typeface="Consolas"/>
            </a:endParaRPr>
          </a:p>
        </p:txBody>
      </p:sp>
      <p:sp>
        <p:nvSpPr>
          <p:cNvPr id="94" name="Google Shape;94;p15"/>
          <p:cNvSpPr/>
          <p:nvPr/>
        </p:nvSpPr>
        <p:spPr>
          <a:xfrm>
            <a:off x="1761542" y="26505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Dir</a:t>
            </a:r>
            <a:endParaRPr sz="120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3619505" y="230206"/>
            <a:ext cx="502851" cy="363400"/>
          </a:xfrm>
          <a:prstGeom prst="rect">
            <a:avLst/>
          </a:prstGeom>
          <a:noFill/>
          <a:ln>
            <a:noFill/>
          </a:ln>
        </p:spPr>
      </p:pic>
      <p:sp>
        <p:nvSpPr>
          <p:cNvPr id="96" name="Google Shape;96;p15"/>
          <p:cNvSpPr txBox="1"/>
          <p:nvPr/>
        </p:nvSpPr>
        <p:spPr>
          <a:xfrm>
            <a:off x="711850" y="28425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File</a:t>
            </a:r>
            <a:endParaRPr>
              <a:solidFill>
                <a:srgbClr val="FFFFFF"/>
              </a:solidFill>
              <a:latin typeface="Consolas"/>
              <a:ea typeface="Consolas"/>
              <a:cs typeface="Consolas"/>
              <a:sym typeface="Consolas"/>
            </a:endParaRPr>
          </a:p>
        </p:txBody>
      </p:sp>
      <p:sp>
        <p:nvSpPr>
          <p:cNvPr id="2" name="TextBox 1">
            <a:extLst>
              <a:ext uri="{FF2B5EF4-FFF2-40B4-BE49-F238E27FC236}">
                <a16:creationId xmlns:a16="http://schemas.microsoft.com/office/drawing/2014/main" id="{3914C243-CC58-4709-8365-20CFEE8C3254}"/>
              </a:ext>
            </a:extLst>
          </p:cNvPr>
          <p:cNvSpPr txBox="1"/>
          <p:nvPr/>
        </p:nvSpPr>
        <p:spPr>
          <a:xfrm>
            <a:off x="604694" y="660288"/>
            <a:ext cx="214312" cy="307777"/>
          </a:xfrm>
          <a:prstGeom prst="rect">
            <a:avLst/>
          </a:prstGeom>
          <a:noFill/>
        </p:spPr>
        <p:txBody>
          <a:bodyPr wrap="square" rtlCol="0">
            <a:spAutoFit/>
          </a:bodyPr>
          <a:lstStyle/>
          <a:p>
            <a:r>
              <a:rPr lang="en-US" dirty="0"/>
              <a:t>c</a:t>
            </a:r>
            <a:endParaRPr lang="en-AE" dirty="0"/>
          </a:p>
        </p:txBody>
      </p:sp>
      <p:cxnSp>
        <p:nvCxnSpPr>
          <p:cNvPr id="4" name="Straight Connector 3">
            <a:extLst>
              <a:ext uri="{FF2B5EF4-FFF2-40B4-BE49-F238E27FC236}">
                <a16:creationId xmlns:a16="http://schemas.microsoft.com/office/drawing/2014/main" id="{ABFFE37C-455B-405E-95F0-2F2A8B0C9EF3}"/>
              </a:ext>
            </a:extLst>
          </p:cNvPr>
          <p:cNvCxnSpPr>
            <a:stCxn id="2" idx="2"/>
          </p:cNvCxnSpPr>
          <p:nvPr/>
        </p:nvCxnSpPr>
        <p:spPr>
          <a:xfrm>
            <a:off x="711850" y="968065"/>
            <a:ext cx="0" cy="2177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414384B-D4D7-4067-9D6E-8674571FBE83}"/>
              </a:ext>
            </a:extLst>
          </p:cNvPr>
          <p:cNvCxnSpPr/>
          <p:nvPr/>
        </p:nvCxnSpPr>
        <p:spPr>
          <a:xfrm>
            <a:off x="711850" y="1185863"/>
            <a:ext cx="516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FDD51B2-8300-427C-A3F9-1D0587CA0E95}"/>
              </a:ext>
            </a:extLst>
          </p:cNvPr>
          <p:cNvCxnSpPr/>
          <p:nvPr/>
        </p:nvCxnSpPr>
        <p:spPr>
          <a:xfrm>
            <a:off x="1228725" y="1185863"/>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DCC2CF0-8E9B-4549-B5AB-367F29A1FE5F}"/>
              </a:ext>
            </a:extLst>
          </p:cNvPr>
          <p:cNvSpPr txBox="1"/>
          <p:nvPr/>
        </p:nvSpPr>
        <p:spPr>
          <a:xfrm>
            <a:off x="981881" y="1333173"/>
            <a:ext cx="591969" cy="261610"/>
          </a:xfrm>
          <a:prstGeom prst="rect">
            <a:avLst/>
          </a:prstGeom>
          <a:noFill/>
        </p:spPr>
        <p:txBody>
          <a:bodyPr wrap="square" rtlCol="0">
            <a:spAutoFit/>
          </a:bodyPr>
          <a:lstStyle/>
          <a:p>
            <a:r>
              <a:rPr lang="en-US" sz="1050" dirty="0"/>
              <a:t>Ron </a:t>
            </a:r>
            <a:endParaRPr lang="en-AE" sz="1050" dirty="0"/>
          </a:p>
        </p:txBody>
      </p:sp>
      <p:cxnSp>
        <p:nvCxnSpPr>
          <p:cNvPr id="11" name="Straight Connector 10">
            <a:extLst>
              <a:ext uri="{FF2B5EF4-FFF2-40B4-BE49-F238E27FC236}">
                <a16:creationId xmlns:a16="http://schemas.microsoft.com/office/drawing/2014/main" id="{27BB5B1D-6DF3-473D-B0D2-0BCEC86F647F}"/>
              </a:ext>
            </a:extLst>
          </p:cNvPr>
          <p:cNvCxnSpPr>
            <a:stCxn id="9" idx="2"/>
          </p:cNvCxnSpPr>
          <p:nvPr/>
        </p:nvCxnSpPr>
        <p:spPr>
          <a:xfrm flipH="1">
            <a:off x="1277865" y="1594783"/>
            <a:ext cx="1" cy="20544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FCFF66B-E97E-494F-AE34-AC685E9DF97C}"/>
              </a:ext>
            </a:extLst>
          </p:cNvPr>
          <p:cNvSpPr txBox="1"/>
          <p:nvPr/>
        </p:nvSpPr>
        <p:spPr>
          <a:xfrm>
            <a:off x="970287" y="1748671"/>
            <a:ext cx="957263" cy="215444"/>
          </a:xfrm>
          <a:prstGeom prst="rect">
            <a:avLst/>
          </a:prstGeom>
          <a:noFill/>
        </p:spPr>
        <p:txBody>
          <a:bodyPr wrap="square" rtlCol="0">
            <a:spAutoFit/>
          </a:bodyPr>
          <a:lstStyle/>
          <a:p>
            <a:r>
              <a:rPr lang="en-US" sz="800" dirty="0"/>
              <a:t>Documents</a:t>
            </a:r>
            <a:endParaRPr lang="en-AE" sz="1050" dirty="0"/>
          </a:p>
        </p:txBody>
      </p:sp>
      <p:cxnSp>
        <p:nvCxnSpPr>
          <p:cNvPr id="14" name="Straight Connector 13">
            <a:extLst>
              <a:ext uri="{FF2B5EF4-FFF2-40B4-BE49-F238E27FC236}">
                <a16:creationId xmlns:a16="http://schemas.microsoft.com/office/drawing/2014/main" id="{79EE10EC-095A-4029-9729-CF73252FC9A9}"/>
              </a:ext>
            </a:extLst>
          </p:cNvPr>
          <p:cNvCxnSpPr>
            <a:stCxn id="12" idx="2"/>
          </p:cNvCxnSpPr>
          <p:nvPr/>
        </p:nvCxnSpPr>
        <p:spPr>
          <a:xfrm flipH="1">
            <a:off x="1448918" y="1964115"/>
            <a:ext cx="1" cy="18615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0E90E0-63D8-4FB3-BED6-43BCE0DAEC47}"/>
              </a:ext>
            </a:extLst>
          </p:cNvPr>
          <p:cNvSpPr txBox="1"/>
          <p:nvPr/>
        </p:nvSpPr>
        <p:spPr>
          <a:xfrm>
            <a:off x="1095219" y="2114966"/>
            <a:ext cx="957261" cy="246221"/>
          </a:xfrm>
          <a:prstGeom prst="rect">
            <a:avLst/>
          </a:prstGeom>
          <a:noFill/>
        </p:spPr>
        <p:txBody>
          <a:bodyPr wrap="square" rtlCol="0">
            <a:spAutoFit/>
          </a:bodyPr>
          <a:lstStyle/>
          <a:p>
            <a:r>
              <a:rPr lang="en-US" sz="1000" dirty="0"/>
              <a:t>Biography.txt</a:t>
            </a:r>
            <a:endParaRPr lang="en-AE" sz="1000" dirty="0"/>
          </a:p>
        </p:txBody>
      </p:sp>
      <p:cxnSp>
        <p:nvCxnSpPr>
          <p:cNvPr id="17" name="Straight Connector 16">
            <a:extLst>
              <a:ext uri="{FF2B5EF4-FFF2-40B4-BE49-F238E27FC236}">
                <a16:creationId xmlns:a16="http://schemas.microsoft.com/office/drawing/2014/main" id="{4974F783-1467-499C-AA21-888916722FCD}"/>
              </a:ext>
            </a:extLst>
          </p:cNvPr>
          <p:cNvCxnSpPr>
            <a:stCxn id="9" idx="1"/>
          </p:cNvCxnSpPr>
          <p:nvPr/>
        </p:nvCxnSpPr>
        <p:spPr>
          <a:xfrm flipH="1">
            <a:off x="711850" y="1463978"/>
            <a:ext cx="2700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B233C9-5FF9-40AC-B6C6-7E0C7AF05E57}"/>
              </a:ext>
            </a:extLst>
          </p:cNvPr>
          <p:cNvCxnSpPr/>
          <p:nvPr/>
        </p:nvCxnSpPr>
        <p:spPr>
          <a:xfrm>
            <a:off x="711850" y="1463978"/>
            <a:ext cx="0" cy="593214"/>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906929A-2F5B-4A1D-B33A-6B2F2A0C2820}"/>
              </a:ext>
            </a:extLst>
          </p:cNvPr>
          <p:cNvSpPr txBox="1"/>
          <p:nvPr/>
        </p:nvSpPr>
        <p:spPr>
          <a:xfrm>
            <a:off x="487368" y="2004183"/>
            <a:ext cx="1215701" cy="230832"/>
          </a:xfrm>
          <a:prstGeom prst="rect">
            <a:avLst/>
          </a:prstGeom>
          <a:noFill/>
        </p:spPr>
        <p:txBody>
          <a:bodyPr wrap="square" rtlCol="0">
            <a:spAutoFit/>
          </a:bodyPr>
          <a:lstStyle/>
          <a:p>
            <a:r>
              <a:rPr lang="en-US" sz="900" dirty="0" err="1"/>
              <a:t>SoftDevI</a:t>
            </a:r>
            <a:endParaRPr lang="en-AE" sz="900" dirty="0"/>
          </a:p>
        </p:txBody>
      </p:sp>
      <p:cxnSp>
        <p:nvCxnSpPr>
          <p:cNvPr id="22" name="Straight Connector 21">
            <a:extLst>
              <a:ext uri="{FF2B5EF4-FFF2-40B4-BE49-F238E27FC236}">
                <a16:creationId xmlns:a16="http://schemas.microsoft.com/office/drawing/2014/main" id="{713937AE-EBD0-48EB-AF37-B6060C5EB0F3}"/>
              </a:ext>
            </a:extLst>
          </p:cNvPr>
          <p:cNvCxnSpPr/>
          <p:nvPr/>
        </p:nvCxnSpPr>
        <p:spPr>
          <a:xfrm>
            <a:off x="819006" y="2235015"/>
            <a:ext cx="0" cy="21529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7185A48-7FD4-48FF-9039-0C3B1D895463}"/>
              </a:ext>
            </a:extLst>
          </p:cNvPr>
          <p:cNvSpPr txBox="1"/>
          <p:nvPr/>
        </p:nvSpPr>
        <p:spPr>
          <a:xfrm>
            <a:off x="532456" y="2423064"/>
            <a:ext cx="638318" cy="230832"/>
          </a:xfrm>
          <a:prstGeom prst="rect">
            <a:avLst/>
          </a:prstGeom>
          <a:noFill/>
        </p:spPr>
        <p:txBody>
          <a:bodyPr wrap="square" rtlCol="0">
            <a:spAutoFit/>
          </a:bodyPr>
          <a:lstStyle/>
          <a:p>
            <a:r>
              <a:rPr lang="en-US" sz="900" dirty="0"/>
              <a:t>Week01</a:t>
            </a:r>
            <a:endParaRPr lang="en-AE" sz="900" dirty="0"/>
          </a:p>
        </p:txBody>
      </p:sp>
      <p:cxnSp>
        <p:nvCxnSpPr>
          <p:cNvPr id="25" name="Straight Connector 24">
            <a:extLst>
              <a:ext uri="{FF2B5EF4-FFF2-40B4-BE49-F238E27FC236}">
                <a16:creationId xmlns:a16="http://schemas.microsoft.com/office/drawing/2014/main" id="{D6E67F1A-5B22-4F5D-A678-3ACCA3272E56}"/>
              </a:ext>
            </a:extLst>
          </p:cNvPr>
          <p:cNvCxnSpPr>
            <a:stCxn id="23" idx="2"/>
          </p:cNvCxnSpPr>
          <p:nvPr/>
        </p:nvCxnSpPr>
        <p:spPr>
          <a:xfrm flipH="1">
            <a:off x="846865" y="2653896"/>
            <a:ext cx="4750" cy="296473"/>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9DBDE15-4B02-4898-8F78-23A839028410}"/>
              </a:ext>
            </a:extLst>
          </p:cNvPr>
          <p:cNvSpPr txBox="1"/>
          <p:nvPr/>
        </p:nvSpPr>
        <p:spPr>
          <a:xfrm>
            <a:off x="515323" y="2898910"/>
            <a:ext cx="909927" cy="230832"/>
          </a:xfrm>
          <a:prstGeom prst="rect">
            <a:avLst/>
          </a:prstGeom>
          <a:noFill/>
        </p:spPr>
        <p:txBody>
          <a:bodyPr wrap="square" rtlCol="0">
            <a:spAutoFit/>
          </a:bodyPr>
          <a:lstStyle/>
          <a:p>
            <a:r>
              <a:rPr lang="en-US" sz="900" dirty="0"/>
              <a:t>Homework.txt</a:t>
            </a:r>
            <a:endParaRPr lang="en-AE" sz="900" dirty="0"/>
          </a:p>
        </p:txBody>
      </p:sp>
      <p:cxnSp>
        <p:nvCxnSpPr>
          <p:cNvPr id="28" name="Straight Connector 27">
            <a:extLst>
              <a:ext uri="{FF2B5EF4-FFF2-40B4-BE49-F238E27FC236}">
                <a16:creationId xmlns:a16="http://schemas.microsoft.com/office/drawing/2014/main" id="{F9D8754C-F49C-4938-AF43-FBF5E192F5F1}"/>
              </a:ext>
            </a:extLst>
          </p:cNvPr>
          <p:cNvCxnSpPr/>
          <p:nvPr/>
        </p:nvCxnSpPr>
        <p:spPr>
          <a:xfrm flipH="1">
            <a:off x="157163" y="1185863"/>
            <a:ext cx="5546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C7AEF21-144E-4F7E-8863-56E752BD9F4E}"/>
              </a:ext>
            </a:extLst>
          </p:cNvPr>
          <p:cNvCxnSpPr/>
          <p:nvPr/>
        </p:nvCxnSpPr>
        <p:spPr>
          <a:xfrm>
            <a:off x="157163" y="1185863"/>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50A1C21-7F81-43A1-B8E0-30A9CC132D9E}"/>
              </a:ext>
            </a:extLst>
          </p:cNvPr>
          <p:cNvSpPr txBox="1"/>
          <p:nvPr/>
        </p:nvSpPr>
        <p:spPr>
          <a:xfrm>
            <a:off x="-47803" y="1344037"/>
            <a:ext cx="587795" cy="261610"/>
          </a:xfrm>
          <a:prstGeom prst="rect">
            <a:avLst/>
          </a:prstGeom>
          <a:noFill/>
        </p:spPr>
        <p:txBody>
          <a:bodyPr wrap="square" rtlCol="0">
            <a:spAutoFit/>
          </a:bodyPr>
          <a:lstStyle/>
          <a:p>
            <a:r>
              <a:rPr lang="en-US" sz="1100" dirty="0"/>
              <a:t>Harry</a:t>
            </a:r>
            <a:endParaRPr lang="en-AE" sz="1100" dirty="0"/>
          </a:p>
        </p:txBody>
      </p:sp>
      <p:cxnSp>
        <p:nvCxnSpPr>
          <p:cNvPr id="33" name="Straight Connector 32">
            <a:extLst>
              <a:ext uri="{FF2B5EF4-FFF2-40B4-BE49-F238E27FC236}">
                <a16:creationId xmlns:a16="http://schemas.microsoft.com/office/drawing/2014/main" id="{A1DE7368-80D6-4BC0-8CDA-42F53529A2CF}"/>
              </a:ext>
            </a:extLst>
          </p:cNvPr>
          <p:cNvCxnSpPr>
            <a:stCxn id="31" idx="2"/>
          </p:cNvCxnSpPr>
          <p:nvPr/>
        </p:nvCxnSpPr>
        <p:spPr>
          <a:xfrm flipH="1">
            <a:off x="246094" y="1605647"/>
            <a:ext cx="1" cy="250746"/>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1B1B0F4-591D-4B59-934B-CCC8F6A34B54}"/>
              </a:ext>
            </a:extLst>
          </p:cNvPr>
          <p:cNvSpPr txBox="1"/>
          <p:nvPr/>
        </p:nvSpPr>
        <p:spPr>
          <a:xfrm>
            <a:off x="-49066" y="1776428"/>
            <a:ext cx="1372466" cy="230832"/>
          </a:xfrm>
          <a:prstGeom prst="rect">
            <a:avLst/>
          </a:prstGeom>
          <a:noFill/>
        </p:spPr>
        <p:txBody>
          <a:bodyPr wrap="square" rtlCol="0">
            <a:spAutoFit/>
          </a:bodyPr>
          <a:lstStyle/>
          <a:p>
            <a:r>
              <a:rPr lang="en-US" sz="900" dirty="0"/>
              <a:t>todo_list.txt</a:t>
            </a:r>
            <a:endParaRPr lang="en-AE" sz="900" dirty="0"/>
          </a:p>
        </p:txBody>
      </p:sp>
      <p:sp>
        <p:nvSpPr>
          <p:cNvPr id="35" name="TextBox 34">
            <a:extLst>
              <a:ext uri="{FF2B5EF4-FFF2-40B4-BE49-F238E27FC236}">
                <a16:creationId xmlns:a16="http://schemas.microsoft.com/office/drawing/2014/main" id="{6D917335-18BD-415E-895A-183FDC2F8AA6}"/>
              </a:ext>
            </a:extLst>
          </p:cNvPr>
          <p:cNvSpPr txBox="1"/>
          <p:nvPr/>
        </p:nvSpPr>
        <p:spPr>
          <a:xfrm>
            <a:off x="3730569" y="706915"/>
            <a:ext cx="303538" cy="276999"/>
          </a:xfrm>
          <a:prstGeom prst="rect">
            <a:avLst/>
          </a:prstGeom>
          <a:noFill/>
        </p:spPr>
        <p:txBody>
          <a:bodyPr wrap="square" rtlCol="0">
            <a:spAutoFit/>
          </a:bodyPr>
          <a:lstStyle/>
          <a:p>
            <a:r>
              <a:rPr lang="en-US" sz="1200" dirty="0"/>
              <a:t>D</a:t>
            </a:r>
            <a:endParaRPr lang="en-AE" sz="1200" dirty="0"/>
          </a:p>
        </p:txBody>
      </p:sp>
      <p:cxnSp>
        <p:nvCxnSpPr>
          <p:cNvPr id="37" name="Straight Connector 36">
            <a:extLst>
              <a:ext uri="{FF2B5EF4-FFF2-40B4-BE49-F238E27FC236}">
                <a16:creationId xmlns:a16="http://schemas.microsoft.com/office/drawing/2014/main" id="{C5B1B254-C4E1-4B4B-BAF5-723F335BE626}"/>
              </a:ext>
            </a:extLst>
          </p:cNvPr>
          <p:cNvCxnSpPr>
            <a:stCxn id="35" idx="2"/>
          </p:cNvCxnSpPr>
          <p:nvPr/>
        </p:nvCxnSpPr>
        <p:spPr>
          <a:xfrm>
            <a:off x="3882338" y="983914"/>
            <a:ext cx="0" cy="201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F0D58B-CC94-40B8-A989-3CD4FE3F527C}"/>
              </a:ext>
            </a:extLst>
          </p:cNvPr>
          <p:cNvCxnSpPr/>
          <p:nvPr/>
        </p:nvCxnSpPr>
        <p:spPr>
          <a:xfrm>
            <a:off x="3882338" y="1185863"/>
            <a:ext cx="689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DA1FC6-8D04-4C11-ABF5-72766B69A7BB}"/>
              </a:ext>
            </a:extLst>
          </p:cNvPr>
          <p:cNvCxnSpPr/>
          <p:nvPr/>
        </p:nvCxnSpPr>
        <p:spPr>
          <a:xfrm>
            <a:off x="4572000" y="1185863"/>
            <a:ext cx="0" cy="288979"/>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38EC2B2-F88A-4086-9DD8-4A6BA3735D67}"/>
              </a:ext>
            </a:extLst>
          </p:cNvPr>
          <p:cNvSpPr txBox="1"/>
          <p:nvPr/>
        </p:nvSpPr>
        <p:spPr>
          <a:xfrm>
            <a:off x="4205228" y="1414463"/>
            <a:ext cx="649044" cy="261610"/>
          </a:xfrm>
          <a:prstGeom prst="rect">
            <a:avLst/>
          </a:prstGeom>
          <a:noFill/>
        </p:spPr>
        <p:txBody>
          <a:bodyPr wrap="square" rtlCol="0">
            <a:spAutoFit/>
          </a:bodyPr>
          <a:lstStyle/>
          <a:p>
            <a:r>
              <a:rPr lang="en-US" sz="1100" dirty="0"/>
              <a:t>Games</a:t>
            </a:r>
            <a:endParaRPr lang="en-AE" sz="1100" dirty="0"/>
          </a:p>
        </p:txBody>
      </p:sp>
      <p:cxnSp>
        <p:nvCxnSpPr>
          <p:cNvPr id="44" name="Straight Connector 43">
            <a:extLst>
              <a:ext uri="{FF2B5EF4-FFF2-40B4-BE49-F238E27FC236}">
                <a16:creationId xmlns:a16="http://schemas.microsoft.com/office/drawing/2014/main" id="{E52B8E20-2725-4C02-A7D9-48848E8C5F52}"/>
              </a:ext>
            </a:extLst>
          </p:cNvPr>
          <p:cNvCxnSpPr>
            <a:stCxn id="42" idx="2"/>
          </p:cNvCxnSpPr>
          <p:nvPr/>
        </p:nvCxnSpPr>
        <p:spPr>
          <a:xfrm>
            <a:off x="4529750" y="1676073"/>
            <a:ext cx="0" cy="2157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9A9BCE4-A527-4542-A7B6-CFB8E1094BBC}"/>
              </a:ext>
            </a:extLst>
          </p:cNvPr>
          <p:cNvSpPr txBox="1"/>
          <p:nvPr/>
        </p:nvSpPr>
        <p:spPr>
          <a:xfrm>
            <a:off x="4268350" y="1836046"/>
            <a:ext cx="509188" cy="253916"/>
          </a:xfrm>
          <a:prstGeom prst="rect">
            <a:avLst/>
          </a:prstGeom>
          <a:noFill/>
        </p:spPr>
        <p:txBody>
          <a:bodyPr wrap="square" rtlCol="0">
            <a:spAutoFit/>
          </a:bodyPr>
          <a:lstStyle/>
          <a:p>
            <a:r>
              <a:rPr lang="en-US" sz="1050" dirty="0"/>
              <a:t>Wow</a:t>
            </a:r>
            <a:endParaRPr lang="en-AE" sz="1050" dirty="0"/>
          </a:p>
        </p:txBody>
      </p:sp>
      <p:cxnSp>
        <p:nvCxnSpPr>
          <p:cNvPr id="47" name="Straight Connector 46">
            <a:extLst>
              <a:ext uri="{FF2B5EF4-FFF2-40B4-BE49-F238E27FC236}">
                <a16:creationId xmlns:a16="http://schemas.microsoft.com/office/drawing/2014/main" id="{8B759885-E8C4-496E-90B1-BB415706FB00}"/>
              </a:ext>
            </a:extLst>
          </p:cNvPr>
          <p:cNvCxnSpPr>
            <a:stCxn id="45" idx="2"/>
          </p:cNvCxnSpPr>
          <p:nvPr/>
        </p:nvCxnSpPr>
        <p:spPr>
          <a:xfrm>
            <a:off x="4522944" y="2089962"/>
            <a:ext cx="0" cy="250388"/>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6B00202-2BC8-4D38-9BCA-0466B3F4A5F0}"/>
              </a:ext>
            </a:extLst>
          </p:cNvPr>
          <p:cNvSpPr txBox="1"/>
          <p:nvPr/>
        </p:nvSpPr>
        <p:spPr>
          <a:xfrm>
            <a:off x="4143389" y="2296106"/>
            <a:ext cx="749973" cy="253916"/>
          </a:xfrm>
          <a:prstGeom prst="rect">
            <a:avLst/>
          </a:prstGeom>
          <a:noFill/>
        </p:spPr>
        <p:txBody>
          <a:bodyPr wrap="square" rtlCol="0">
            <a:spAutoFit/>
          </a:bodyPr>
          <a:lstStyle/>
          <a:p>
            <a:r>
              <a:rPr lang="en-US" sz="1050" dirty="0"/>
              <a:t>Wow.exe</a:t>
            </a:r>
            <a:endParaRPr lang="en-AE" sz="1050" dirty="0"/>
          </a:p>
        </p:txBody>
      </p:sp>
      <p:cxnSp>
        <p:nvCxnSpPr>
          <p:cNvPr id="50" name="Straight Connector 49">
            <a:extLst>
              <a:ext uri="{FF2B5EF4-FFF2-40B4-BE49-F238E27FC236}">
                <a16:creationId xmlns:a16="http://schemas.microsoft.com/office/drawing/2014/main" id="{194CF573-0A86-40BC-9FA3-6D72BAAA8FA6}"/>
              </a:ext>
            </a:extLst>
          </p:cNvPr>
          <p:cNvCxnSpPr/>
          <p:nvPr/>
        </p:nvCxnSpPr>
        <p:spPr>
          <a:xfrm flipH="1">
            <a:off x="3348311" y="1185863"/>
            <a:ext cx="534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508416-E691-426C-B2C8-205620D88E48}"/>
              </a:ext>
            </a:extLst>
          </p:cNvPr>
          <p:cNvCxnSpPr/>
          <p:nvPr/>
        </p:nvCxnSpPr>
        <p:spPr>
          <a:xfrm>
            <a:off x="3348311" y="1185863"/>
            <a:ext cx="0" cy="278115"/>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CD35B3D-E160-4FBF-B786-94B9138F1EB6}"/>
              </a:ext>
            </a:extLst>
          </p:cNvPr>
          <p:cNvSpPr txBox="1"/>
          <p:nvPr/>
        </p:nvSpPr>
        <p:spPr>
          <a:xfrm>
            <a:off x="3014268" y="1408230"/>
            <a:ext cx="1028699" cy="261610"/>
          </a:xfrm>
          <a:prstGeom prst="rect">
            <a:avLst/>
          </a:prstGeom>
          <a:noFill/>
        </p:spPr>
        <p:txBody>
          <a:bodyPr wrap="square" rtlCol="0">
            <a:spAutoFit/>
          </a:bodyPr>
          <a:lstStyle/>
          <a:p>
            <a:r>
              <a:rPr lang="en-US" sz="1100" dirty="0"/>
              <a:t>stuff.txt</a:t>
            </a:r>
            <a:endParaRPr lang="en-AE"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Understanding the status of the files in your repository is important! Have you made changes to any files that need to be committed? What has been added, modified, deleted, or staged since your last commit?</a:t>
            </a:r>
            <a:endParaRPr/>
          </a:p>
          <a:p>
            <a:pPr marL="0" lvl="0" indent="0" algn="l" rtl="0">
              <a:spcBef>
                <a:spcPts val="1600"/>
              </a:spcBef>
              <a:spcAft>
                <a:spcPts val="0"/>
              </a:spcAft>
              <a:buNone/>
            </a:pPr>
            <a:r>
              <a:rPr lang="en"/>
              <a:t>Consider the following commands executed in a Git repository on your computer. Together with your team, describe the status of the file at each step.</a:t>
            </a:r>
            <a:endParaRPr/>
          </a:p>
          <a:p>
            <a:pPr marL="457200" lvl="0" indent="-311150" algn="l" rtl="0">
              <a:spcBef>
                <a:spcPts val="1600"/>
              </a:spcBef>
              <a:spcAft>
                <a:spcPts val="0"/>
              </a:spcAft>
              <a:buSzPts val="1300"/>
              <a:buFont typeface="Consolas"/>
              <a:buAutoNum type="arabicPeriod"/>
            </a:pPr>
            <a:r>
              <a:rPr lang="en">
                <a:latin typeface="Consolas"/>
                <a:ea typeface="Consolas"/>
                <a:cs typeface="Consolas"/>
                <a:sym typeface="Consolas"/>
              </a:rPr>
              <a:t>notepad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add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commit -m "adding a new file"</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push</a:t>
            </a:r>
            <a:endParaRPr>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a:latin typeface="Consolas"/>
                <a:ea typeface="Consolas"/>
                <a:cs typeface="Consolas"/>
                <a:sym typeface="Consolas"/>
              </a:rPr>
              <a:t>notepad new_file.txt (add text)</a:t>
            </a:r>
            <a:endParaRPr>
              <a:latin typeface="Consolas"/>
              <a:ea typeface="Consolas"/>
              <a:cs typeface="Consolas"/>
              <a:sym typeface="Consolas"/>
            </a:endParaRPr>
          </a:p>
        </p:txBody>
      </p:sp>
      <p:graphicFrame>
        <p:nvGraphicFramePr>
          <p:cNvPr id="104" name="Google Shape;104;p16"/>
          <p:cNvGraphicFramePr/>
          <p:nvPr>
            <p:extLst>
              <p:ext uri="{D42A27DB-BD31-4B8C-83A1-F6EECF244321}">
                <p14:modId xmlns:p14="http://schemas.microsoft.com/office/powerpoint/2010/main" val="3611840379"/>
              </p:ext>
            </p:extLst>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865975">
                <a:tc>
                  <a:txBody>
                    <a:bodyPr/>
                    <a:lstStyle/>
                    <a:p>
                      <a:pPr marL="0" lvl="0" indent="0" algn="l" rtl="0">
                        <a:spcBef>
                          <a:spcPts val="0"/>
                        </a:spcBef>
                        <a:spcAft>
                          <a:spcPts val="0"/>
                        </a:spcAft>
                        <a:buNone/>
                      </a:pPr>
                      <a:r>
                        <a:rPr lang="en" dirty="0"/>
                        <a:t>1. </a:t>
                      </a:r>
                      <a:r>
                        <a:rPr lang="en-US" dirty="0"/>
                        <a:t>C</a:t>
                      </a:r>
                      <a:r>
                        <a:rPr lang="en" dirty="0"/>
                        <a:t>reating a new notepad file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5975">
                <a:tc>
                  <a:txBody>
                    <a:bodyPr/>
                    <a:lstStyle/>
                    <a:p>
                      <a:pPr marL="0" lvl="0" indent="0" algn="l" rtl="0">
                        <a:spcBef>
                          <a:spcPts val="0"/>
                        </a:spcBef>
                        <a:spcAft>
                          <a:spcPts val="0"/>
                        </a:spcAft>
                        <a:buNone/>
                      </a:pPr>
                      <a:r>
                        <a:rPr lang="en" dirty="0"/>
                        <a:t>2. Adding the notepad file to the staging area in git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5975">
                <a:tc>
                  <a:txBody>
                    <a:bodyPr/>
                    <a:lstStyle/>
                    <a:p>
                      <a:pPr marL="0" lvl="0" indent="0" algn="l" rtl="0">
                        <a:spcBef>
                          <a:spcPts val="0"/>
                        </a:spcBef>
                        <a:spcAft>
                          <a:spcPts val="0"/>
                        </a:spcAft>
                        <a:buNone/>
                      </a:pPr>
                      <a:r>
                        <a:rPr lang="en" dirty="0"/>
                        <a:t>3. Giving a description for the what you are doing with the notepad file before pushing it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5975">
                <a:tc>
                  <a:txBody>
                    <a:bodyPr/>
                    <a:lstStyle/>
                    <a:p>
                      <a:pPr marL="0" lvl="0" indent="0" algn="l" rtl="0">
                        <a:spcBef>
                          <a:spcPts val="0"/>
                        </a:spcBef>
                        <a:spcAft>
                          <a:spcPts val="0"/>
                        </a:spcAft>
                        <a:buNone/>
                      </a:pPr>
                      <a:r>
                        <a:rPr lang="en" dirty="0"/>
                        <a:t>4. Sending/pushing the file to the git repository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65975">
                <a:tc>
                  <a:txBody>
                    <a:bodyPr/>
                    <a:lstStyle/>
                    <a:p>
                      <a:pPr marL="0" lvl="0" indent="0" algn="l" rtl="0">
                        <a:spcBef>
                          <a:spcPts val="0"/>
                        </a:spcBef>
                        <a:spcAft>
                          <a:spcPts val="0"/>
                        </a:spcAft>
                        <a:buNone/>
                      </a:pPr>
                      <a:r>
                        <a:rPr lang="en" dirty="0"/>
                        <a:t>5.  </a:t>
                      </a:r>
                      <a:r>
                        <a:rPr lang="en-US" dirty="0"/>
                        <a:t>I</a:t>
                      </a:r>
                      <a:r>
                        <a:rPr lang="en" dirty="0"/>
                        <a:t>t allows you to add new text to the file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Proper use of version control means understanding </a:t>
            </a:r>
            <a:r>
              <a:rPr lang="en" sz="1200" b="1" i="1" dirty="0"/>
              <a:t>why</a:t>
            </a:r>
            <a:r>
              <a:rPr lang="en" sz="1200" dirty="0"/>
              <a:t> we use it and not just memorizing </a:t>
            </a:r>
            <a:r>
              <a:rPr lang="en" sz="1200" b="1" i="1" dirty="0"/>
              <a:t>how</a:t>
            </a:r>
            <a:r>
              <a:rPr lang="en" sz="1200" b="1" dirty="0"/>
              <a:t> </a:t>
            </a:r>
            <a:r>
              <a:rPr lang="en" sz="1200" dirty="0"/>
              <a:t>to use it.</a:t>
            </a:r>
            <a:endParaRPr sz="1200" dirty="0"/>
          </a:p>
          <a:p>
            <a:pPr marL="0" lvl="0" indent="0" algn="l" rtl="0">
              <a:spcBef>
                <a:spcPts val="1600"/>
              </a:spcBef>
              <a:spcAft>
                <a:spcPts val="0"/>
              </a:spcAft>
              <a:buNone/>
            </a:pPr>
            <a:r>
              <a:rPr lang="en" sz="1200" dirty="0"/>
              <a:t>Discuss the following questions with your team, and type or write your answers in the space on the right.</a:t>
            </a:r>
            <a:endParaRPr sz="1200" dirty="0"/>
          </a:p>
          <a:p>
            <a:pPr marL="457200" lvl="0" indent="-304800" algn="l" rtl="0">
              <a:spcBef>
                <a:spcPts val="1600"/>
              </a:spcBef>
              <a:spcAft>
                <a:spcPts val="0"/>
              </a:spcAft>
              <a:buSzPts val="1200"/>
              <a:buAutoNum type="arabicPeriod"/>
            </a:pPr>
            <a:r>
              <a:rPr lang="en" sz="1200" dirty="0"/>
              <a:t>Why do you think that it is a good idea to check the status before staging files?</a:t>
            </a:r>
            <a:endParaRPr sz="1200" dirty="0"/>
          </a:p>
          <a:p>
            <a:pPr marL="457200" lvl="0" indent="-304800" algn="l" rtl="0">
              <a:spcBef>
                <a:spcPts val="1000"/>
              </a:spcBef>
              <a:spcAft>
                <a:spcPts val="0"/>
              </a:spcAft>
              <a:buSzPts val="1200"/>
              <a:buAutoNum type="arabicPeriod"/>
            </a:pPr>
            <a:r>
              <a:rPr lang="en" sz="1200" dirty="0"/>
              <a:t>When starting a brand new assignment, what is the first thing you should do, and why?</a:t>
            </a:r>
            <a:endParaRPr sz="1200" dirty="0"/>
          </a:p>
          <a:p>
            <a:pPr marL="457200" lvl="0" indent="-304800" algn="l" rtl="0">
              <a:spcBef>
                <a:spcPts val="1000"/>
              </a:spcBef>
              <a:spcAft>
                <a:spcPts val="0"/>
              </a:spcAft>
              <a:buSzPts val="1200"/>
              <a:buAutoNum type="arabicPeriod"/>
            </a:pPr>
            <a:r>
              <a:rPr lang="en" sz="1200" dirty="0">
                <a:solidFill>
                  <a:schemeClr val="lt1"/>
                </a:solidFill>
              </a:rPr>
              <a:t>What is the last thing that you should do before taking a break from working?</a:t>
            </a:r>
            <a:endParaRPr sz="1200" dirty="0"/>
          </a:p>
          <a:p>
            <a:pPr marL="457200" lvl="0" indent="-304800" algn="l" rtl="0">
              <a:spcBef>
                <a:spcPts val="1000"/>
              </a:spcBef>
              <a:spcAft>
                <a:spcPts val="1000"/>
              </a:spcAft>
              <a:buSzPts val="1200"/>
              <a:buAutoNum type="arabicPeriod"/>
            </a:pPr>
            <a:r>
              <a:rPr lang="en" sz="1200" dirty="0"/>
              <a:t>Assume that you are getting back to work on a different computer. What is the first thing you should do?</a:t>
            </a:r>
            <a:endParaRPr sz="1200" dirty="0"/>
          </a:p>
        </p:txBody>
      </p:sp>
      <p:graphicFrame>
        <p:nvGraphicFramePr>
          <p:cNvPr id="112" name="Google Shape;112;p17"/>
          <p:cNvGraphicFramePr/>
          <p:nvPr>
            <p:extLst>
              <p:ext uri="{D42A27DB-BD31-4B8C-83A1-F6EECF244321}">
                <p14:modId xmlns:p14="http://schemas.microsoft.com/office/powerpoint/2010/main" val="937553708"/>
              </p:ext>
            </p:extLst>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1084950">
                <a:tc>
                  <a:txBody>
                    <a:bodyPr/>
                    <a:lstStyle/>
                    <a:p>
                      <a:pPr marL="0" lvl="0" indent="0" algn="l" rtl="0">
                        <a:spcBef>
                          <a:spcPts val="0"/>
                        </a:spcBef>
                        <a:spcAft>
                          <a:spcPts val="0"/>
                        </a:spcAft>
                        <a:buNone/>
                      </a:pPr>
                      <a:r>
                        <a:rPr lang="en" dirty="0"/>
                        <a:t>1. This is because it saves the current work and also allows you to continue making changes to the work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4950">
                <a:tc>
                  <a:txBody>
                    <a:bodyPr/>
                    <a:lstStyle/>
                    <a:p>
                      <a:pPr marL="0" lvl="0" indent="0" algn="l" rtl="0">
                        <a:spcBef>
                          <a:spcPts val="0"/>
                        </a:spcBef>
                        <a:spcAft>
                          <a:spcPts val="0"/>
                        </a:spcAft>
                        <a:buNone/>
                      </a:pPr>
                      <a:r>
                        <a:rPr lang="en" dirty="0"/>
                        <a:t>2. Creat a new repository so your old files for other projects don’t mix up</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4950">
                <a:tc>
                  <a:txBody>
                    <a:bodyPr/>
                    <a:lstStyle/>
                    <a:p>
                      <a:pPr marL="0" lvl="0" indent="0" algn="l" rtl="0">
                        <a:spcBef>
                          <a:spcPts val="0"/>
                        </a:spcBef>
                        <a:spcAft>
                          <a:spcPts val="0"/>
                        </a:spcAft>
                        <a:buNone/>
                      </a:pPr>
                      <a:r>
                        <a:rPr lang="en" dirty="0"/>
                        <a:t>3. You should push the files on thr github repository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84950">
                <a:tc>
                  <a:txBody>
                    <a:bodyPr/>
                    <a:lstStyle/>
                    <a:p>
                      <a:pPr marL="0" lvl="0" indent="0" algn="l" rtl="0">
                        <a:spcBef>
                          <a:spcPts val="0"/>
                        </a:spcBef>
                        <a:spcAft>
                          <a:spcPts val="0"/>
                        </a:spcAft>
                        <a:buNone/>
                      </a:pPr>
                      <a:r>
                        <a:rPr lang="en" dirty="0"/>
                        <a:t>4. Clone the github repository onto the new computer</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845</Words>
  <Application>Microsoft Office PowerPoint</Application>
  <PresentationFormat>On-screen Show (16:9)</PresentationFormat>
  <Paragraphs>99</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Merriweather</vt:lpstr>
      <vt:lpstr>Roboto</vt:lpstr>
      <vt:lpstr>Arial</vt:lpstr>
      <vt:lpstr>Consolas</vt:lpstr>
      <vt:lpstr>Paradigm</vt:lpstr>
      <vt:lpstr>Problem Solving Session</vt:lpstr>
      <vt:lpstr>Problem 1</vt:lpstr>
      <vt:lpstr>Problem 2</vt:lpstr>
      <vt:lpstr>Problem 3</vt:lpstr>
      <vt:lpstr>Problem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Abbas Attarwala</dc:creator>
  <cp:lastModifiedBy>Abbas Attarwala</cp:lastModifiedBy>
  <cp:revision>7</cp:revision>
  <dcterms:modified xsi:type="dcterms:W3CDTF">2021-09-11T10:07:29Z</dcterms:modified>
</cp:coreProperties>
</file>