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vika" initials="A" lastIdx="1" clrIdx="0">
    <p:extLst>
      <p:ext uri="{19B8F6BF-5375-455C-9EA6-DF929625EA0E}">
        <p15:presenceInfo xmlns:p15="http://schemas.microsoft.com/office/powerpoint/2012/main" userId="Advi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06" d="100"/>
          <a:sy n="106" d="100"/>
        </p:scale>
        <p:origin x="10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Software Development &amp; Problem Solving is designed for students of </a:t>
            </a:r>
            <a:r>
              <a:rPr lang="en" b="1" i="1" dirty="0">
                <a:solidFill>
                  <a:srgbClr val="EA9999"/>
                </a:solidFill>
              </a:rPr>
              <a:t>all</a:t>
            </a:r>
            <a:r>
              <a:rPr lang="en" dirty="0">
                <a:solidFill>
                  <a:srgbClr val="EA9999"/>
                </a:solidFill>
              </a:rPr>
              <a:t> </a:t>
            </a:r>
            <a:r>
              <a:rPr lang="en" dirty="0"/>
              <a:t>levels of experience. There are students in this classroom with little or no programming experience, students who have been coding for years, and every skill level in between.</a:t>
            </a:r>
            <a:endParaRPr dirty="0"/>
          </a:p>
          <a:p>
            <a:pPr marL="0" lvl="0" indent="0" algn="l" rtl="0">
              <a:spcBef>
                <a:spcPts val="1600"/>
              </a:spcBef>
              <a:spcAft>
                <a:spcPts val="0"/>
              </a:spcAft>
              <a:buNone/>
            </a:pPr>
            <a:r>
              <a:rPr lang="en" dirty="0"/>
              <a:t>Spend a few minutes talking with your team members about your prior experience with programming (in any language, not just Python). </a:t>
            </a:r>
            <a:endParaRPr dirty="0"/>
          </a:p>
          <a:p>
            <a:pPr marL="0" lvl="0" indent="0" algn="l" rtl="0">
              <a:spcBef>
                <a:spcPts val="1600"/>
              </a:spcBef>
              <a:spcAft>
                <a:spcPts val="0"/>
              </a:spcAft>
              <a:buNone/>
            </a:pPr>
            <a:r>
              <a:rPr lang="en" dirty="0"/>
              <a:t>Rate yourselves on a scale of </a:t>
            </a:r>
            <a:r>
              <a:rPr lang="en" b="1" i="1" dirty="0">
                <a:solidFill>
                  <a:srgbClr val="EA9999"/>
                </a:solidFill>
              </a:rPr>
              <a:t>0</a:t>
            </a:r>
            <a:r>
              <a:rPr lang="en" dirty="0"/>
              <a:t> (very little or no experience) to </a:t>
            </a:r>
            <a:r>
              <a:rPr lang="en" b="1" i="1" dirty="0">
                <a:solidFill>
                  <a:srgbClr val="EA9999"/>
                </a:solidFill>
              </a:rPr>
              <a:t>10</a:t>
            </a:r>
            <a:r>
              <a:rPr lang="en" dirty="0"/>
              <a:t> (you should be teaching this class!).</a:t>
            </a:r>
            <a:endParaRPr dirty="0"/>
          </a:p>
          <a:p>
            <a:pPr marL="0" lvl="0" indent="0" algn="l" rtl="0">
              <a:spcBef>
                <a:spcPts val="1600"/>
              </a:spcBef>
              <a:spcAft>
                <a:spcPts val="1600"/>
              </a:spcAft>
              <a:buNone/>
            </a:pPr>
            <a:r>
              <a:rPr lang="en" dirty="0"/>
              <a:t>Fill out the tables with each of your answers.</a:t>
            </a:r>
            <a:endParaRPr dirty="0"/>
          </a:p>
        </p:txBody>
      </p:sp>
      <p:graphicFrame>
        <p:nvGraphicFramePr>
          <p:cNvPr id="81" name="Google Shape;81;p14"/>
          <p:cNvGraphicFramePr/>
          <p:nvPr>
            <p:extLst>
              <p:ext uri="{D42A27DB-BD31-4B8C-83A1-F6EECF244321}">
                <p14:modId xmlns:p14="http://schemas.microsoft.com/office/powerpoint/2010/main" val="2171443608"/>
              </p:ext>
            </p:extLst>
          </p:nvPr>
        </p:nvGraphicFramePr>
        <p:xfrm>
          <a:off x="4531700" y="464600"/>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560908">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a:t>Advika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900" dirty="0"/>
                        <a:t>5.5</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54092">
                <a:tc gridSpan="2">
                  <a:txBody>
                    <a:bodyPr/>
                    <a:lstStyle/>
                    <a:p>
                      <a:pPr marL="0" lvl="0" indent="0" algn="l" rtl="0">
                        <a:spcBef>
                          <a:spcPts val="0"/>
                        </a:spcBef>
                        <a:spcAft>
                          <a:spcPts val="0"/>
                        </a:spcAft>
                        <a:buNone/>
                      </a:pPr>
                      <a:r>
                        <a:rPr lang="en" sz="900" dirty="0"/>
                        <a:t>Comments: </a:t>
                      </a:r>
                      <a:r>
                        <a:rPr lang="en-US" sz="900" dirty="0"/>
                        <a:t>I have learned the basics of python and SQL in my high school. So during my vacation I thought I’ll put that 2 years knowledge into use so I applied for an internship but when I was given a task to perform in python, it was way out of my scope as I didn’t learn it in school. That’s when I realized I’m still in the path of learning and exploring the field of programing. </a:t>
                      </a:r>
                      <a:endParaRPr lang="en-AE"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3438146418"/>
              </p:ext>
            </p:extLst>
          </p:nvPr>
        </p:nvGraphicFramePr>
        <p:xfrm>
          <a:off x="4531600" y="193469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466216">
                <a:tc>
                  <a:txBody>
                    <a:bodyPr/>
                    <a:lstStyle/>
                    <a:p>
                      <a:pPr marL="0" lvl="0" indent="0" algn="l" rtl="0">
                        <a:spcBef>
                          <a:spcPts val="0"/>
                        </a:spcBef>
                        <a:spcAft>
                          <a:spcPts val="0"/>
                        </a:spcAft>
                        <a:buNone/>
                      </a:pPr>
                      <a:r>
                        <a:rPr lang="en" sz="900" dirty="0"/>
                        <a:t>Name: </a:t>
                      </a:r>
                      <a:r>
                        <a:rPr lang="en-US" sz="900" dirty="0" err="1"/>
                        <a:t>Amaal</a:t>
                      </a:r>
                      <a:r>
                        <a:rPr lang="en-US" sz="900" dirty="0"/>
                        <a:t> </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900" dirty="0"/>
                        <a:t>7</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17269">
                <a:tc gridSpan="2">
                  <a:txBody>
                    <a:bodyPr/>
                    <a:lstStyle/>
                    <a:p>
                      <a:pPr marL="0" lvl="0" indent="0" algn="l" rtl="0">
                        <a:spcBef>
                          <a:spcPts val="0"/>
                        </a:spcBef>
                        <a:spcAft>
                          <a:spcPts val="0"/>
                        </a:spcAft>
                        <a:buNone/>
                      </a:pPr>
                      <a:r>
                        <a:rPr lang="en" sz="900" dirty="0"/>
                        <a:t>Comments: </a:t>
                      </a:r>
                      <a:r>
                        <a:rPr lang="en-US" sz="900" dirty="0"/>
                        <a:t>I have learnt python in the past 2 years. I have come across many modules which can be put into great use while programing. I do feel I’m a little rusty in few areas but I’m confident that I can overcome that by the end of the semester.</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2508994857"/>
              </p:ext>
            </p:extLst>
          </p:nvPr>
        </p:nvGraphicFramePr>
        <p:xfrm>
          <a:off x="4531600" y="3253400"/>
          <a:ext cx="4360000" cy="118866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 </a:t>
                      </a:r>
                      <a:r>
                        <a:rPr lang="en-US" sz="900" dirty="0"/>
                        <a:t>Ismail</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900" dirty="0"/>
                        <a:t>5</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 </a:t>
                      </a:r>
                      <a:r>
                        <a:rPr lang="en-US" sz="900" dirty="0"/>
                        <a:t>I have had a </a:t>
                      </a:r>
                      <a:r>
                        <a:rPr lang="en" sz="900" dirty="0"/>
                        <a:t>prior experience </a:t>
                      </a:r>
                      <a:r>
                        <a:rPr lang="en-US" sz="900" dirty="0"/>
                        <a:t>in HTML for 2 years. </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pic>
        <p:nvPicPr>
          <p:cNvPr id="4" name="Picture 3">
            <a:extLst>
              <a:ext uri="{FF2B5EF4-FFF2-40B4-BE49-F238E27FC236}">
                <a16:creationId xmlns:a16="http://schemas.microsoft.com/office/drawing/2014/main" id="{2DE25E9B-1E8D-4BA0-9418-8A474AA33FA8}"/>
              </a:ext>
            </a:extLst>
          </p:cNvPr>
          <p:cNvPicPr>
            <a:picLocks noChangeAspect="1"/>
          </p:cNvPicPr>
          <p:nvPr/>
        </p:nvPicPr>
        <p:blipFill>
          <a:blip r:embed="rId4"/>
          <a:stretch>
            <a:fillRect/>
          </a:stretch>
        </p:blipFill>
        <p:spPr>
          <a:xfrm>
            <a:off x="90458" y="935086"/>
            <a:ext cx="4680718" cy="39961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4040950414"/>
              </p:ext>
            </p:extLst>
          </p:nvPr>
        </p:nvGraphicFramePr>
        <p:xfrm>
          <a:off x="4354717" y="284275"/>
          <a:ext cx="4666441" cy="4329875"/>
        </p:xfrm>
        <a:graphic>
          <a:graphicData uri="http://schemas.openxmlformats.org/drawingml/2006/table">
            <a:tbl>
              <a:tblPr>
                <a:noFill/>
                <a:tableStyleId>{36D7D73C-C0D0-4B19-AFC2-0287EA32F26F}</a:tableStyleId>
              </a:tblPr>
              <a:tblGrid>
                <a:gridCol w="4666441">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a:t>
                      </a:r>
                      <a:r>
                        <a:rPr lang="en-US" dirty="0"/>
                        <a:t>Created a new file (Working copy )(status-</a:t>
                      </a:r>
                      <a:r>
                        <a:rPr lang="en-US" b="1" dirty="0">
                          <a:solidFill>
                            <a:srgbClr val="FF0000"/>
                          </a:solidFill>
                        </a:rPr>
                        <a:t>Untracked)</a:t>
                      </a:r>
                      <a:endParaRPr b="1" dirty="0">
                        <a:solidFill>
                          <a:srgbClr val="FF0000"/>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a:t>
                      </a:r>
                      <a:r>
                        <a:rPr lang="en-US" dirty="0"/>
                        <a:t>Added the file to</a:t>
                      </a:r>
                      <a:r>
                        <a:rPr lang="en" dirty="0"/>
                        <a:t> </a:t>
                      </a:r>
                      <a:r>
                        <a:rPr lang="en-US" dirty="0"/>
                        <a:t>staging area (status-</a:t>
                      </a:r>
                      <a:r>
                        <a:rPr lang="en-US" b="1" dirty="0">
                          <a:solidFill>
                            <a:srgbClr val="00B050"/>
                          </a:solidFill>
                        </a:rPr>
                        <a:t>Staged (changes to be committed)</a:t>
                      </a:r>
                      <a:r>
                        <a:rPr lang="en-US" b="0" dirty="0">
                          <a:solidFill>
                            <a:schemeClr val="tx1"/>
                          </a:solidFill>
                        </a:rPr>
                        <a:t>)</a:t>
                      </a:r>
                      <a:endParaRPr b="1" dirty="0">
                        <a:solidFill>
                          <a:srgbClr val="00B050"/>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a:t>
                      </a:r>
                      <a:r>
                        <a:rPr lang="en-US" dirty="0" err="1"/>
                        <a:t>Commited</a:t>
                      </a:r>
                      <a:r>
                        <a:rPr lang="en-US" dirty="0"/>
                        <a:t> the file to Local repository (Status-</a:t>
                      </a:r>
                      <a:r>
                        <a:rPr lang="en" dirty="0"/>
                        <a:t> </a:t>
                      </a:r>
                      <a:r>
                        <a:rPr lang="en-US" dirty="0"/>
                        <a:t>Nothing to commit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a:t>
                      </a:r>
                      <a:r>
                        <a:rPr lang="en-US" dirty="0"/>
                        <a:t>Saved the file to remote repository that’s the main server (Status- Nothing to commit)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a:t>
                      </a:r>
                      <a:r>
                        <a:rPr lang="en-US" dirty="0"/>
                        <a:t>Staging area (</a:t>
                      </a:r>
                      <a:r>
                        <a:rPr lang="en-US" dirty="0">
                          <a:solidFill>
                            <a:srgbClr val="FF0000"/>
                          </a:solidFill>
                        </a:rPr>
                        <a:t>changes not staged </a:t>
                      </a:r>
                      <a:r>
                        <a:rPr lang="en-US">
                          <a:solidFill>
                            <a:srgbClr val="FF0000"/>
                          </a:solidFill>
                        </a:rPr>
                        <a:t>for commit</a:t>
                      </a:r>
                      <a:r>
                        <a:rPr lang="en-US">
                          <a:solidFill>
                            <a:srgbClr val="002060"/>
                          </a:solidFill>
                        </a:rPr>
                        <a:t>)</a:t>
                      </a:r>
                      <a:endParaRPr b="1" dirty="0">
                        <a:solidFill>
                          <a:srgbClr val="FF0000"/>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478275143"/>
              </p:ext>
            </p:extLst>
          </p:nvPr>
        </p:nvGraphicFramePr>
        <p:xfrm>
          <a:off x="90458" y="86683"/>
          <a:ext cx="4629150" cy="4717860"/>
        </p:xfrm>
        <a:graphic>
          <a:graphicData uri="http://schemas.openxmlformats.org/drawingml/2006/table">
            <a:tbl>
              <a:tblPr>
                <a:noFill/>
                <a:tableStyleId>{36D7D73C-C0D0-4B19-AFC2-0287EA32F26F}</a:tableStyleId>
              </a:tblPr>
              <a:tblGrid>
                <a:gridCol w="4629150">
                  <a:extLst>
                    <a:ext uri="{9D8B030D-6E8A-4147-A177-3AD203B41FA5}">
                      <a16:colId xmlns:a16="http://schemas.microsoft.com/office/drawing/2014/main" val="20000"/>
                    </a:ext>
                  </a:extLst>
                </a:gridCol>
              </a:tblGrid>
              <a:tr h="1084950">
                <a:tc>
                  <a:txBody>
                    <a:bodyPr/>
                    <a:lstStyle/>
                    <a:p>
                      <a:pPr marL="342900" lvl="0" indent="-342900" algn="l" rtl="0">
                        <a:spcBef>
                          <a:spcPts val="0"/>
                        </a:spcBef>
                        <a:spcAft>
                          <a:spcPts val="0"/>
                        </a:spcAft>
                        <a:buAutoNum type="arabicPeriod"/>
                      </a:pPr>
                      <a:r>
                        <a:rPr lang="en-US" dirty="0"/>
                        <a:t>It’s a good idea to check the status before staging so that we can get an overview and confirm the current status of the file and see if it changes after staging. The status also provides helpful guidelines, as to what action you may want to perform next on each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When starting a brand new assignment we need to   create a remote repository on </a:t>
                      </a:r>
                      <a:r>
                        <a:rPr lang="en" dirty="0" err="1"/>
                        <a:t>github</a:t>
                      </a:r>
                      <a:r>
                        <a:rPr lang="en" dirty="0"/>
                        <a:t> and then clone it to your local computer (using </a:t>
                      </a:r>
                      <a:r>
                        <a:rPr lang="en" dirty="0" err="1"/>
                        <a:t>url</a:t>
                      </a:r>
                      <a:r>
                        <a:rPr lang="en" dirty="0"/>
                        <a:t>) to store your project in it.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The last thing you should do is to push your work in to git hub so that is permanently saved. In case of disaster data is not lost as it’s safe on </a:t>
                      </a:r>
                      <a:r>
                        <a:rPr lang="en" dirty="0" err="1"/>
                        <a:t>github</a:t>
                      </a:r>
                      <a:r>
                        <a:rPr lang="en" dirty="0"/>
                        <a:t>. When you want to rework on it you can always pull back from </a:t>
                      </a:r>
                      <a:r>
                        <a:rPr lang="en" dirty="0" err="1"/>
                        <a:t>github</a:t>
                      </a:r>
                      <a:r>
                        <a:rPr lang="en"/>
                        <a: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US" dirty="0"/>
                        <a:t> When using a different computer we need to clone the repository from the VCS(Git hub) using ‘git clone &lt;</a:t>
                      </a:r>
                      <a:r>
                        <a:rPr lang="en-US" dirty="0" err="1"/>
                        <a:t>url</a:t>
                      </a:r>
                      <a:r>
                        <a:rPr lang="en-US" dirty="0"/>
                        <a:t>&gt;’ so that we can create a local copy of the repository on our laptop and work on 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1094</Words>
  <Application>Microsoft Office PowerPoint</Application>
  <PresentationFormat>On-screen Show (16:9)</PresentationFormat>
  <Paragraphs>85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Consolas</vt:lpstr>
      <vt:lpstr>Merriweather</vt:lpstr>
      <vt:lpstr>Arial</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Advika</cp:lastModifiedBy>
  <cp:revision>11</cp:revision>
  <dcterms:modified xsi:type="dcterms:W3CDTF">2021-09-06T17:28:47Z</dcterms:modified>
</cp:coreProperties>
</file>