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Software Development &amp; Problem Solving is designed for students of </a:t>
            </a:r>
            <a:r>
              <a:rPr lang="en" b="1" i="1" dirty="0">
                <a:solidFill>
                  <a:srgbClr val="EA9999"/>
                </a:solidFill>
              </a:rPr>
              <a:t>all</a:t>
            </a:r>
            <a:r>
              <a:rPr lang="en" dirty="0">
                <a:solidFill>
                  <a:srgbClr val="EA9999"/>
                </a:solidFill>
              </a:rPr>
              <a:t> </a:t>
            </a:r>
            <a:r>
              <a:rPr lang="en" dirty="0"/>
              <a:t>levels of experience. There are students in this classroom with little or no programming experience, students who have been coding for years, and every skill level in between.</a:t>
            </a:r>
            <a:endParaRPr dirty="0"/>
          </a:p>
          <a:p>
            <a:pPr marL="0" lvl="0" indent="0" algn="l" rtl="0">
              <a:spcBef>
                <a:spcPts val="1600"/>
              </a:spcBef>
              <a:spcAft>
                <a:spcPts val="0"/>
              </a:spcAft>
              <a:buNone/>
            </a:pPr>
            <a:r>
              <a:rPr lang="en" dirty="0"/>
              <a:t>Spend a few minutes talking with your team members about your prior experience with programming (in any language, not just Python). </a:t>
            </a:r>
            <a:endParaRPr dirty="0"/>
          </a:p>
          <a:p>
            <a:pPr marL="0" lvl="0" indent="0" algn="l" rtl="0">
              <a:spcBef>
                <a:spcPts val="1600"/>
              </a:spcBef>
              <a:spcAft>
                <a:spcPts val="0"/>
              </a:spcAft>
              <a:buNone/>
            </a:pPr>
            <a:r>
              <a:rPr lang="en" dirty="0"/>
              <a:t>Rate yourselves on a scale of </a:t>
            </a:r>
            <a:r>
              <a:rPr lang="en" b="1" i="1" dirty="0">
                <a:solidFill>
                  <a:srgbClr val="EA9999"/>
                </a:solidFill>
              </a:rPr>
              <a:t>0</a:t>
            </a:r>
            <a:r>
              <a:rPr lang="en" dirty="0"/>
              <a:t> (very little or no experience) to </a:t>
            </a:r>
            <a:r>
              <a:rPr lang="en" b="1" i="1" dirty="0">
                <a:solidFill>
                  <a:srgbClr val="EA9999"/>
                </a:solidFill>
              </a:rPr>
              <a:t>10</a:t>
            </a:r>
            <a:r>
              <a:rPr lang="en" dirty="0"/>
              <a:t> (you should be teaching this class!).</a:t>
            </a:r>
            <a:endParaRPr dirty="0"/>
          </a:p>
          <a:p>
            <a:pPr marL="0" lvl="0" indent="0" algn="l" rtl="0">
              <a:spcBef>
                <a:spcPts val="1600"/>
              </a:spcBef>
              <a:spcAft>
                <a:spcPts val="1600"/>
              </a:spcAft>
              <a:buNone/>
            </a:pPr>
            <a:r>
              <a:rPr lang="en" dirty="0"/>
              <a:t>Fill out the tables with each of your answers.</a:t>
            </a:r>
            <a:endParaRPr dirty="0"/>
          </a:p>
        </p:txBody>
      </p:sp>
      <p:graphicFrame>
        <p:nvGraphicFramePr>
          <p:cNvPr id="81" name="Google Shape;81;p14"/>
          <p:cNvGraphicFramePr/>
          <p:nvPr>
            <p:extLst>
              <p:ext uri="{D42A27DB-BD31-4B8C-83A1-F6EECF244321}">
                <p14:modId xmlns:p14="http://schemas.microsoft.com/office/powerpoint/2010/main" val="1729002153"/>
              </p:ext>
            </p:extLst>
          </p:nvPr>
        </p:nvGraphicFramePr>
        <p:xfrm>
          <a:off x="4531700" y="37009"/>
          <a:ext cx="4360000" cy="146298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503630">
                <a:tc>
                  <a:txBody>
                    <a:bodyPr/>
                    <a:lstStyle/>
                    <a:p>
                      <a:pPr marL="0" lvl="0" indent="0" algn="l" rtl="0">
                        <a:spcBef>
                          <a:spcPts val="0"/>
                        </a:spcBef>
                        <a:spcAft>
                          <a:spcPts val="0"/>
                        </a:spcAft>
                        <a:buNone/>
                      </a:pPr>
                      <a:r>
                        <a:rPr lang="en" sz="900" dirty="0"/>
                        <a:t>Name: </a:t>
                      </a:r>
                      <a:endParaRPr sz="900" dirty="0"/>
                    </a:p>
                    <a:p>
                      <a:pPr marL="0" lvl="0" indent="0" algn="l" rtl="0">
                        <a:spcBef>
                          <a:spcPts val="0"/>
                        </a:spcBef>
                        <a:spcAft>
                          <a:spcPts val="0"/>
                        </a:spcAft>
                        <a:buNone/>
                      </a:pPr>
                      <a:r>
                        <a:rPr lang="en-US" sz="900" dirty="0"/>
                        <a:t>Arya Sharad</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a:t>2</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24144">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r>
                        <a:rPr lang="en-US" sz="900" dirty="0"/>
                        <a:t>I don’t have much experience with computer languages and coding as I didn’t study computer science in my 11</a:t>
                      </a:r>
                      <a:r>
                        <a:rPr lang="en-US" sz="900" baseline="30000" dirty="0"/>
                        <a:t>th</a:t>
                      </a:r>
                      <a:r>
                        <a:rPr lang="en-US" sz="900" dirty="0"/>
                        <a:t> and 12</a:t>
                      </a:r>
                      <a:r>
                        <a:rPr lang="en-US" sz="900" baseline="30000" dirty="0"/>
                        <a:t>th</a:t>
                      </a:r>
                      <a:r>
                        <a:rPr lang="en-US" sz="900" dirty="0"/>
                        <a:t> grade.</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extLst>
              <p:ext uri="{D42A27DB-BD31-4B8C-83A1-F6EECF244321}">
                <p14:modId xmlns:p14="http://schemas.microsoft.com/office/powerpoint/2010/main" val="424959820"/>
              </p:ext>
            </p:extLst>
          </p:nvPr>
        </p:nvGraphicFramePr>
        <p:xfrm>
          <a:off x="4531700" y="1504607"/>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a:t>
                      </a:r>
                      <a:endParaRPr sz="900" dirty="0"/>
                    </a:p>
                    <a:p>
                      <a:pPr marL="0" lvl="0" indent="0" algn="l" rtl="0">
                        <a:spcBef>
                          <a:spcPts val="0"/>
                        </a:spcBef>
                        <a:spcAft>
                          <a:spcPts val="0"/>
                        </a:spcAft>
                        <a:buNone/>
                      </a:pPr>
                      <a:r>
                        <a:rPr lang="en-US" sz="900" dirty="0" err="1"/>
                        <a:t>Amaal</a:t>
                      </a:r>
                      <a:r>
                        <a:rPr lang="en-US" sz="900" dirty="0"/>
                        <a:t> </a:t>
                      </a:r>
                      <a:r>
                        <a:rPr lang="en-US" sz="900" dirty="0" err="1"/>
                        <a:t>Nuha</a:t>
                      </a:r>
                      <a:r>
                        <a:rPr lang="en-US" sz="900" dirty="0"/>
                        <a:t> </a:t>
                      </a:r>
                      <a:r>
                        <a:rPr lang="en-US" sz="900" dirty="0" err="1"/>
                        <a:t>Mecci</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a:t>6</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a:t>Coded basic programs on python, studied it in IGCSEs to A levels</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extLst>
              <p:ext uri="{D42A27DB-BD31-4B8C-83A1-F6EECF244321}">
                <p14:modId xmlns:p14="http://schemas.microsoft.com/office/powerpoint/2010/main" val="3399887254"/>
              </p:ext>
            </p:extLst>
          </p:nvPr>
        </p:nvGraphicFramePr>
        <p:xfrm>
          <a:off x="4531700" y="2835045"/>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499622">
                <a:tc>
                  <a:txBody>
                    <a:bodyPr/>
                    <a:lstStyle/>
                    <a:p>
                      <a:pPr marL="0" lvl="0" indent="0" algn="l" rtl="0">
                        <a:spcBef>
                          <a:spcPts val="0"/>
                        </a:spcBef>
                        <a:spcAft>
                          <a:spcPts val="0"/>
                        </a:spcAft>
                        <a:buNone/>
                      </a:pPr>
                      <a:r>
                        <a:rPr lang="en" sz="900" dirty="0"/>
                        <a:t>Name:</a:t>
                      </a:r>
                      <a:endParaRPr sz="900" dirty="0"/>
                    </a:p>
                    <a:p>
                      <a:pPr marL="0" lvl="0" indent="0" algn="l" rtl="0">
                        <a:spcBef>
                          <a:spcPts val="0"/>
                        </a:spcBef>
                        <a:spcAft>
                          <a:spcPts val="0"/>
                        </a:spcAft>
                        <a:buNone/>
                      </a:pPr>
                      <a:r>
                        <a:rPr lang="en-US" sz="900" dirty="0"/>
                        <a:t>Rashed </a:t>
                      </a:r>
                      <a:r>
                        <a:rPr lang="en-US" sz="900" dirty="0" err="1"/>
                        <a:t>Alsuwaidi</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14926">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r>
                        <a:rPr lang="en-US" sz="900" dirty="0"/>
                        <a:t>0 years experience</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graphicFrame>
        <p:nvGraphicFramePr>
          <p:cNvPr id="3" name="Table 2">
            <a:extLst>
              <a:ext uri="{FF2B5EF4-FFF2-40B4-BE49-F238E27FC236}">
                <a16:creationId xmlns:a16="http://schemas.microsoft.com/office/drawing/2014/main" id="{FE9A6F83-69B3-4479-BBFA-6CFEDD15FA03}"/>
              </a:ext>
            </a:extLst>
          </p:cNvPr>
          <p:cNvGraphicFramePr>
            <a:graphicFrameLocks noGrp="1"/>
          </p:cNvGraphicFramePr>
          <p:nvPr>
            <p:extLst>
              <p:ext uri="{D42A27DB-BD31-4B8C-83A1-F6EECF244321}">
                <p14:modId xmlns:p14="http://schemas.microsoft.com/office/powerpoint/2010/main" val="1589899304"/>
              </p:ext>
            </p:extLst>
          </p:nvPr>
        </p:nvGraphicFramePr>
        <p:xfrm>
          <a:off x="4531700" y="4160865"/>
          <a:ext cx="4360000" cy="146298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3491340445"/>
                    </a:ext>
                  </a:extLst>
                </a:gridCol>
                <a:gridCol w="1741575">
                  <a:extLst>
                    <a:ext uri="{9D8B030D-6E8A-4147-A177-3AD203B41FA5}">
                      <a16:colId xmlns:a16="http://schemas.microsoft.com/office/drawing/2014/main" val="948162375"/>
                    </a:ext>
                  </a:extLst>
                </a:gridCol>
              </a:tblGrid>
              <a:tr h="313782">
                <a:tc>
                  <a:txBody>
                    <a:bodyPr/>
                    <a:lstStyle/>
                    <a:p>
                      <a:pPr marL="0" lvl="0" indent="0" algn="l" rtl="0">
                        <a:spcBef>
                          <a:spcPts val="0"/>
                        </a:spcBef>
                        <a:spcAft>
                          <a:spcPts val="0"/>
                        </a:spcAft>
                        <a:buNone/>
                      </a:pPr>
                      <a:r>
                        <a:rPr lang="en" sz="900" dirty="0"/>
                        <a:t>Name:</a:t>
                      </a:r>
                      <a:endParaRPr sz="900" dirty="0"/>
                    </a:p>
                    <a:p>
                      <a:pPr marL="0" lvl="0" indent="0" algn="l" rtl="0">
                        <a:spcBef>
                          <a:spcPts val="0"/>
                        </a:spcBef>
                        <a:spcAft>
                          <a:spcPts val="0"/>
                        </a:spcAft>
                        <a:buNone/>
                      </a:pPr>
                      <a:r>
                        <a:rPr lang="en-US" sz="900" dirty="0"/>
                        <a:t>Osama Ismail</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a:t>3</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421222173"/>
                  </a:ext>
                </a:extLst>
              </a:tr>
              <a:tr h="313782">
                <a:tc gridSpan="2">
                  <a:txBody>
                    <a:bodyPr/>
                    <a:lstStyle/>
                    <a:p>
                      <a:pPr marL="0" lvl="0" indent="0" algn="l" rtl="0">
                        <a:spcBef>
                          <a:spcPts val="0"/>
                        </a:spcBef>
                        <a:spcAft>
                          <a:spcPts val="0"/>
                        </a:spcAft>
                        <a:buNone/>
                      </a:pPr>
                      <a:r>
                        <a:rPr lang="en" sz="900" dirty="0"/>
                        <a:t>Comments:</a:t>
                      </a:r>
                    </a:p>
                    <a:p>
                      <a:pPr marL="0" lvl="0" indent="0" algn="l" rtl="0">
                        <a:spcBef>
                          <a:spcPts val="0"/>
                        </a:spcBef>
                        <a:spcAft>
                          <a:spcPts val="0"/>
                        </a:spcAft>
                        <a:buNone/>
                      </a:pPr>
                      <a:r>
                        <a:rPr lang="en-US" sz="900" dirty="0"/>
                        <a:t>Took a couple classes in high school but they were really basic</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218001750"/>
                  </a:ext>
                </a:extLst>
              </a:tr>
            </a:tbl>
          </a:graphicData>
        </a:graphic>
      </p:graphicFrame>
      <p:sp>
        <p:nvSpPr>
          <p:cNvPr id="2" name="TextBox 1">
            <a:extLst>
              <a:ext uri="{FF2B5EF4-FFF2-40B4-BE49-F238E27FC236}">
                <a16:creationId xmlns:a16="http://schemas.microsoft.com/office/drawing/2014/main" id="{BC16E52F-0C26-4D8C-A15A-E5388B45EE1A}"/>
              </a:ext>
            </a:extLst>
          </p:cNvPr>
          <p:cNvSpPr txBox="1"/>
          <p:nvPr/>
        </p:nvSpPr>
        <p:spPr>
          <a:xfrm>
            <a:off x="3593723" y="103273"/>
            <a:ext cx="1075765" cy="307777"/>
          </a:xfrm>
          <a:prstGeom prst="rect">
            <a:avLst/>
          </a:prstGeom>
          <a:noFill/>
        </p:spPr>
        <p:txBody>
          <a:bodyPr wrap="square" rtlCol="0">
            <a:spAutoFit/>
          </a:bodyPr>
          <a:lstStyle/>
          <a:p>
            <a:r>
              <a:rPr lang="en-US" dirty="0">
                <a:solidFill>
                  <a:schemeClr val="bg1"/>
                </a:solidFill>
                <a:highlight>
                  <a:srgbClr val="C0C0C0"/>
                </a:highlight>
              </a:rPr>
              <a:t>Arya </a:t>
            </a:r>
            <a:endParaRPr lang="en-AE" dirty="0">
              <a:solidFill>
                <a:schemeClr val="bg1"/>
              </a:solidFill>
              <a:highlight>
                <a:srgbClr val="C0C0C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Dir</a:t>
            </a:r>
            <a:endParaRPr sz="120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File</a:t>
            </a:r>
            <a:endParaRPr>
              <a:solidFill>
                <a:srgbClr val="FFFFFF"/>
              </a:solidFill>
              <a:latin typeface="Consolas"/>
              <a:ea typeface="Consolas"/>
              <a:cs typeface="Consolas"/>
              <a:sym typeface="Consolas"/>
            </a:endParaRPr>
          </a:p>
        </p:txBody>
      </p:sp>
      <p:pic>
        <p:nvPicPr>
          <p:cNvPr id="3" name="Picture 2" descr="Diagram, schematic&#10;&#10;Description automatically generated">
            <a:extLst>
              <a:ext uri="{FF2B5EF4-FFF2-40B4-BE49-F238E27FC236}">
                <a16:creationId xmlns:a16="http://schemas.microsoft.com/office/drawing/2014/main" id="{F55933C0-3A7C-466A-92EF-ABEB1FC1D98E}"/>
              </a:ext>
            </a:extLst>
          </p:cNvPr>
          <p:cNvPicPr>
            <a:picLocks noChangeAspect="1"/>
          </p:cNvPicPr>
          <p:nvPr/>
        </p:nvPicPr>
        <p:blipFill>
          <a:blip r:embed="rId4"/>
          <a:stretch>
            <a:fillRect/>
          </a:stretch>
        </p:blipFill>
        <p:spPr>
          <a:xfrm>
            <a:off x="90458" y="1214078"/>
            <a:ext cx="4639619" cy="2899762"/>
          </a:xfrm>
          <a:prstGeom prst="rect">
            <a:avLst/>
          </a:prstGeom>
        </p:spPr>
      </p:pic>
      <p:sp>
        <p:nvSpPr>
          <p:cNvPr id="12" name="TextBox 11">
            <a:extLst>
              <a:ext uri="{FF2B5EF4-FFF2-40B4-BE49-F238E27FC236}">
                <a16:creationId xmlns:a16="http://schemas.microsoft.com/office/drawing/2014/main" id="{E3A716E5-70D8-4859-B383-59A06D772174}"/>
              </a:ext>
            </a:extLst>
          </p:cNvPr>
          <p:cNvSpPr txBox="1"/>
          <p:nvPr/>
        </p:nvSpPr>
        <p:spPr>
          <a:xfrm>
            <a:off x="7996674" y="43725"/>
            <a:ext cx="1075765" cy="307777"/>
          </a:xfrm>
          <a:prstGeom prst="rect">
            <a:avLst/>
          </a:prstGeom>
          <a:noFill/>
        </p:spPr>
        <p:txBody>
          <a:bodyPr wrap="square" rtlCol="0">
            <a:spAutoFit/>
          </a:bodyPr>
          <a:lstStyle/>
          <a:p>
            <a:r>
              <a:rPr lang="en-US" dirty="0">
                <a:solidFill>
                  <a:schemeClr val="bg1"/>
                </a:solidFill>
                <a:highlight>
                  <a:srgbClr val="C0C0C0"/>
                </a:highlight>
              </a:rPr>
              <a:t>Arya </a:t>
            </a:r>
            <a:endParaRPr lang="en-AE" dirty="0">
              <a:solidFill>
                <a:schemeClr val="bg1"/>
              </a:solidFill>
              <a:highlight>
                <a:srgbClr val="C0C0C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Understanding the status of the files in your repository is important! Have you made changes to any files that need to be committed? What has been added, modified, deleted, or staged since your last commit?</a:t>
            </a:r>
            <a:endParaRPr dirty="0"/>
          </a:p>
          <a:p>
            <a:pPr marL="0" lvl="0" indent="0" algn="l" rtl="0">
              <a:spcBef>
                <a:spcPts val="1600"/>
              </a:spcBef>
              <a:spcAft>
                <a:spcPts val="0"/>
              </a:spcAft>
              <a:buNone/>
            </a:pPr>
            <a:r>
              <a:rPr lang="en" dirty="0"/>
              <a:t>Consider the following commands executed in a Git repository on your computer. Together with your team, describe the status of the file at each step.</a:t>
            </a:r>
            <a:endParaRPr dirty="0"/>
          </a:p>
          <a:p>
            <a:pPr marL="457200" lvl="0" indent="-311150" algn="l" rtl="0">
              <a:spcBef>
                <a:spcPts val="1600"/>
              </a:spcBef>
              <a:spcAft>
                <a:spcPts val="0"/>
              </a:spcAft>
              <a:buSzPts val="1300"/>
              <a:buFont typeface="Consolas"/>
              <a:buAutoNum type="arabicPeriod"/>
            </a:pPr>
            <a:r>
              <a:rPr lang="en" dirty="0">
                <a:latin typeface="Consolas"/>
                <a:ea typeface="Consolas"/>
                <a:cs typeface="Consolas"/>
                <a:sym typeface="Consolas"/>
              </a:rPr>
              <a:t>notepad 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add 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commit -m "adding a new file"</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push</a:t>
            </a:r>
            <a:endParaRPr dirty="0">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dirty="0">
                <a:latin typeface="Consolas"/>
                <a:ea typeface="Consolas"/>
                <a:cs typeface="Consolas"/>
                <a:sym typeface="Consolas"/>
              </a:rPr>
              <a:t>notepad new_file.txt (add text)</a:t>
            </a:r>
            <a:endParaRPr dirty="0">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1234342482"/>
              </p:ext>
            </p:extLst>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dirty="0"/>
                        <a:t>1. Created a new text file in the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dirty="0"/>
                        <a:t>2. Informs git to add update to the staging area.</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dirty="0"/>
                        <a:t>3. Saves the progress and informs team members of the changes made.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dirty="0"/>
                        <a:t>4. Publishes the code in the cloud and brings it back to the mainstream.</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dirty="0"/>
                        <a:t>5. Same fuction as the first one and adds name to the file.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44B57466-C627-4309-B234-6876BD0D21F0}"/>
              </a:ext>
            </a:extLst>
          </p:cNvPr>
          <p:cNvSpPr txBox="1"/>
          <p:nvPr/>
        </p:nvSpPr>
        <p:spPr>
          <a:xfrm>
            <a:off x="3593723" y="103273"/>
            <a:ext cx="1075765" cy="307777"/>
          </a:xfrm>
          <a:prstGeom prst="rect">
            <a:avLst/>
          </a:prstGeom>
          <a:noFill/>
        </p:spPr>
        <p:txBody>
          <a:bodyPr wrap="square" rtlCol="0">
            <a:spAutoFit/>
          </a:bodyPr>
          <a:lstStyle/>
          <a:p>
            <a:r>
              <a:rPr lang="en-US" dirty="0">
                <a:solidFill>
                  <a:schemeClr val="bg1"/>
                </a:solidFill>
                <a:highlight>
                  <a:srgbClr val="C0C0C0"/>
                </a:highlight>
              </a:rPr>
              <a:t>Arya </a:t>
            </a:r>
            <a:endParaRPr lang="en-AE" dirty="0">
              <a:solidFill>
                <a:schemeClr val="bg1"/>
              </a:solidFill>
              <a:highlight>
                <a:srgbClr val="C0C0C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t>Proper use of version control means understanding </a:t>
            </a:r>
            <a:r>
              <a:rPr lang="en" sz="1200" b="1" i="1"/>
              <a:t>why</a:t>
            </a:r>
            <a:r>
              <a:rPr lang="en" sz="1200"/>
              <a:t> we use it and not just memorizing </a:t>
            </a:r>
            <a:r>
              <a:rPr lang="en" sz="1200" b="1" i="1"/>
              <a:t>how</a:t>
            </a:r>
            <a:r>
              <a:rPr lang="en" sz="1200" b="1"/>
              <a:t> </a:t>
            </a:r>
            <a:r>
              <a:rPr lang="en" sz="1200"/>
              <a:t>to use it.</a:t>
            </a:r>
            <a:endParaRPr sz="1200"/>
          </a:p>
          <a:p>
            <a:pPr marL="0" lvl="0" indent="0" algn="l" rtl="0">
              <a:spcBef>
                <a:spcPts val="1600"/>
              </a:spcBef>
              <a:spcAft>
                <a:spcPts val="0"/>
              </a:spcAft>
              <a:buNone/>
            </a:pPr>
            <a:r>
              <a:rPr lang="en" sz="1200"/>
              <a:t>Discuss the following questions with your team, and type or write your answers in the space on the right.</a:t>
            </a:r>
            <a:endParaRPr sz="1200"/>
          </a:p>
          <a:p>
            <a:pPr marL="457200" lvl="0" indent="-304800" algn="l" rtl="0">
              <a:spcBef>
                <a:spcPts val="1600"/>
              </a:spcBef>
              <a:spcAft>
                <a:spcPts val="0"/>
              </a:spcAft>
              <a:buSzPts val="1200"/>
              <a:buAutoNum type="arabicPeriod"/>
            </a:pPr>
            <a:r>
              <a:rPr lang="en" sz="1200"/>
              <a:t>Why do you think that it is a good idea to check the status before staging files?</a:t>
            </a:r>
            <a:endParaRPr sz="1200"/>
          </a:p>
          <a:p>
            <a:pPr marL="457200" lvl="0" indent="-304800" algn="l" rtl="0">
              <a:spcBef>
                <a:spcPts val="1000"/>
              </a:spcBef>
              <a:spcAft>
                <a:spcPts val="0"/>
              </a:spcAft>
              <a:buSzPts val="1200"/>
              <a:buAutoNum type="arabicPeriod"/>
            </a:pPr>
            <a:r>
              <a:rPr lang="en" sz="1200"/>
              <a:t>When starting a brand new assignment, what is the first thing you should do, and why?</a:t>
            </a:r>
            <a:endParaRPr sz="1200"/>
          </a:p>
          <a:p>
            <a:pPr marL="457200" lvl="0" indent="-304800" algn="l" rtl="0">
              <a:spcBef>
                <a:spcPts val="1000"/>
              </a:spcBef>
              <a:spcAft>
                <a:spcPts val="0"/>
              </a:spcAft>
              <a:buSzPts val="1200"/>
              <a:buAutoNum type="arabicPeriod"/>
            </a:pPr>
            <a:r>
              <a:rPr lang="en" sz="1200">
                <a:solidFill>
                  <a:schemeClr val="lt1"/>
                </a:solidFill>
              </a:rPr>
              <a:t>What is the last thing that you should do before taking a break from working?</a:t>
            </a:r>
            <a:endParaRPr sz="1200"/>
          </a:p>
          <a:p>
            <a:pPr marL="457200" lvl="0" indent="-304800" algn="l" rtl="0">
              <a:spcBef>
                <a:spcPts val="1000"/>
              </a:spcBef>
              <a:spcAft>
                <a:spcPts val="1000"/>
              </a:spcAft>
              <a:buSzPts val="1200"/>
              <a:buAutoNum type="arabicPeriod"/>
            </a:pPr>
            <a:r>
              <a:rPr lang="en" sz="1200"/>
              <a:t>Assume that you are getting back to work on a different computer. What is the first thing you should do?</a:t>
            </a:r>
            <a:endParaRPr sz="1200"/>
          </a:p>
        </p:txBody>
      </p:sp>
      <p:graphicFrame>
        <p:nvGraphicFramePr>
          <p:cNvPr id="112" name="Google Shape;112;p17"/>
          <p:cNvGraphicFramePr/>
          <p:nvPr>
            <p:extLst>
              <p:ext uri="{D42A27DB-BD31-4B8C-83A1-F6EECF244321}">
                <p14:modId xmlns:p14="http://schemas.microsoft.com/office/powerpoint/2010/main" val="3471504000"/>
              </p:ext>
            </p:extLst>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1084950">
                <a:tc>
                  <a:txBody>
                    <a:bodyPr/>
                    <a:lstStyle/>
                    <a:p>
                      <a:pPr marL="0" lvl="0" indent="0" algn="l" rtl="0">
                        <a:spcBef>
                          <a:spcPts val="0"/>
                        </a:spcBef>
                        <a:spcAft>
                          <a:spcPts val="0"/>
                        </a:spcAft>
                        <a:buNone/>
                      </a:pPr>
                      <a:r>
                        <a:rPr lang="en" dirty="0"/>
                        <a:t>1. To confirm our changes have been saved after a successful test in order to upload the updated version to the cloud.</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dirty="0"/>
                        <a:t>2. The first thing we do when starting a brand new assignment is creating a new repository and cloning it into our local hard drive.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dirty="0"/>
                        <a:t>3. Saving and uploading the work done to the remote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dirty="0"/>
                        <a:t>4. Log in to our github account from the different computer, get your access key and clone the file.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6B9AC764-1183-4293-B503-B3F60D8EC394}"/>
              </a:ext>
            </a:extLst>
          </p:cNvPr>
          <p:cNvSpPr txBox="1"/>
          <p:nvPr/>
        </p:nvSpPr>
        <p:spPr>
          <a:xfrm>
            <a:off x="8173407" y="127085"/>
            <a:ext cx="1075765" cy="307777"/>
          </a:xfrm>
          <a:prstGeom prst="rect">
            <a:avLst/>
          </a:prstGeom>
          <a:noFill/>
        </p:spPr>
        <p:txBody>
          <a:bodyPr wrap="square" rtlCol="0">
            <a:spAutoFit/>
          </a:bodyPr>
          <a:lstStyle/>
          <a:p>
            <a:r>
              <a:rPr lang="en-US" dirty="0">
                <a:solidFill>
                  <a:schemeClr val="bg1"/>
                </a:solidFill>
                <a:highlight>
                  <a:srgbClr val="C0C0C0"/>
                </a:highlight>
              </a:rPr>
              <a:t>Arya </a:t>
            </a:r>
            <a:endParaRPr lang="en-AE" dirty="0">
              <a:solidFill>
                <a:schemeClr val="bg1"/>
              </a:solidFill>
              <a:highlight>
                <a:srgbClr val="C0C0C0"/>
              </a:highlight>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917</Words>
  <Application>Microsoft Office PowerPoint</Application>
  <PresentationFormat>On-screen Show (16:9)</PresentationFormat>
  <Paragraphs>103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Consolas</vt:lpstr>
      <vt:lpstr>Merriweather</vt:lpstr>
      <vt:lpstr>Arial</vt:lpstr>
      <vt:lpstr>Paradigm</vt:lpstr>
      <vt:lpstr>Problem Solving Session</vt:lpstr>
      <vt:lpstr>Problem 1</vt:lpstr>
      <vt:lpstr>Problem 2</vt:lpstr>
      <vt:lpstr>Problem 3</vt:lpstr>
      <vt:lpstr>Problem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SHOURYA SHARAD SONONE</cp:lastModifiedBy>
  <cp:revision>16</cp:revision>
  <dcterms:modified xsi:type="dcterms:W3CDTF">2021-09-05T09:12:03Z</dcterms:modified>
</cp:coreProperties>
</file>