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Merriweather" panose="020B0604020202020204" charset="0"/>
      <p:regular r:id="rId8"/>
      <p:bold r:id="rId9"/>
      <p:italic r:id="rId10"/>
      <p:boldItalic r:id="rId11"/>
    </p:embeddedFont>
    <p:embeddedFont>
      <p:font typeface="Roboto" panose="020B0604020202020204" charset="0"/>
      <p:regular r:id="rId12"/>
      <p:bold r:id="rId13"/>
      <p:italic r:id="rId14"/>
      <p:boldItalic r:id="rId15"/>
    </p:embeddedFont>
    <p:embeddedFont>
      <p:font typeface="Consolas" panose="020B0609020204030204" pitchFamily="49"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D7D73C-C0D0-4B19-AFC2-0287EA32F26F}">
  <a:tblStyle styleId="{36D7D73C-C0D0-4B19-AFC2-0287EA32F2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63b06f3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63b06f3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63b06f3e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63b06f3e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3b06f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3b06f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63b06f3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63b06f3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dirty="0"/>
              <a:t>Submit to the designated MyCourses’ Dropbox.</a:t>
            </a: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1</a:t>
            </a:r>
            <a:endParaRPr/>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0" name="Google Shape;80;p14"/>
          <p:cNvSpPr txBox="1">
            <a:spLocks noGrp="1"/>
          </p:cNvSpPr>
          <p:nvPr>
            <p:ph type="body" idx="2"/>
          </p:nvPr>
        </p:nvSpPr>
        <p:spPr>
          <a:xfrm>
            <a:off x="315425" y="605625"/>
            <a:ext cx="3706500" cy="3762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Software Development &amp; Problem Solving is designed for students of </a:t>
            </a:r>
            <a:r>
              <a:rPr lang="en" b="1" i="1">
                <a:solidFill>
                  <a:srgbClr val="EA9999"/>
                </a:solidFill>
              </a:rPr>
              <a:t>all</a:t>
            </a:r>
            <a:r>
              <a:rPr lang="en">
                <a:solidFill>
                  <a:srgbClr val="EA9999"/>
                </a:solidFill>
              </a:rPr>
              <a:t> </a:t>
            </a:r>
            <a:r>
              <a:rPr lang="en"/>
              <a:t>levels of experience. There are students in this classroom with little or no programming experience, students who have been coding for years, and every skill level in between.</a:t>
            </a:r>
            <a:endParaRPr/>
          </a:p>
          <a:p>
            <a:pPr marL="0" lvl="0" indent="0" algn="l" rtl="0">
              <a:spcBef>
                <a:spcPts val="1600"/>
              </a:spcBef>
              <a:spcAft>
                <a:spcPts val="0"/>
              </a:spcAft>
              <a:buNone/>
            </a:pPr>
            <a:r>
              <a:rPr lang="en"/>
              <a:t>Spend a few minutes talking with your team members about your prior experience with programming (in any language, not just Python). </a:t>
            </a:r>
            <a:endParaRPr/>
          </a:p>
          <a:p>
            <a:pPr marL="0" lvl="0" indent="0" algn="l" rtl="0">
              <a:spcBef>
                <a:spcPts val="1600"/>
              </a:spcBef>
              <a:spcAft>
                <a:spcPts val="0"/>
              </a:spcAft>
              <a:buNone/>
            </a:pPr>
            <a:r>
              <a:rPr lang="en"/>
              <a:t>Rate yourselves on a scale of </a:t>
            </a:r>
            <a:r>
              <a:rPr lang="en" b="1" i="1">
                <a:solidFill>
                  <a:srgbClr val="EA9999"/>
                </a:solidFill>
              </a:rPr>
              <a:t>0</a:t>
            </a:r>
            <a:r>
              <a:rPr lang="en"/>
              <a:t> (very little or no experience) to </a:t>
            </a:r>
            <a:r>
              <a:rPr lang="en" b="1" i="1">
                <a:solidFill>
                  <a:srgbClr val="EA9999"/>
                </a:solidFill>
              </a:rPr>
              <a:t>10</a:t>
            </a:r>
            <a:r>
              <a:rPr lang="en"/>
              <a:t> (you should be teaching this class!).</a:t>
            </a:r>
            <a:endParaRPr/>
          </a:p>
          <a:p>
            <a:pPr marL="0" lvl="0" indent="0" algn="l" rtl="0">
              <a:spcBef>
                <a:spcPts val="1600"/>
              </a:spcBef>
              <a:spcAft>
                <a:spcPts val="1600"/>
              </a:spcAft>
              <a:buNone/>
            </a:pPr>
            <a:r>
              <a:rPr lang="en"/>
              <a:t>Fill out the tables with each of your answers.</a:t>
            </a:r>
            <a:endParaRPr/>
          </a:p>
        </p:txBody>
      </p:sp>
      <p:graphicFrame>
        <p:nvGraphicFramePr>
          <p:cNvPr id="81" name="Google Shape;81;p14"/>
          <p:cNvGraphicFramePr/>
          <p:nvPr>
            <p:extLst>
              <p:ext uri="{D42A27DB-BD31-4B8C-83A1-F6EECF244321}">
                <p14:modId xmlns:p14="http://schemas.microsoft.com/office/powerpoint/2010/main" val="2337832875"/>
              </p:ext>
            </p:extLst>
          </p:nvPr>
        </p:nvGraphicFramePr>
        <p:xfrm>
          <a:off x="4531700" y="464600"/>
          <a:ext cx="4360000" cy="118866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dirty="0"/>
                        <a:t>Name: </a:t>
                      </a:r>
                      <a:r>
                        <a:rPr lang="en" sz="900" dirty="0" smtClean="0"/>
                        <a:t>Charbel</a:t>
                      </a:r>
                      <a:r>
                        <a:rPr lang="en" sz="900" baseline="0" dirty="0" smtClean="0"/>
                        <a:t> </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US" sz="900" dirty="0" smtClean="0"/>
                        <a:t>5</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dirty="0"/>
                        <a:t>Comments:</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2" name="Google Shape;82;p14"/>
          <p:cNvGraphicFramePr/>
          <p:nvPr/>
        </p:nvGraphicFramePr>
        <p:xfrm>
          <a:off x="4531700" y="18362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a:t>Name:</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3" name="Google Shape;83;p14"/>
          <p:cNvGraphicFramePr/>
          <p:nvPr/>
        </p:nvGraphicFramePr>
        <p:xfrm>
          <a:off x="4531700" y="3214344"/>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a:t>Name:</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4" name="Google Shape;84;p14"/>
          <p:cNvSpPr txBox="1">
            <a:spLocks noGrp="1"/>
          </p:cNvSpPr>
          <p:nvPr>
            <p:ph type="body" idx="3"/>
          </p:nvPr>
        </p:nvSpPr>
        <p:spPr>
          <a:xfrm>
            <a:off x="311725" y="4361100"/>
            <a:ext cx="3706500" cy="5850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If you are working digitally and need more space, duplicate this slide.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0" name="Google Shape;90;p15"/>
          <p:cNvSpPr txBox="1">
            <a:spLocks noGrp="1"/>
          </p:cNvSpPr>
          <p:nvPr>
            <p:ph type="title"/>
          </p:nvPr>
        </p:nvSpPr>
        <p:spPr>
          <a:xfrm>
            <a:off x="5264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1" name="Google Shape;91;p15"/>
          <p:cNvSpPr txBox="1">
            <a:spLocks noGrp="1"/>
          </p:cNvSpPr>
          <p:nvPr>
            <p:ph type="body" idx="2"/>
          </p:nvPr>
        </p:nvSpPr>
        <p:spPr>
          <a:xfrm>
            <a:off x="5025325" y="681825"/>
            <a:ext cx="3945900" cy="41868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Files in the file system are organized into a </a:t>
            </a:r>
            <a:r>
              <a:rPr lang="en" b="1" i="1">
                <a:solidFill>
                  <a:srgbClr val="EA9999"/>
                </a:solidFill>
              </a:rPr>
              <a:t>tree structure</a:t>
            </a:r>
            <a:r>
              <a:rPr lang="en"/>
              <a:t>. Visualizing this structure can make finding files and directories more intuitive.</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Assume that each of the following is an absolute path to a file in your file system. Draw the tree that represents the structure in the space on the left.</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Your instructor will determine if you should work digitally, on paper, or on a whiteboard. Use the icons to the left as references.</a:t>
            </a:r>
            <a:endParaRPr/>
          </a:p>
        </p:txBody>
      </p:sp>
      <p:sp>
        <p:nvSpPr>
          <p:cNvPr id="92" name="Google Shape;92;p15"/>
          <p:cNvSpPr txBox="1"/>
          <p:nvPr/>
        </p:nvSpPr>
        <p:spPr>
          <a:xfrm>
            <a:off x="5025325" y="2340350"/>
            <a:ext cx="3945900" cy="15246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C:\Users\Ron\Documents\biography.txt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C:\Users\Ron\SoftDevI\Week01\homework.txt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C:\Users\Harry\todo_list.txt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Files\Python\python.exe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Files\Git\git.exe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D:\Games\WoW\wow.exe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D:\stuff.txt</a:t>
            </a:r>
            <a:endParaRPr sz="1200">
              <a:solidFill>
                <a:srgbClr val="F1C232"/>
              </a:solidFill>
              <a:latin typeface="Consolas"/>
              <a:ea typeface="Consolas"/>
              <a:cs typeface="Consolas"/>
              <a:sym typeface="Consolas"/>
            </a:endParaRPr>
          </a:p>
        </p:txBody>
      </p:sp>
      <p:sp>
        <p:nvSpPr>
          <p:cNvPr id="93" name="Google Shape;93;p15"/>
          <p:cNvSpPr/>
          <p:nvPr/>
        </p:nvSpPr>
        <p:spPr>
          <a:xfrm>
            <a:off x="2845461" y="212306"/>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X:</a:t>
            </a:r>
            <a:endParaRPr>
              <a:latin typeface="Consolas"/>
              <a:ea typeface="Consolas"/>
              <a:cs typeface="Consolas"/>
              <a:sym typeface="Consolas"/>
            </a:endParaRPr>
          </a:p>
        </p:txBody>
      </p:sp>
      <p:sp>
        <p:nvSpPr>
          <p:cNvPr id="94" name="Google Shape;94;p15"/>
          <p:cNvSpPr/>
          <p:nvPr/>
        </p:nvSpPr>
        <p:spPr>
          <a:xfrm>
            <a:off x="1761542" y="265054"/>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Dir</a:t>
            </a:r>
            <a:endParaRPr sz="1200">
              <a:latin typeface="Consolas"/>
              <a:ea typeface="Consolas"/>
              <a:cs typeface="Consolas"/>
              <a:sym typeface="Consolas"/>
            </a:endParaRPr>
          </a:p>
        </p:txBody>
      </p:sp>
      <p:pic>
        <p:nvPicPr>
          <p:cNvPr id="95" name="Google Shape;95;p15"/>
          <p:cNvPicPr preferRelativeResize="0"/>
          <p:nvPr/>
        </p:nvPicPr>
        <p:blipFill>
          <a:blip r:embed="rId3">
            <a:alphaModFix/>
          </a:blip>
          <a:stretch>
            <a:fillRect/>
          </a:stretch>
        </p:blipFill>
        <p:spPr>
          <a:xfrm>
            <a:off x="3619505" y="230206"/>
            <a:ext cx="502851" cy="363400"/>
          </a:xfrm>
          <a:prstGeom prst="rect">
            <a:avLst/>
          </a:prstGeom>
          <a:noFill/>
          <a:ln>
            <a:noFill/>
          </a:ln>
        </p:spPr>
      </p:pic>
      <p:sp>
        <p:nvSpPr>
          <p:cNvPr id="96" name="Google Shape;96;p15"/>
          <p:cNvSpPr txBox="1"/>
          <p:nvPr/>
        </p:nvSpPr>
        <p:spPr>
          <a:xfrm>
            <a:off x="711850" y="284250"/>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File</a:t>
            </a:r>
            <a:endParaRPr>
              <a:solidFill>
                <a:srgbClr val="FFFFFF"/>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16"/>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3</a:t>
            </a:r>
            <a:endParaRPr/>
          </a:p>
        </p:txBody>
      </p:sp>
      <p:sp>
        <p:nvSpPr>
          <p:cNvPr id="103" name="Google Shape;103;p16"/>
          <p:cNvSpPr txBox="1">
            <a:spLocks noGrp="1"/>
          </p:cNvSpPr>
          <p:nvPr>
            <p:ph type="body" idx="2"/>
          </p:nvPr>
        </p:nvSpPr>
        <p:spPr>
          <a:xfrm>
            <a:off x="315425" y="676575"/>
            <a:ext cx="3706500" cy="429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Understanding the status of the files in your repository is important! Have you made changes to any files that need to be committed? What has been added, modified, deleted, or staged since your last commit?</a:t>
            </a:r>
            <a:endParaRPr dirty="0"/>
          </a:p>
          <a:p>
            <a:pPr marL="0" lvl="0" indent="0" algn="l" rtl="0">
              <a:spcBef>
                <a:spcPts val="1600"/>
              </a:spcBef>
              <a:spcAft>
                <a:spcPts val="0"/>
              </a:spcAft>
              <a:buNone/>
            </a:pPr>
            <a:r>
              <a:rPr lang="en" dirty="0"/>
              <a:t>Consider the following commands executed in a Git repository on your computer. Together with your team, describe the status of the file at each step.</a:t>
            </a:r>
            <a:endParaRPr dirty="0"/>
          </a:p>
          <a:p>
            <a:pPr marL="457200" lvl="0" indent="-311150" algn="l" rtl="0">
              <a:spcBef>
                <a:spcPts val="1600"/>
              </a:spcBef>
              <a:spcAft>
                <a:spcPts val="0"/>
              </a:spcAft>
              <a:buSzPts val="1300"/>
              <a:buFont typeface="Consolas"/>
              <a:buAutoNum type="arabicPeriod"/>
            </a:pPr>
            <a:r>
              <a:rPr lang="en" dirty="0">
                <a:latin typeface="Consolas"/>
                <a:ea typeface="Consolas"/>
                <a:cs typeface="Consolas"/>
                <a:sym typeface="Consolas"/>
              </a:rPr>
              <a:t>notepad new_file.txt</a:t>
            </a:r>
            <a:endParaRPr dirty="0">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dirty="0">
                <a:latin typeface="Consolas"/>
                <a:ea typeface="Consolas"/>
                <a:cs typeface="Consolas"/>
                <a:sym typeface="Consolas"/>
              </a:rPr>
              <a:t>git add new_file.txt</a:t>
            </a:r>
            <a:endParaRPr dirty="0">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dirty="0">
                <a:latin typeface="Consolas"/>
                <a:ea typeface="Consolas"/>
                <a:cs typeface="Consolas"/>
                <a:sym typeface="Consolas"/>
              </a:rPr>
              <a:t>git commit -m "adding a new file"</a:t>
            </a:r>
            <a:endParaRPr dirty="0">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dirty="0">
                <a:latin typeface="Consolas"/>
                <a:ea typeface="Consolas"/>
                <a:cs typeface="Consolas"/>
                <a:sym typeface="Consolas"/>
              </a:rPr>
              <a:t>git push</a:t>
            </a:r>
            <a:endParaRPr dirty="0">
              <a:latin typeface="Consolas"/>
              <a:ea typeface="Consolas"/>
              <a:cs typeface="Consolas"/>
              <a:sym typeface="Consolas"/>
            </a:endParaRPr>
          </a:p>
          <a:p>
            <a:pPr marL="457200" lvl="0" indent="-311150" algn="l" rtl="0">
              <a:spcBef>
                <a:spcPts val="1000"/>
              </a:spcBef>
              <a:spcAft>
                <a:spcPts val="1000"/>
              </a:spcAft>
              <a:buSzPts val="1300"/>
              <a:buFont typeface="Consolas"/>
              <a:buAutoNum type="arabicPeriod"/>
            </a:pPr>
            <a:r>
              <a:rPr lang="en" dirty="0">
                <a:latin typeface="Consolas"/>
                <a:ea typeface="Consolas"/>
                <a:cs typeface="Consolas"/>
                <a:sym typeface="Consolas"/>
              </a:rPr>
              <a:t>notepad new_file.txt (add text)</a:t>
            </a:r>
            <a:endParaRPr dirty="0">
              <a:latin typeface="Consolas"/>
              <a:ea typeface="Consolas"/>
              <a:cs typeface="Consolas"/>
              <a:sym typeface="Consolas"/>
            </a:endParaRPr>
          </a:p>
        </p:txBody>
      </p:sp>
      <p:graphicFrame>
        <p:nvGraphicFramePr>
          <p:cNvPr id="104" name="Google Shape;104;p16"/>
          <p:cNvGraphicFramePr/>
          <p:nvPr>
            <p:extLst>
              <p:ext uri="{D42A27DB-BD31-4B8C-83A1-F6EECF244321}">
                <p14:modId xmlns:p14="http://schemas.microsoft.com/office/powerpoint/2010/main" val="3022208935"/>
              </p:ext>
            </p:extLst>
          </p:nvPr>
        </p:nvGraphicFramePr>
        <p:xfrm>
          <a:off x="4480250" y="284275"/>
          <a:ext cx="4482975" cy="4329875"/>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865975">
                <a:tc>
                  <a:txBody>
                    <a:bodyPr/>
                    <a:lstStyle/>
                    <a:p>
                      <a:pPr marL="0" lvl="0" indent="0" algn="l" rtl="0">
                        <a:spcBef>
                          <a:spcPts val="0"/>
                        </a:spcBef>
                        <a:spcAft>
                          <a:spcPts val="0"/>
                        </a:spcAft>
                        <a:buNone/>
                      </a:pPr>
                      <a:r>
                        <a:rPr lang="en" dirty="0"/>
                        <a:t>1. </a:t>
                      </a:r>
                      <a:r>
                        <a:rPr lang="en" dirty="0" smtClean="0"/>
                        <a:t>Make</a:t>
                      </a:r>
                      <a:r>
                        <a:rPr lang="en" baseline="0" dirty="0" smtClean="0"/>
                        <a:t> a new notepad file that’s called new_file.txt</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65975">
                <a:tc>
                  <a:txBody>
                    <a:bodyPr/>
                    <a:lstStyle/>
                    <a:p>
                      <a:pPr marL="0" lvl="0" indent="0" algn="l" rtl="0">
                        <a:spcBef>
                          <a:spcPts val="0"/>
                        </a:spcBef>
                        <a:spcAft>
                          <a:spcPts val="0"/>
                        </a:spcAft>
                        <a:buNone/>
                      </a:pPr>
                      <a:r>
                        <a:rPr lang="en" dirty="0"/>
                        <a:t>2. </a:t>
                      </a:r>
                      <a:r>
                        <a:rPr lang="en" dirty="0" smtClean="0"/>
                        <a:t>staged</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65975">
                <a:tc>
                  <a:txBody>
                    <a:bodyPr/>
                    <a:lstStyle/>
                    <a:p>
                      <a:pPr marL="0" lvl="0" indent="0" algn="l" rtl="0">
                        <a:spcBef>
                          <a:spcPts val="0"/>
                        </a:spcBef>
                        <a:spcAft>
                          <a:spcPts val="0"/>
                        </a:spcAft>
                        <a:buNone/>
                      </a:pPr>
                      <a:r>
                        <a:rPr lang="en" dirty="0" smtClean="0"/>
                        <a:t>3 local repository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65975">
                <a:tc>
                  <a:txBody>
                    <a:bodyPr/>
                    <a:lstStyle/>
                    <a:p>
                      <a:pPr marL="0" lvl="0" indent="0" algn="l" rtl="0">
                        <a:spcBef>
                          <a:spcPts val="0"/>
                        </a:spcBef>
                        <a:spcAft>
                          <a:spcPts val="0"/>
                        </a:spcAft>
                        <a:buNone/>
                      </a:pPr>
                      <a:r>
                        <a:rPr lang="en" dirty="0"/>
                        <a:t>4. </a:t>
                      </a:r>
                      <a:r>
                        <a:rPr lang="en-US" dirty="0" smtClean="0"/>
                        <a:t>S</a:t>
                      </a:r>
                      <a:r>
                        <a:rPr lang="en" dirty="0" smtClean="0"/>
                        <a:t>aves it in remote</a:t>
                      </a:r>
                      <a:r>
                        <a:rPr lang="en" baseline="0" dirty="0" smtClean="0"/>
                        <a:t> repository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65975">
                <a:tc>
                  <a:txBody>
                    <a:bodyPr/>
                    <a:lstStyle/>
                    <a:p>
                      <a:pPr marL="0" lvl="0" indent="0" algn="l" rtl="0">
                        <a:spcBef>
                          <a:spcPts val="0"/>
                        </a:spcBef>
                        <a:spcAft>
                          <a:spcPts val="0"/>
                        </a:spcAft>
                        <a:buNone/>
                      </a:pPr>
                      <a:r>
                        <a:rPr lang="en" dirty="0" smtClean="0"/>
                        <a:t>5 Working stage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51885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4</a:t>
            </a:r>
            <a:endParaRPr/>
          </a:p>
        </p:txBody>
      </p:sp>
      <p:sp>
        <p:nvSpPr>
          <p:cNvPr id="110" name="Google Shape;110;p1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1" name="Google Shape;111;p17"/>
          <p:cNvSpPr txBox="1">
            <a:spLocks noGrp="1"/>
          </p:cNvSpPr>
          <p:nvPr>
            <p:ph type="body" idx="2"/>
          </p:nvPr>
        </p:nvSpPr>
        <p:spPr>
          <a:xfrm>
            <a:off x="5192225" y="905175"/>
            <a:ext cx="3706500" cy="3868721"/>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Proper use of version control means understanding </a:t>
            </a:r>
            <a:r>
              <a:rPr lang="en" sz="1200" b="1" i="1" dirty="0"/>
              <a:t>why</a:t>
            </a:r>
            <a:r>
              <a:rPr lang="en" sz="1200" dirty="0"/>
              <a:t> we use it and not just memorizing </a:t>
            </a:r>
            <a:r>
              <a:rPr lang="en" sz="1200" b="1" i="1" dirty="0"/>
              <a:t>how</a:t>
            </a:r>
            <a:r>
              <a:rPr lang="en" sz="1200" b="1" dirty="0"/>
              <a:t> </a:t>
            </a:r>
            <a:r>
              <a:rPr lang="en" sz="1200" dirty="0"/>
              <a:t>to use it.</a:t>
            </a:r>
            <a:endParaRPr sz="1200" dirty="0"/>
          </a:p>
          <a:p>
            <a:pPr marL="0" lvl="0" indent="0" algn="l" rtl="0">
              <a:spcBef>
                <a:spcPts val="1600"/>
              </a:spcBef>
              <a:spcAft>
                <a:spcPts val="0"/>
              </a:spcAft>
              <a:buNone/>
            </a:pPr>
            <a:r>
              <a:rPr lang="en" sz="1200" dirty="0"/>
              <a:t>Discuss the following questions with your team, and type or write your answers in the space on the right.</a:t>
            </a:r>
            <a:endParaRPr sz="1200" dirty="0"/>
          </a:p>
          <a:p>
            <a:pPr marL="457200" lvl="0" indent="-304800" algn="l">
              <a:spcBef>
                <a:spcPts val="1600"/>
              </a:spcBef>
              <a:spcAft>
                <a:spcPts val="0"/>
              </a:spcAft>
              <a:buSzPts val="1200"/>
              <a:buAutoNum type="arabicPeriod"/>
            </a:pPr>
            <a:r>
              <a:rPr lang="en" sz="1200" dirty="0"/>
              <a:t>Why do you think that it is a good idea to check the status before staging files?</a:t>
            </a:r>
            <a:endParaRPr sz="1200" dirty="0"/>
          </a:p>
          <a:p>
            <a:pPr marL="457200" lvl="0" indent="-304800" algn="l" rtl="0">
              <a:spcBef>
                <a:spcPts val="1000"/>
              </a:spcBef>
              <a:spcAft>
                <a:spcPts val="0"/>
              </a:spcAft>
              <a:buSzPts val="1200"/>
              <a:buAutoNum type="arabicPeriod"/>
            </a:pPr>
            <a:r>
              <a:rPr lang="en" sz="1200" dirty="0"/>
              <a:t>When starting a brand new assignment, what is the first thing you should do, and why?</a:t>
            </a:r>
            <a:endParaRPr sz="1200" dirty="0"/>
          </a:p>
          <a:p>
            <a:pPr marL="457200" lvl="0" indent="-304800" algn="l" rtl="0">
              <a:spcBef>
                <a:spcPts val="1000"/>
              </a:spcBef>
              <a:spcAft>
                <a:spcPts val="0"/>
              </a:spcAft>
              <a:buSzPts val="1200"/>
              <a:buAutoNum type="arabicPeriod"/>
            </a:pPr>
            <a:r>
              <a:rPr lang="en" sz="1200" dirty="0">
                <a:solidFill>
                  <a:schemeClr val="lt1"/>
                </a:solidFill>
              </a:rPr>
              <a:t>What is the last thing that you should do before taking a break from working?</a:t>
            </a:r>
            <a:endParaRPr sz="1200" dirty="0"/>
          </a:p>
          <a:p>
            <a:pPr marL="457200" lvl="0" indent="-304800" algn="l" rtl="0">
              <a:spcBef>
                <a:spcPts val="1000"/>
              </a:spcBef>
              <a:spcAft>
                <a:spcPts val="1000"/>
              </a:spcAft>
              <a:buSzPts val="1200"/>
              <a:buAutoNum type="arabicPeriod"/>
            </a:pPr>
            <a:r>
              <a:rPr lang="en" sz="1200" dirty="0"/>
              <a:t>Assume that you are getting back to work on a different computer. What is the first thing you should do?</a:t>
            </a:r>
            <a:endParaRPr sz="1200" dirty="0"/>
          </a:p>
        </p:txBody>
      </p:sp>
      <p:graphicFrame>
        <p:nvGraphicFramePr>
          <p:cNvPr id="112" name="Google Shape;112;p17"/>
          <p:cNvGraphicFramePr/>
          <p:nvPr>
            <p:extLst>
              <p:ext uri="{D42A27DB-BD31-4B8C-83A1-F6EECF244321}">
                <p14:modId xmlns:p14="http://schemas.microsoft.com/office/powerpoint/2010/main" val="2278669609"/>
              </p:ext>
            </p:extLst>
          </p:nvPr>
        </p:nvGraphicFramePr>
        <p:xfrm>
          <a:off x="213050" y="360475"/>
          <a:ext cx="4482975" cy="4339800"/>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1084950">
                <a:tc>
                  <a:txBody>
                    <a:bodyPr/>
                    <a:lstStyle/>
                    <a:p>
                      <a:pPr marL="0" lvl="0" indent="0" algn="l" rtl="0">
                        <a:spcBef>
                          <a:spcPts val="0"/>
                        </a:spcBef>
                        <a:spcAft>
                          <a:spcPts val="0"/>
                        </a:spcAft>
                        <a:buNone/>
                      </a:pPr>
                      <a:r>
                        <a:rPr lang="en" dirty="0" smtClean="0"/>
                        <a:t>1.</a:t>
                      </a:r>
                      <a:r>
                        <a:rPr lang="en-US" dirty="0" smtClean="0"/>
                        <a:t>It</a:t>
                      </a:r>
                      <a:r>
                        <a:rPr lang="en-US" baseline="0" dirty="0" smtClean="0"/>
                        <a:t> is a good idea to check the status of a file before staging it so that you don’t put a file you don’t want in your repository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84950">
                <a:tc>
                  <a:txBody>
                    <a:bodyPr/>
                    <a:lstStyle/>
                    <a:p>
                      <a:pPr marL="0" lvl="0" indent="0" algn="l" rtl="0">
                        <a:spcBef>
                          <a:spcPts val="0"/>
                        </a:spcBef>
                        <a:spcAft>
                          <a:spcPts val="0"/>
                        </a:spcAft>
                        <a:buNone/>
                      </a:pPr>
                      <a:r>
                        <a:rPr lang="en" dirty="0"/>
                        <a:t>2</a:t>
                      </a:r>
                      <a:r>
                        <a:rPr lang="en" dirty="0" smtClean="0"/>
                        <a:t>. Creating a new repository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84950">
                <a:tc>
                  <a:txBody>
                    <a:bodyPr/>
                    <a:lstStyle/>
                    <a:p>
                      <a:pPr marL="0" lvl="0" indent="0" algn="l" rtl="0">
                        <a:spcBef>
                          <a:spcPts val="0"/>
                        </a:spcBef>
                        <a:spcAft>
                          <a:spcPts val="0"/>
                        </a:spcAft>
                        <a:buNone/>
                      </a:pPr>
                      <a:r>
                        <a:rPr lang="en" dirty="0"/>
                        <a:t>3</a:t>
                      </a:r>
                      <a:r>
                        <a:rPr lang="en" dirty="0" smtClean="0"/>
                        <a:t>. </a:t>
                      </a:r>
                      <a:r>
                        <a:rPr lang="en-US" dirty="0" smtClean="0"/>
                        <a:t>G</a:t>
                      </a:r>
                      <a:r>
                        <a:rPr lang="en" dirty="0" smtClean="0"/>
                        <a:t>it push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84950">
                <a:tc>
                  <a:txBody>
                    <a:bodyPr/>
                    <a:lstStyle/>
                    <a:p>
                      <a:pPr marL="0" lvl="0" indent="0" algn="l" rtl="0">
                        <a:spcBef>
                          <a:spcPts val="0"/>
                        </a:spcBef>
                        <a:spcAft>
                          <a:spcPts val="0"/>
                        </a:spcAft>
                        <a:buNone/>
                      </a:pPr>
                      <a:r>
                        <a:rPr lang="en" dirty="0"/>
                        <a:t>4</a:t>
                      </a:r>
                      <a:r>
                        <a:rPr lang="en" dirty="0" smtClean="0"/>
                        <a:t>. </a:t>
                      </a:r>
                      <a:r>
                        <a:rPr lang="en-US" dirty="0" smtClean="0"/>
                        <a:t>Y</a:t>
                      </a:r>
                      <a:r>
                        <a:rPr lang="en" dirty="0" smtClean="0"/>
                        <a:t>ou git clone your file</a:t>
                      </a:r>
                      <a:r>
                        <a:rPr lang="en" baseline="0" dirty="0" smtClean="0"/>
                        <a:t> to be able to work on it from a different computer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717</Words>
  <Application>Microsoft Office PowerPoint</Application>
  <PresentationFormat>On-screen Show (16:9)</PresentationFormat>
  <Paragraphs>84</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Merriweather</vt:lpstr>
      <vt:lpstr>Arial</vt:lpstr>
      <vt:lpstr>Roboto</vt:lpstr>
      <vt:lpstr>Consolas</vt:lpstr>
      <vt:lpstr>Paradigm</vt:lpstr>
      <vt:lpstr>Problem Solving Session</vt:lpstr>
      <vt:lpstr>Problem 1</vt:lpstr>
      <vt:lpstr>Problem 2</vt:lpstr>
      <vt:lpstr>Problem 3</vt:lpstr>
      <vt:lpstr>Problem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dc:creator>Charbel</dc:creator>
  <cp:lastModifiedBy>Charbel</cp:lastModifiedBy>
  <cp:revision>13</cp:revision>
  <dcterms:modified xsi:type="dcterms:W3CDTF">2021-09-11T15:20:06Z</dcterms:modified>
</cp:coreProperties>
</file>