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8"/>
  </p:notesMasterIdLst>
  <p:sldIdLst>
    <p:sldId id="256" r:id="rId2"/>
    <p:sldId id="257" r:id="rId3"/>
    <p:sldId id="258" r:id="rId4"/>
    <p:sldId id="261" r:id="rId5"/>
    <p:sldId id="259" r:id="rId6"/>
    <p:sldId id="260" r:id="rId7"/>
  </p:sldIdLst>
  <p:sldSz cx="9144000" cy="5143500" type="screen16x9"/>
  <p:notesSz cx="6858000" cy="9144000"/>
  <p:embeddedFontLst>
    <p:embeddedFont>
      <p:font typeface="Merriweather" panose="020B0604020202020204" charset="0"/>
      <p:regular r:id="rId9"/>
      <p:bold r:id="rId10"/>
      <p:italic r:id="rId11"/>
      <p:boldItalic r:id="rId12"/>
    </p:embeddedFont>
    <p:embeddedFont>
      <p:font typeface="Roboto" panose="020B060402020202020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6D7D73C-C0D0-4B19-AFC2-0287EA32F26F}">
  <a:tblStyle styleId="{36D7D73C-C0D0-4B19-AFC2-0287EA32F26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6" d="100"/>
          <a:sy n="86" d="100"/>
        </p:scale>
        <p:origin x="72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8c395c11c4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8c395c11c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63b06f3e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63b06f3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863b06f3ea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863b06f3ea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63b06f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63b06f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863b06f3e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863b06f3e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125"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1" name="Google Shape;11;p2"/>
          <p:cNvSpPr txBox="1">
            <a:spLocks noGrp="1"/>
          </p:cNvSpPr>
          <p:nvPr>
            <p:ph type="ctr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2" name="Google Shape;12;p2"/>
          <p:cNvSpPr txBox="1">
            <a:spLocks noGrp="1"/>
          </p:cNvSpPr>
          <p:nvPr>
            <p:ph type="subTitle" idx="1"/>
          </p:nvPr>
        </p:nvSpPr>
        <p:spPr>
          <a:xfrm>
            <a:off x="311700" y="1878560"/>
            <a:ext cx="4242600" cy="738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58"/>
        <p:cNvGrpSpPr/>
        <p:nvPr/>
      </p:nvGrpSpPr>
      <p:grpSpPr>
        <a:xfrm>
          <a:off x="0" y="0"/>
          <a:ext cx="0" cy="0"/>
          <a:chOff x="0" y="0"/>
          <a:chExt cx="0" cy="0"/>
        </a:xfrm>
      </p:grpSpPr>
      <p:sp>
        <p:nvSpPr>
          <p:cNvPr id="59" name="Google Shape;59;p11"/>
          <p:cNvSpPr txBox="1">
            <a:spLocks noGrp="1"/>
          </p:cNvSpPr>
          <p:nvPr>
            <p:ph type="title" hasCustomPrompt="1"/>
          </p:nvPr>
        </p:nvSpPr>
        <p:spPr>
          <a:xfrm>
            <a:off x="311750" y="831175"/>
            <a:ext cx="5334900" cy="12447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60" name="Google Shape;60;p11"/>
          <p:cNvSpPr txBox="1">
            <a:spLocks noGrp="1"/>
          </p:cNvSpPr>
          <p:nvPr>
            <p:ph type="body" idx="1"/>
          </p:nvPr>
        </p:nvSpPr>
        <p:spPr>
          <a:xfrm>
            <a:off x="311700" y="2121425"/>
            <a:ext cx="5334900" cy="942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accent2"/>
              </a:buClr>
              <a:buSzPts val="1300"/>
              <a:buChar char="●"/>
              <a:defRPr>
                <a:solidFill>
                  <a:schemeClr val="accent2"/>
                </a:solidFill>
              </a:defRPr>
            </a:lvl1pPr>
            <a:lvl2pPr marL="914400" lvl="1" indent="-298450">
              <a:spcBef>
                <a:spcPts val="1600"/>
              </a:spcBef>
              <a:spcAft>
                <a:spcPts val="0"/>
              </a:spcAft>
              <a:buClr>
                <a:schemeClr val="accent2"/>
              </a:buClr>
              <a:buSzPts val="1100"/>
              <a:buChar char="○"/>
              <a:defRPr>
                <a:solidFill>
                  <a:schemeClr val="accent2"/>
                </a:solidFill>
              </a:defRPr>
            </a:lvl2pPr>
            <a:lvl3pPr marL="1371600" lvl="2" indent="-298450">
              <a:spcBef>
                <a:spcPts val="1600"/>
              </a:spcBef>
              <a:spcAft>
                <a:spcPts val="0"/>
              </a:spcAft>
              <a:buClr>
                <a:schemeClr val="accent2"/>
              </a:buClr>
              <a:buSzPts val="1100"/>
              <a:buChar char="■"/>
              <a:defRPr>
                <a:solidFill>
                  <a:schemeClr val="accent2"/>
                </a:solidFill>
              </a:defRPr>
            </a:lvl3pPr>
            <a:lvl4pPr marL="1828800" lvl="3" indent="-298450">
              <a:spcBef>
                <a:spcPts val="1600"/>
              </a:spcBef>
              <a:spcAft>
                <a:spcPts val="0"/>
              </a:spcAft>
              <a:buClr>
                <a:schemeClr val="accent2"/>
              </a:buClr>
              <a:buSzPts val="1100"/>
              <a:buChar char="●"/>
              <a:defRPr>
                <a:solidFill>
                  <a:schemeClr val="accent2"/>
                </a:solidFill>
              </a:defRPr>
            </a:lvl4pPr>
            <a:lvl5pPr marL="2286000" lvl="4" indent="-298450">
              <a:spcBef>
                <a:spcPts val="1600"/>
              </a:spcBef>
              <a:spcAft>
                <a:spcPts val="0"/>
              </a:spcAft>
              <a:buClr>
                <a:schemeClr val="accent2"/>
              </a:buClr>
              <a:buSzPts val="1100"/>
              <a:buChar char="○"/>
              <a:defRPr>
                <a:solidFill>
                  <a:schemeClr val="accent2"/>
                </a:solidFill>
              </a:defRPr>
            </a:lvl5pPr>
            <a:lvl6pPr marL="2743200" lvl="5" indent="-298450">
              <a:spcBef>
                <a:spcPts val="1600"/>
              </a:spcBef>
              <a:spcAft>
                <a:spcPts val="0"/>
              </a:spcAft>
              <a:buClr>
                <a:schemeClr val="accent2"/>
              </a:buClr>
              <a:buSzPts val="1100"/>
              <a:buChar char="■"/>
              <a:defRPr>
                <a:solidFill>
                  <a:schemeClr val="accent2"/>
                </a:solidFill>
              </a:defRPr>
            </a:lvl6pPr>
            <a:lvl7pPr marL="3200400" lvl="6" indent="-298450">
              <a:spcBef>
                <a:spcPts val="1600"/>
              </a:spcBef>
              <a:spcAft>
                <a:spcPts val="0"/>
              </a:spcAft>
              <a:buClr>
                <a:schemeClr val="accent2"/>
              </a:buClr>
              <a:buSzPts val="1100"/>
              <a:buChar char="●"/>
              <a:defRPr>
                <a:solidFill>
                  <a:schemeClr val="accent2"/>
                </a:solidFill>
              </a:defRPr>
            </a:lvl7pPr>
            <a:lvl8pPr marL="3657600" lvl="7" indent="-298450">
              <a:spcBef>
                <a:spcPts val="1600"/>
              </a:spcBef>
              <a:spcAft>
                <a:spcPts val="0"/>
              </a:spcAft>
              <a:buClr>
                <a:schemeClr val="accent2"/>
              </a:buClr>
              <a:buSzPts val="1100"/>
              <a:buChar char="○"/>
              <a:defRPr>
                <a:solidFill>
                  <a:schemeClr val="accent2"/>
                </a:solidFill>
              </a:defRPr>
            </a:lvl8pPr>
            <a:lvl9pPr marL="4114800" lvl="8" indent="-298450">
              <a:spcBef>
                <a:spcPts val="1600"/>
              </a:spcBef>
              <a:spcAft>
                <a:spcPts val="1600"/>
              </a:spcAft>
              <a:buClr>
                <a:schemeClr val="accent2"/>
              </a:buClr>
              <a:buSzPts val="1100"/>
              <a:buChar char="■"/>
              <a:defRPr>
                <a:solidFill>
                  <a:schemeClr val="accent2"/>
                </a:solidFill>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14"/>
        <p:cNvGrpSpPr/>
        <p:nvPr/>
      </p:nvGrpSpPr>
      <p:grpSpPr>
        <a:xfrm>
          <a:off x="0" y="0"/>
          <a:ext cx="0" cy="0"/>
          <a:chOff x="0" y="0"/>
          <a:chExt cx="0" cy="0"/>
        </a:xfrm>
      </p:grpSpPr>
      <p:sp>
        <p:nvSpPr>
          <p:cNvPr id="15" name="Google Shape;15;p3"/>
          <p:cNvSpPr/>
          <p:nvPr/>
        </p:nvSpPr>
        <p:spPr>
          <a:xfrm>
            <a:off x="0" y="48099"/>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avLst/>
            <a:gdLst/>
            <a:ahLst/>
            <a:cxnLst/>
            <a:rect l="l" t="t" r="r" b="b"/>
            <a:pathLst>
              <a:path w="365770" h="175924" extrusionOk="0">
                <a:moveTo>
                  <a:pt x="0" y="0"/>
                </a:moveTo>
                <a:lnTo>
                  <a:pt x="365770" y="0"/>
                </a:lnTo>
                <a:lnTo>
                  <a:pt x="365760" y="70914"/>
                </a:lnTo>
                <a:lnTo>
                  <a:pt x="0" y="175924"/>
                </a:lnTo>
                <a:close/>
              </a:path>
            </a:pathLst>
          </a:custGeom>
          <a:solidFill>
            <a:schemeClr val="accent3"/>
          </a:solidFill>
          <a:ln>
            <a:noFill/>
          </a:ln>
        </p:spPr>
      </p:sp>
      <p:sp>
        <p:nvSpPr>
          <p:cNvPr id="17" name="Google Shape;17;p3"/>
          <p:cNvSpPr txBox="1">
            <a:spLocks noGrp="1"/>
          </p:cNvSpPr>
          <p:nvPr>
            <p:ph type="title"/>
          </p:nvPr>
        </p:nvSpPr>
        <p:spPr>
          <a:xfrm>
            <a:off x="311700" y="539725"/>
            <a:ext cx="8520600" cy="12825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p:nvPr/>
        </p:nvSpPr>
        <p:spPr>
          <a:xfrm>
            <a:off x="-125"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21" name="Google Shape;21;p4"/>
          <p:cNvSpPr/>
          <p:nvPr/>
        </p:nvSpPr>
        <p:spPr>
          <a:xfrm>
            <a:off x="0"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txBox="1">
            <a:spLocks noGrp="1"/>
          </p:cNvSpPr>
          <p:nvPr>
            <p:ph type="title"/>
          </p:nvPr>
        </p:nvSpPr>
        <p:spPr>
          <a:xfrm>
            <a:off x="311725" y="500925"/>
            <a:ext cx="3706500" cy="6381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23" name="Google Shape;23;p4"/>
          <p:cNvSpPr txBox="1">
            <a:spLocks noGrp="1"/>
          </p:cNvSpPr>
          <p:nvPr>
            <p:ph type="body" idx="1"/>
          </p:nvPr>
        </p:nvSpPr>
        <p:spPr>
          <a:xfrm>
            <a:off x="4644675" y="500925"/>
            <a:ext cx="4166400" cy="4432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4"/>
          <p:cNvSpPr txBox="1">
            <a:spLocks noGrp="1"/>
          </p:cNvSpPr>
          <p:nvPr>
            <p:ph type="body" idx="2"/>
          </p:nvPr>
        </p:nvSpPr>
        <p:spPr>
          <a:xfrm>
            <a:off x="315425" y="1286175"/>
            <a:ext cx="3706500" cy="26973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rgbClr val="FFFFFF"/>
              </a:buClr>
              <a:buSzPts val="1300"/>
              <a:buChar char="●"/>
              <a:defRPr>
                <a:solidFill>
                  <a:srgbClr val="FFFFFF"/>
                </a:solidFill>
              </a:defRPr>
            </a:lvl1pPr>
            <a:lvl2pPr marL="914400" lvl="1" indent="-298450">
              <a:spcBef>
                <a:spcPts val="1600"/>
              </a:spcBef>
              <a:spcAft>
                <a:spcPts val="0"/>
              </a:spcAft>
              <a:buClr>
                <a:srgbClr val="FFFFFF"/>
              </a:buClr>
              <a:buSzPts val="1100"/>
              <a:buChar char="○"/>
              <a:defRPr>
                <a:solidFill>
                  <a:srgbClr val="FFFFFF"/>
                </a:solidFill>
              </a:defRPr>
            </a:lvl2pPr>
            <a:lvl3pPr marL="1371600" lvl="2" indent="-298450">
              <a:spcBef>
                <a:spcPts val="1600"/>
              </a:spcBef>
              <a:spcAft>
                <a:spcPts val="0"/>
              </a:spcAft>
              <a:buClr>
                <a:srgbClr val="FFFFFF"/>
              </a:buClr>
              <a:buSzPts val="1100"/>
              <a:buChar char="■"/>
              <a:defRPr>
                <a:solidFill>
                  <a:srgbClr val="FFFFFF"/>
                </a:solidFill>
              </a:defRPr>
            </a:lvl3pPr>
            <a:lvl4pPr marL="1828800" lvl="3" indent="-298450">
              <a:spcBef>
                <a:spcPts val="1600"/>
              </a:spcBef>
              <a:spcAft>
                <a:spcPts val="0"/>
              </a:spcAft>
              <a:buClr>
                <a:srgbClr val="FFFFFF"/>
              </a:buClr>
              <a:buSzPts val="1100"/>
              <a:buChar char="●"/>
              <a:defRPr>
                <a:solidFill>
                  <a:srgbClr val="FFFFFF"/>
                </a:solidFill>
              </a:defRPr>
            </a:lvl4pPr>
            <a:lvl5pPr marL="2286000" lvl="4" indent="-298450">
              <a:spcBef>
                <a:spcPts val="1600"/>
              </a:spcBef>
              <a:spcAft>
                <a:spcPts val="0"/>
              </a:spcAft>
              <a:buClr>
                <a:srgbClr val="FFFFFF"/>
              </a:buClr>
              <a:buSzPts val="1100"/>
              <a:buChar char="○"/>
              <a:defRPr>
                <a:solidFill>
                  <a:srgbClr val="FFFFFF"/>
                </a:solidFill>
              </a:defRPr>
            </a:lvl5pPr>
            <a:lvl6pPr marL="2743200" lvl="5" indent="-298450">
              <a:spcBef>
                <a:spcPts val="1600"/>
              </a:spcBef>
              <a:spcAft>
                <a:spcPts val="0"/>
              </a:spcAft>
              <a:buClr>
                <a:srgbClr val="FFFFFF"/>
              </a:buClr>
              <a:buSzPts val="1100"/>
              <a:buChar char="■"/>
              <a:defRPr>
                <a:solidFill>
                  <a:srgbClr val="FFFFFF"/>
                </a:solidFill>
              </a:defRPr>
            </a:lvl6pPr>
            <a:lvl7pPr marL="3200400" lvl="6" indent="-298450">
              <a:spcBef>
                <a:spcPts val="1600"/>
              </a:spcBef>
              <a:spcAft>
                <a:spcPts val="0"/>
              </a:spcAft>
              <a:buClr>
                <a:srgbClr val="FFFFFF"/>
              </a:buClr>
              <a:buSzPts val="1100"/>
              <a:buChar char="●"/>
              <a:defRPr>
                <a:solidFill>
                  <a:srgbClr val="FFFFFF"/>
                </a:solidFill>
              </a:defRPr>
            </a:lvl7pPr>
            <a:lvl8pPr marL="3657600" lvl="7" indent="-298450">
              <a:spcBef>
                <a:spcPts val="1600"/>
              </a:spcBef>
              <a:spcAft>
                <a:spcPts val="0"/>
              </a:spcAft>
              <a:buClr>
                <a:srgbClr val="FFFFFF"/>
              </a:buClr>
              <a:buSzPts val="1100"/>
              <a:buChar char="○"/>
              <a:defRPr>
                <a:solidFill>
                  <a:srgbClr val="FFFFFF"/>
                </a:solidFill>
              </a:defRPr>
            </a:lvl8pPr>
            <a:lvl9pPr marL="4114800" lvl="8" indent="-298450">
              <a:spcBef>
                <a:spcPts val="1600"/>
              </a:spcBef>
              <a:spcAft>
                <a:spcPts val="1600"/>
              </a:spcAft>
              <a:buClr>
                <a:srgbClr val="FFFFFF"/>
              </a:buClr>
              <a:buSzPts val="1100"/>
              <a:buChar char="■"/>
              <a:defRPr>
                <a:solidFill>
                  <a:srgbClr val="FFFFFF"/>
                </a:solidFill>
              </a:defRPr>
            </a:lvl9pPr>
          </a:lstStyle>
          <a:p>
            <a:endParaRPr/>
          </a:p>
        </p:txBody>
      </p:sp>
      <p:sp>
        <p:nvSpPr>
          <p:cNvPr id="26" name="Google Shape;26;p4"/>
          <p:cNvSpPr txBox="1">
            <a:spLocks noGrp="1"/>
          </p:cNvSpPr>
          <p:nvPr>
            <p:ph type="body" idx="3"/>
          </p:nvPr>
        </p:nvSpPr>
        <p:spPr>
          <a:xfrm>
            <a:off x="3154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sp>
        <p:nvSpPr>
          <p:cNvPr id="28" name="Google Shape;28;p5"/>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5"/>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0" name="Google Shape;30;p5"/>
          <p:cNvSpPr txBox="1">
            <a:spLocks noGrp="1"/>
          </p:cNvSpPr>
          <p:nvPr>
            <p:ph type="body" idx="1"/>
          </p:nvPr>
        </p:nvSpPr>
        <p:spPr>
          <a:xfrm>
            <a:off x="3117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1" name="Google Shape;31;p5"/>
          <p:cNvSpPr txBox="1">
            <a:spLocks noGrp="1"/>
          </p:cNvSpPr>
          <p:nvPr>
            <p:ph type="body" idx="2"/>
          </p:nvPr>
        </p:nvSpPr>
        <p:spPr>
          <a:xfrm>
            <a:off x="4832400" y="1505700"/>
            <a:ext cx="3999900" cy="3076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p:nvPr/>
        </p:nvSpPr>
        <p:spPr>
          <a:xfrm>
            <a:off x="0" y="0"/>
            <a:ext cx="9144000" cy="1277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6"/>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36" name="Google Shape;36;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p:nvPr/>
        </p:nvSpPr>
        <p:spPr>
          <a:xfrm>
            <a:off x="4840017" y="0"/>
            <a:ext cx="4314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4839900" y="0"/>
            <a:ext cx="4316900" cy="4887028"/>
          </a:xfrm>
          <a:custGeom>
            <a:avLst/>
            <a:gdLst/>
            <a:ahLst/>
            <a:cxnLst/>
            <a:rect l="l" t="t" r="r" b="b"/>
            <a:pathLst>
              <a:path w="172676" h="175824" extrusionOk="0">
                <a:moveTo>
                  <a:pt x="0" y="6"/>
                </a:moveTo>
                <a:lnTo>
                  <a:pt x="172676" y="0"/>
                </a:lnTo>
                <a:lnTo>
                  <a:pt x="172562" y="126442"/>
                </a:lnTo>
                <a:lnTo>
                  <a:pt x="0" y="175824"/>
                </a:lnTo>
                <a:close/>
              </a:path>
            </a:pathLst>
          </a:custGeom>
          <a:solidFill>
            <a:schemeClr val="dk1"/>
          </a:solidFill>
          <a:ln>
            <a:noFill/>
          </a:ln>
        </p:spPr>
      </p:sp>
      <p:sp>
        <p:nvSpPr>
          <p:cNvPr id="40" name="Google Shape;40;p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1" name="Google Shape;41;p7"/>
          <p:cNvSpPr txBox="1">
            <a:spLocks noGrp="1"/>
          </p:cNvSpPr>
          <p:nvPr>
            <p:ph type="title"/>
          </p:nvPr>
        </p:nvSpPr>
        <p:spPr>
          <a:xfrm>
            <a:off x="5264725" y="500925"/>
            <a:ext cx="3706500" cy="6381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800"/>
              <a:buNone/>
              <a:defRPr>
                <a:solidFill>
                  <a:schemeClr val="lt1"/>
                </a:solidFill>
              </a:defRPr>
            </a:lvl1pPr>
            <a:lvl2pPr lvl="1" rtl="0">
              <a:spcBef>
                <a:spcPts val="0"/>
              </a:spcBef>
              <a:spcAft>
                <a:spcPts val="0"/>
              </a:spcAft>
              <a:buClr>
                <a:schemeClr val="lt1"/>
              </a:buClr>
              <a:buSzPts val="2800"/>
              <a:buNone/>
              <a:defRPr>
                <a:solidFill>
                  <a:schemeClr val="lt1"/>
                </a:solidFill>
              </a:defRPr>
            </a:lvl2pPr>
            <a:lvl3pPr lvl="2" rtl="0">
              <a:spcBef>
                <a:spcPts val="0"/>
              </a:spcBef>
              <a:spcAft>
                <a:spcPts val="0"/>
              </a:spcAft>
              <a:buClr>
                <a:schemeClr val="lt1"/>
              </a:buClr>
              <a:buSzPts val="2800"/>
              <a:buNone/>
              <a:defRPr>
                <a:solidFill>
                  <a:schemeClr val="lt1"/>
                </a:solidFill>
              </a:defRPr>
            </a:lvl3pPr>
            <a:lvl4pPr lvl="3" rtl="0">
              <a:spcBef>
                <a:spcPts val="0"/>
              </a:spcBef>
              <a:spcAft>
                <a:spcPts val="0"/>
              </a:spcAft>
              <a:buClr>
                <a:schemeClr val="lt1"/>
              </a:buClr>
              <a:buSzPts val="2800"/>
              <a:buNone/>
              <a:defRPr>
                <a:solidFill>
                  <a:schemeClr val="lt1"/>
                </a:solidFill>
              </a:defRPr>
            </a:lvl4pPr>
            <a:lvl5pPr lvl="4" rtl="0">
              <a:spcBef>
                <a:spcPts val="0"/>
              </a:spcBef>
              <a:spcAft>
                <a:spcPts val="0"/>
              </a:spcAft>
              <a:buClr>
                <a:schemeClr val="lt1"/>
              </a:buClr>
              <a:buSzPts val="2800"/>
              <a:buNone/>
              <a:defRPr>
                <a:solidFill>
                  <a:schemeClr val="lt1"/>
                </a:solidFill>
              </a:defRPr>
            </a:lvl5pPr>
            <a:lvl6pPr lvl="5" rtl="0">
              <a:spcBef>
                <a:spcPts val="0"/>
              </a:spcBef>
              <a:spcAft>
                <a:spcPts val="0"/>
              </a:spcAft>
              <a:buClr>
                <a:schemeClr val="lt1"/>
              </a:buClr>
              <a:buSzPts val="2800"/>
              <a:buNone/>
              <a:defRPr>
                <a:solidFill>
                  <a:schemeClr val="lt1"/>
                </a:solidFill>
              </a:defRPr>
            </a:lvl6pPr>
            <a:lvl7pPr lvl="6" rtl="0">
              <a:spcBef>
                <a:spcPts val="0"/>
              </a:spcBef>
              <a:spcAft>
                <a:spcPts val="0"/>
              </a:spcAft>
              <a:buClr>
                <a:schemeClr val="lt1"/>
              </a:buClr>
              <a:buSzPts val="2800"/>
              <a:buNone/>
              <a:defRPr>
                <a:solidFill>
                  <a:schemeClr val="lt1"/>
                </a:solidFill>
              </a:defRPr>
            </a:lvl7pPr>
            <a:lvl8pPr lvl="7" rtl="0">
              <a:spcBef>
                <a:spcPts val="0"/>
              </a:spcBef>
              <a:spcAft>
                <a:spcPts val="0"/>
              </a:spcAft>
              <a:buClr>
                <a:schemeClr val="lt1"/>
              </a:buClr>
              <a:buSzPts val="2800"/>
              <a:buNone/>
              <a:defRPr>
                <a:solidFill>
                  <a:schemeClr val="lt1"/>
                </a:solidFill>
              </a:defRPr>
            </a:lvl8pPr>
            <a:lvl9pPr lvl="8" rtl="0">
              <a:spcBef>
                <a:spcPts val="0"/>
              </a:spcBef>
              <a:spcAft>
                <a:spcPts val="0"/>
              </a:spcAft>
              <a:buClr>
                <a:schemeClr val="lt1"/>
              </a:buClr>
              <a:buSzPts val="2800"/>
              <a:buNone/>
              <a:defRPr>
                <a:solidFill>
                  <a:schemeClr val="lt1"/>
                </a:solidFill>
              </a:defRPr>
            </a:lvl9pPr>
          </a:lstStyle>
          <a:p>
            <a:endParaRPr/>
          </a:p>
        </p:txBody>
      </p:sp>
      <p:sp>
        <p:nvSpPr>
          <p:cNvPr id="42" name="Google Shape;42;p7"/>
          <p:cNvSpPr txBox="1">
            <a:spLocks noGrp="1"/>
          </p:cNvSpPr>
          <p:nvPr>
            <p:ph type="body" idx="1"/>
          </p:nvPr>
        </p:nvSpPr>
        <p:spPr>
          <a:xfrm>
            <a:off x="301275" y="500925"/>
            <a:ext cx="4166400" cy="44322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SzPts val="1300"/>
              <a:buChar char="●"/>
              <a:defRPr/>
            </a:lvl1pPr>
            <a:lvl2pPr marL="914400" lvl="1" indent="-298450" rtl="0">
              <a:spcBef>
                <a:spcPts val="1600"/>
              </a:spcBef>
              <a:spcAft>
                <a:spcPts val="0"/>
              </a:spcAft>
              <a:buSzPts val="1100"/>
              <a:buChar char="○"/>
              <a:defRPr/>
            </a:lvl2pPr>
            <a:lvl3pPr marL="1371600" lvl="2" indent="-298450" rtl="0">
              <a:spcBef>
                <a:spcPts val="1600"/>
              </a:spcBef>
              <a:spcAft>
                <a:spcPts val="0"/>
              </a:spcAft>
              <a:buSzPts val="1100"/>
              <a:buChar char="■"/>
              <a:defRPr/>
            </a:lvl3pPr>
            <a:lvl4pPr marL="1828800" lvl="3" indent="-298450" rtl="0">
              <a:spcBef>
                <a:spcPts val="1600"/>
              </a:spcBef>
              <a:spcAft>
                <a:spcPts val="0"/>
              </a:spcAft>
              <a:buSzPts val="1100"/>
              <a:buChar char="●"/>
              <a:defRPr/>
            </a:lvl4pPr>
            <a:lvl5pPr marL="2286000" lvl="4" indent="-298450" rtl="0">
              <a:spcBef>
                <a:spcPts val="1600"/>
              </a:spcBef>
              <a:spcAft>
                <a:spcPts val="0"/>
              </a:spcAft>
              <a:buSzPts val="1100"/>
              <a:buChar char="○"/>
              <a:defRPr/>
            </a:lvl5pPr>
            <a:lvl6pPr marL="2743200" lvl="5" indent="-298450" rtl="0">
              <a:spcBef>
                <a:spcPts val="1600"/>
              </a:spcBef>
              <a:spcAft>
                <a:spcPts val="0"/>
              </a:spcAft>
              <a:buSzPts val="1100"/>
              <a:buChar char="■"/>
              <a:defRPr/>
            </a:lvl6pPr>
            <a:lvl7pPr marL="3200400" lvl="6" indent="-298450" rtl="0">
              <a:spcBef>
                <a:spcPts val="1600"/>
              </a:spcBef>
              <a:spcAft>
                <a:spcPts val="0"/>
              </a:spcAft>
              <a:buSzPts val="1100"/>
              <a:buChar char="●"/>
              <a:defRPr/>
            </a:lvl7pPr>
            <a:lvl8pPr marL="3657600" lvl="7" indent="-298450" rtl="0">
              <a:spcBef>
                <a:spcPts val="1600"/>
              </a:spcBef>
              <a:spcAft>
                <a:spcPts val="0"/>
              </a:spcAft>
              <a:buSzPts val="1100"/>
              <a:buChar char="○"/>
              <a:defRPr/>
            </a:lvl8pPr>
            <a:lvl9pPr marL="4114800" lvl="8" indent="-298450" rtl="0">
              <a:spcBef>
                <a:spcPts val="1600"/>
              </a:spcBef>
              <a:spcAft>
                <a:spcPts val="1600"/>
              </a:spcAft>
              <a:buSzPts val="1100"/>
              <a:buChar char="■"/>
              <a:defRPr/>
            </a:lvl9pPr>
          </a:lstStyle>
          <a:p>
            <a:endParaRPr/>
          </a:p>
        </p:txBody>
      </p:sp>
      <p:sp>
        <p:nvSpPr>
          <p:cNvPr id="43" name="Google Shape;43;p7"/>
          <p:cNvSpPr txBox="1">
            <a:spLocks noGrp="1"/>
          </p:cNvSpPr>
          <p:nvPr>
            <p:ph type="body" idx="2"/>
          </p:nvPr>
        </p:nvSpPr>
        <p:spPr>
          <a:xfrm>
            <a:off x="5192225" y="1286175"/>
            <a:ext cx="3706500" cy="2697300"/>
          </a:xfrm>
          <a:prstGeom prst="rect">
            <a:avLst/>
          </a:prstGeom>
        </p:spPr>
        <p:txBody>
          <a:bodyPr spcFirstLastPara="1" wrap="square" lIns="91425" tIns="91425" rIns="91425" bIns="91425" anchor="t" anchorCtr="0">
            <a:noAutofit/>
          </a:bodyPr>
          <a:lstStyle>
            <a:lvl1pPr marL="457200" lvl="0" indent="-311150" rtl="0">
              <a:spcBef>
                <a:spcPts val="0"/>
              </a:spcBef>
              <a:spcAft>
                <a:spcPts val="0"/>
              </a:spcAft>
              <a:buClr>
                <a:srgbClr val="FFFFFF"/>
              </a:buClr>
              <a:buSzPts val="1300"/>
              <a:buChar char="●"/>
              <a:defRPr>
                <a:solidFill>
                  <a:srgbClr val="FFFFFF"/>
                </a:solidFill>
              </a:defRPr>
            </a:lvl1pPr>
            <a:lvl2pPr marL="914400" lvl="1" indent="-298450" rtl="0">
              <a:spcBef>
                <a:spcPts val="1600"/>
              </a:spcBef>
              <a:spcAft>
                <a:spcPts val="0"/>
              </a:spcAft>
              <a:buClr>
                <a:srgbClr val="FFFFFF"/>
              </a:buClr>
              <a:buSzPts val="1100"/>
              <a:buChar char="○"/>
              <a:defRPr>
                <a:solidFill>
                  <a:srgbClr val="FFFFFF"/>
                </a:solidFill>
              </a:defRPr>
            </a:lvl2pPr>
            <a:lvl3pPr marL="1371600" lvl="2" indent="-298450" rtl="0">
              <a:spcBef>
                <a:spcPts val="1600"/>
              </a:spcBef>
              <a:spcAft>
                <a:spcPts val="0"/>
              </a:spcAft>
              <a:buClr>
                <a:srgbClr val="FFFFFF"/>
              </a:buClr>
              <a:buSzPts val="1100"/>
              <a:buChar char="■"/>
              <a:defRPr>
                <a:solidFill>
                  <a:srgbClr val="FFFFFF"/>
                </a:solidFill>
              </a:defRPr>
            </a:lvl3pPr>
            <a:lvl4pPr marL="1828800" lvl="3" indent="-298450" rtl="0">
              <a:spcBef>
                <a:spcPts val="1600"/>
              </a:spcBef>
              <a:spcAft>
                <a:spcPts val="0"/>
              </a:spcAft>
              <a:buClr>
                <a:srgbClr val="FFFFFF"/>
              </a:buClr>
              <a:buSzPts val="1100"/>
              <a:buChar char="●"/>
              <a:defRPr>
                <a:solidFill>
                  <a:srgbClr val="FFFFFF"/>
                </a:solidFill>
              </a:defRPr>
            </a:lvl4pPr>
            <a:lvl5pPr marL="2286000" lvl="4" indent="-298450" rtl="0">
              <a:spcBef>
                <a:spcPts val="1600"/>
              </a:spcBef>
              <a:spcAft>
                <a:spcPts val="0"/>
              </a:spcAft>
              <a:buClr>
                <a:srgbClr val="FFFFFF"/>
              </a:buClr>
              <a:buSzPts val="1100"/>
              <a:buChar char="○"/>
              <a:defRPr>
                <a:solidFill>
                  <a:srgbClr val="FFFFFF"/>
                </a:solidFill>
              </a:defRPr>
            </a:lvl5pPr>
            <a:lvl6pPr marL="2743200" lvl="5" indent="-298450" rtl="0">
              <a:spcBef>
                <a:spcPts val="1600"/>
              </a:spcBef>
              <a:spcAft>
                <a:spcPts val="0"/>
              </a:spcAft>
              <a:buClr>
                <a:srgbClr val="FFFFFF"/>
              </a:buClr>
              <a:buSzPts val="1100"/>
              <a:buChar char="■"/>
              <a:defRPr>
                <a:solidFill>
                  <a:srgbClr val="FFFFFF"/>
                </a:solidFill>
              </a:defRPr>
            </a:lvl6pPr>
            <a:lvl7pPr marL="3200400" lvl="6" indent="-298450" rtl="0">
              <a:spcBef>
                <a:spcPts val="1600"/>
              </a:spcBef>
              <a:spcAft>
                <a:spcPts val="0"/>
              </a:spcAft>
              <a:buClr>
                <a:srgbClr val="FFFFFF"/>
              </a:buClr>
              <a:buSzPts val="1100"/>
              <a:buChar char="●"/>
              <a:defRPr>
                <a:solidFill>
                  <a:srgbClr val="FFFFFF"/>
                </a:solidFill>
              </a:defRPr>
            </a:lvl7pPr>
            <a:lvl8pPr marL="3657600" lvl="7" indent="-298450" rtl="0">
              <a:spcBef>
                <a:spcPts val="1600"/>
              </a:spcBef>
              <a:spcAft>
                <a:spcPts val="0"/>
              </a:spcAft>
              <a:buClr>
                <a:srgbClr val="FFFFFF"/>
              </a:buClr>
              <a:buSzPts val="1100"/>
              <a:buChar char="○"/>
              <a:defRPr>
                <a:solidFill>
                  <a:srgbClr val="FFFFFF"/>
                </a:solidFill>
              </a:defRPr>
            </a:lvl8pPr>
            <a:lvl9pPr marL="4114800" lvl="8" indent="-298450" rtl="0">
              <a:spcBef>
                <a:spcPts val="1600"/>
              </a:spcBef>
              <a:spcAft>
                <a:spcPts val="1600"/>
              </a:spcAft>
              <a:buClr>
                <a:srgbClr val="FFFFFF"/>
              </a:buClr>
              <a:buSzPts val="1100"/>
              <a:buChar char="■"/>
              <a:defRPr>
                <a:solidFill>
                  <a:srgbClr val="FFFFFF"/>
                </a:solidFill>
              </a:defRPr>
            </a:lvl9pPr>
          </a:lstStyle>
          <a:p>
            <a:endParaRPr/>
          </a:p>
        </p:txBody>
      </p:sp>
      <p:sp>
        <p:nvSpPr>
          <p:cNvPr id="44" name="Google Shape;44;p7"/>
          <p:cNvSpPr txBox="1">
            <a:spLocks noGrp="1"/>
          </p:cNvSpPr>
          <p:nvPr>
            <p:ph type="body" idx="3"/>
          </p:nvPr>
        </p:nvSpPr>
        <p:spPr>
          <a:xfrm>
            <a:off x="5192225" y="4089650"/>
            <a:ext cx="3706500" cy="8082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lvl1pPr marL="457200" lvl="0" indent="-311150" rtl="0">
              <a:lnSpc>
                <a:spcPct val="100000"/>
              </a:lnSpc>
              <a:spcBef>
                <a:spcPts val="0"/>
              </a:spcBef>
              <a:spcAft>
                <a:spcPts val="0"/>
              </a:spcAft>
              <a:buClr>
                <a:srgbClr val="000000"/>
              </a:buClr>
              <a:buSzPts val="1300"/>
              <a:buFont typeface="Arial"/>
              <a:buChar char="●"/>
              <a:defRPr>
                <a:solidFill>
                  <a:srgbClr val="000000"/>
                </a:solidFill>
                <a:latin typeface="Arial"/>
                <a:ea typeface="Arial"/>
                <a:cs typeface="Arial"/>
                <a:sym typeface="Arial"/>
              </a:defRPr>
            </a:lvl1pPr>
            <a:lvl2pPr marL="914400" lvl="1"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2pPr>
            <a:lvl3pPr marL="1371600" lvl="2"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3pPr>
            <a:lvl4pPr marL="1828800" lvl="3"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4pPr>
            <a:lvl5pPr marL="2286000" lvl="4"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5pPr>
            <a:lvl6pPr marL="2743200" lvl="5"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6pPr>
            <a:lvl7pPr marL="3200400" lvl="6"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7pPr>
            <a:lvl8pPr marL="3657600" lvl="7"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8pPr>
            <a:lvl9pPr marL="4114800" lvl="8" indent="-298450" rtl="0">
              <a:lnSpc>
                <a:spcPct val="100000"/>
              </a:lnSpc>
              <a:spcBef>
                <a:spcPts val="0"/>
              </a:spcBef>
              <a:spcAft>
                <a:spcPts val="0"/>
              </a:spcAft>
              <a:buClr>
                <a:srgbClr val="000000"/>
              </a:buClr>
              <a:buSzPts val="1100"/>
              <a:buFont typeface="Arial"/>
              <a:buChar char="■"/>
              <a:defRPr>
                <a:solidFill>
                  <a:srgbClr val="000000"/>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311675" y="798600"/>
            <a:ext cx="6247800" cy="35463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47" name="Google Shape;4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txBox="1">
            <a:spLocks noGrp="1"/>
          </p:cNvSpPr>
          <p:nvPr>
            <p:ph type="title"/>
          </p:nvPr>
        </p:nvSpPr>
        <p:spPr>
          <a:xfrm>
            <a:off x="311300" y="500925"/>
            <a:ext cx="3704400" cy="2049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a:endParaRPr/>
          </a:p>
        </p:txBody>
      </p:sp>
      <p:sp>
        <p:nvSpPr>
          <p:cNvPr id="51" name="Google Shape;51;p9"/>
          <p:cNvSpPr txBox="1">
            <a:spLocks noGrp="1"/>
          </p:cNvSpPr>
          <p:nvPr>
            <p:ph type="subTitle" idx="1"/>
          </p:nvPr>
        </p:nvSpPr>
        <p:spPr>
          <a:xfrm>
            <a:off x="304800" y="2626725"/>
            <a:ext cx="3704400" cy="926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a:endParaRPr/>
          </a:p>
        </p:txBody>
      </p:sp>
      <p:sp>
        <p:nvSpPr>
          <p:cNvPr id="52" name="Google Shape;52;p9"/>
          <p:cNvSpPr txBox="1">
            <a:spLocks noGrp="1"/>
          </p:cNvSpPr>
          <p:nvPr>
            <p:ph type="body" idx="2"/>
          </p:nvPr>
        </p:nvSpPr>
        <p:spPr>
          <a:xfrm>
            <a:off x="4879025" y="500925"/>
            <a:ext cx="3954000" cy="4111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3" name="Google Shape;5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p:nvPr/>
        </p:nvSpPr>
        <p:spPr>
          <a:xfrm>
            <a:off x="0" y="4369000"/>
            <a:ext cx="9144000" cy="7743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0"/>
          <p:cNvSpPr txBox="1">
            <a:spLocks noGrp="1"/>
          </p:cNvSpPr>
          <p:nvPr>
            <p:ph type="body" idx="1"/>
          </p:nvPr>
        </p:nvSpPr>
        <p:spPr>
          <a:xfrm>
            <a:off x="311700" y="4521400"/>
            <a:ext cx="7979400" cy="4605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a:endParaRPr/>
          </a:p>
        </p:txBody>
      </p:sp>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paradig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marL="914400" lvl="1"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marL="1371600" lvl="2"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marL="1828800" lvl="3"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marL="2286000" lvl="4"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marL="2743200" lvl="5"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marL="3200400" lvl="6"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marL="3657600" lvl="7" indent="-298450">
              <a:lnSpc>
                <a:spcPct val="115000"/>
              </a:lnSpc>
              <a:spcBef>
                <a:spcPts val="160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marL="4114800" lvl="8" indent="-298450">
              <a:lnSpc>
                <a:spcPct val="115000"/>
              </a:lnSpc>
              <a:spcBef>
                <a:spcPts val="1600"/>
              </a:spcBef>
              <a:spcAft>
                <a:spcPts val="1600"/>
              </a:spcAft>
              <a:buClr>
                <a:schemeClr val="dk2"/>
              </a:buClr>
              <a:buSzPts val="1100"/>
              <a:buFont typeface="Roboto"/>
              <a:buChar char="■"/>
              <a:defRPr sz="11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title"/>
          </p:nvPr>
        </p:nvSpPr>
        <p:spPr>
          <a:xfrm>
            <a:off x="311725" y="500925"/>
            <a:ext cx="8520600" cy="623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Problem Solving </a:t>
            </a:r>
            <a:r>
              <a:rPr lang="en" dirty="0" smtClean="0"/>
              <a:t>Session – khaled aldasouki</a:t>
            </a:r>
            <a:endParaRPr dirty="0"/>
          </a:p>
        </p:txBody>
      </p:sp>
      <p:sp>
        <p:nvSpPr>
          <p:cNvPr id="69" name="Google Shape;69;p13"/>
          <p:cNvSpPr txBox="1">
            <a:spLocks noGrp="1"/>
          </p:cNvSpPr>
          <p:nvPr>
            <p:ph type="body" idx="1"/>
          </p:nvPr>
        </p:nvSpPr>
        <p:spPr>
          <a:xfrm>
            <a:off x="311700" y="1505700"/>
            <a:ext cx="4260300" cy="3286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dirty="0"/>
              <a:t>The remainder of today’s class will comprise the </a:t>
            </a:r>
            <a:r>
              <a:rPr lang="en" b="1" i="1" dirty="0">
                <a:solidFill>
                  <a:srgbClr val="FF0000"/>
                </a:solidFill>
              </a:rPr>
              <a:t>problem solving session</a:t>
            </a:r>
            <a:r>
              <a:rPr lang="en" dirty="0"/>
              <a:t> (</a:t>
            </a:r>
            <a:r>
              <a:rPr lang="en" b="1" i="1" dirty="0">
                <a:solidFill>
                  <a:srgbClr val="FF0000"/>
                </a:solidFill>
              </a:rPr>
              <a:t>PSS</a:t>
            </a:r>
            <a:r>
              <a:rPr lang="en" dirty="0"/>
              <a:t>).</a:t>
            </a:r>
            <a:endParaRPr dirty="0"/>
          </a:p>
          <a:p>
            <a:pPr marL="457200" lvl="0" indent="-311150" algn="l" rtl="0">
              <a:spcBef>
                <a:spcPts val="0"/>
              </a:spcBef>
              <a:spcAft>
                <a:spcPts val="0"/>
              </a:spcAft>
              <a:buSzPts val="1300"/>
              <a:buChar char="●"/>
            </a:pPr>
            <a:r>
              <a:rPr lang="en" dirty="0"/>
              <a:t>Your instructor will divide you into </a:t>
            </a:r>
            <a:r>
              <a:rPr lang="en" b="1" i="1" dirty="0">
                <a:solidFill>
                  <a:srgbClr val="FF0000"/>
                </a:solidFill>
              </a:rPr>
              <a:t>teams of 3 or 4 students</a:t>
            </a:r>
            <a:r>
              <a:rPr lang="en" dirty="0"/>
              <a:t>.</a:t>
            </a:r>
            <a:endParaRPr dirty="0"/>
          </a:p>
          <a:p>
            <a:pPr marL="457200" lvl="0" indent="-311150" algn="l" rtl="0">
              <a:spcBef>
                <a:spcPts val="0"/>
              </a:spcBef>
              <a:spcAft>
                <a:spcPts val="0"/>
              </a:spcAft>
              <a:buSzPts val="1300"/>
              <a:buChar char="●"/>
            </a:pPr>
            <a:r>
              <a:rPr lang="en" dirty="0"/>
              <a:t>Each team will </a:t>
            </a:r>
            <a:r>
              <a:rPr lang="en" b="1" i="1" dirty="0">
                <a:solidFill>
                  <a:srgbClr val="FF0000"/>
                </a:solidFill>
              </a:rPr>
              <a:t>work together</a:t>
            </a:r>
            <a:r>
              <a:rPr lang="en" dirty="0"/>
              <a:t> to solve the following problems over the course of </a:t>
            </a:r>
            <a:r>
              <a:rPr lang="en" b="1" i="1" dirty="0">
                <a:solidFill>
                  <a:srgbClr val="FF0000"/>
                </a:solidFill>
              </a:rPr>
              <a:t>20-30 minutes</a:t>
            </a:r>
            <a:r>
              <a:rPr lang="en" dirty="0"/>
              <a:t>.</a:t>
            </a:r>
            <a:endParaRPr dirty="0"/>
          </a:p>
          <a:p>
            <a:pPr marL="914400" lvl="1" indent="-298450" algn="l" rtl="0">
              <a:spcBef>
                <a:spcPts val="0"/>
              </a:spcBef>
              <a:spcAft>
                <a:spcPts val="0"/>
              </a:spcAft>
              <a:buSzPts val="1100"/>
              <a:buChar char="○"/>
            </a:pPr>
            <a:r>
              <a:rPr lang="en" dirty="0"/>
              <a:t>You may work on paper, a white board, or digitally as determined by your instructor.</a:t>
            </a:r>
            <a:endParaRPr dirty="0"/>
          </a:p>
          <a:p>
            <a:pPr marL="914400" lvl="1" indent="-298450" algn="l" rtl="0">
              <a:spcBef>
                <a:spcPts val="0"/>
              </a:spcBef>
              <a:spcAft>
                <a:spcPts val="0"/>
              </a:spcAft>
              <a:buSzPts val="1100"/>
              <a:buChar char="○"/>
            </a:pPr>
            <a:r>
              <a:rPr lang="en" dirty="0"/>
              <a:t>You will submit your solution by pushing it to GitHub before the end of class.</a:t>
            </a:r>
            <a:endParaRPr dirty="0"/>
          </a:p>
          <a:p>
            <a:pPr marL="457200" lvl="0" indent="-311150" algn="l" rtl="0">
              <a:spcBef>
                <a:spcPts val="0"/>
              </a:spcBef>
              <a:spcAft>
                <a:spcPts val="0"/>
              </a:spcAft>
              <a:buSzPts val="1300"/>
              <a:buChar char="●"/>
            </a:pPr>
            <a:r>
              <a:rPr lang="en" dirty="0"/>
              <a:t>Your instructor will go over the solution before the end of class.</a:t>
            </a:r>
          </a:p>
          <a:p>
            <a:pPr marL="457200" lvl="0" indent="-311150" algn="l" rtl="0">
              <a:spcBef>
                <a:spcPts val="0"/>
              </a:spcBef>
              <a:spcAft>
                <a:spcPts val="0"/>
              </a:spcAft>
              <a:buSzPts val="1300"/>
              <a:buChar char="●"/>
            </a:pPr>
            <a:r>
              <a:rPr lang="en-US" dirty="0"/>
              <a:t>Write your name on each completed sheet.</a:t>
            </a:r>
          </a:p>
          <a:p>
            <a:pPr marL="457200" lvl="0" indent="-311150" algn="l" rtl="0">
              <a:spcBef>
                <a:spcPts val="0"/>
              </a:spcBef>
              <a:spcAft>
                <a:spcPts val="0"/>
              </a:spcAft>
              <a:buSzPts val="1300"/>
              <a:buChar char="●"/>
            </a:pPr>
            <a:r>
              <a:rPr lang="en-US" dirty="0"/>
              <a:t>Submit to the designated MyCourses’ Dropbox.</a:t>
            </a:r>
          </a:p>
        </p:txBody>
      </p:sp>
      <p:sp>
        <p:nvSpPr>
          <p:cNvPr id="70" name="Google Shape;70;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71" name="Google Shape;71;p13"/>
          <p:cNvSpPr txBox="1">
            <a:spLocks noGrp="1"/>
          </p:cNvSpPr>
          <p:nvPr>
            <p:ph type="body" idx="4294967295"/>
          </p:nvPr>
        </p:nvSpPr>
        <p:spPr>
          <a:xfrm>
            <a:off x="4759575" y="3528444"/>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Class participation is a significant part of your grade (20%). This includes in class activities and the problem solving session.</a:t>
            </a:r>
            <a:endParaRPr sz="1200">
              <a:solidFill>
                <a:srgbClr val="000000"/>
              </a:solidFill>
              <a:latin typeface="Arial"/>
              <a:ea typeface="Arial"/>
              <a:cs typeface="Arial"/>
              <a:sym typeface="Arial"/>
            </a:endParaRPr>
          </a:p>
        </p:txBody>
      </p:sp>
      <p:sp>
        <p:nvSpPr>
          <p:cNvPr id="72" name="Google Shape;72;p13"/>
          <p:cNvSpPr txBox="1">
            <a:spLocks noGrp="1"/>
          </p:cNvSpPr>
          <p:nvPr>
            <p:ph type="body" idx="4294967295"/>
          </p:nvPr>
        </p:nvSpPr>
        <p:spPr>
          <a:xfrm>
            <a:off x="4759575" y="4315619"/>
            <a:ext cx="3706500" cy="680700"/>
          </a:xfrm>
          <a:prstGeom prst="rect">
            <a:avLst/>
          </a:prstGeom>
          <a:solidFill>
            <a:srgbClr val="FFF2CC"/>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200">
                <a:solidFill>
                  <a:srgbClr val="000000"/>
                </a:solidFill>
                <a:latin typeface="Arial"/>
                <a:ea typeface="Arial"/>
                <a:cs typeface="Arial"/>
                <a:sym typeface="Arial"/>
              </a:rPr>
              <a:t>Your graders will grade your participation by verifying that you pushed your solutions before the end of the class period each day.</a:t>
            </a:r>
            <a:endParaRPr sz="1200">
              <a:solidFill>
                <a:srgbClr val="000000"/>
              </a:solidFill>
              <a:latin typeface="Arial"/>
              <a:ea typeface="Arial"/>
              <a:cs typeface="Arial"/>
              <a:sym typeface="Arial"/>
            </a:endParaRPr>
          </a:p>
        </p:txBody>
      </p:sp>
      <p:pic>
        <p:nvPicPr>
          <p:cNvPr id="73" name="Google Shape;73;p13"/>
          <p:cNvPicPr preferRelativeResize="0"/>
          <p:nvPr/>
        </p:nvPicPr>
        <p:blipFill>
          <a:blip r:embed="rId3">
            <a:alphaModFix/>
          </a:blip>
          <a:stretch>
            <a:fillRect/>
          </a:stretch>
        </p:blipFill>
        <p:spPr>
          <a:xfrm>
            <a:off x="4759574" y="1386736"/>
            <a:ext cx="3706500" cy="2035232"/>
          </a:xfrm>
          <a:prstGeom prst="rect">
            <a:avLst/>
          </a:prstGeom>
          <a:noFill/>
          <a:ln w="19050" cap="flat" cmpd="sng">
            <a:solidFill>
              <a:srgbClr val="666666"/>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lvl="0"/>
            <a:r>
              <a:rPr lang="en" dirty="0"/>
              <a:t>Problem 1 – </a:t>
            </a:r>
            <a:r>
              <a:rPr lang="en" sz="1200" dirty="0"/>
              <a:t>khaled aldasouki</a:t>
            </a:r>
            <a:endParaRPr dirty="0"/>
          </a:p>
        </p:txBody>
      </p:sp>
      <p:sp>
        <p:nvSpPr>
          <p:cNvPr id="79" name="Google Shape;7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0" name="Google Shape;80;p14"/>
          <p:cNvSpPr txBox="1">
            <a:spLocks noGrp="1"/>
          </p:cNvSpPr>
          <p:nvPr>
            <p:ph type="body" idx="2"/>
          </p:nvPr>
        </p:nvSpPr>
        <p:spPr>
          <a:xfrm>
            <a:off x="315425" y="605625"/>
            <a:ext cx="3706500" cy="3762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Software Development &amp; Problem Solving is designed for students of </a:t>
            </a:r>
            <a:r>
              <a:rPr lang="en" b="1" i="1">
                <a:solidFill>
                  <a:srgbClr val="EA9999"/>
                </a:solidFill>
              </a:rPr>
              <a:t>all</a:t>
            </a:r>
            <a:r>
              <a:rPr lang="en">
                <a:solidFill>
                  <a:srgbClr val="EA9999"/>
                </a:solidFill>
              </a:rPr>
              <a:t> </a:t>
            </a:r>
            <a:r>
              <a:rPr lang="en"/>
              <a:t>levels of experience. There are students in this classroom with little or no programming experience, students who have been coding for years, and every skill level in between.</a:t>
            </a:r>
            <a:endParaRPr/>
          </a:p>
          <a:p>
            <a:pPr marL="0" lvl="0" indent="0" algn="l" rtl="0">
              <a:spcBef>
                <a:spcPts val="1600"/>
              </a:spcBef>
              <a:spcAft>
                <a:spcPts val="0"/>
              </a:spcAft>
              <a:buNone/>
            </a:pPr>
            <a:r>
              <a:rPr lang="en"/>
              <a:t>Spend a few minutes talking with your team members about your prior experience with programming (in any language, not just Python). </a:t>
            </a:r>
            <a:endParaRPr/>
          </a:p>
          <a:p>
            <a:pPr marL="0" lvl="0" indent="0" algn="l" rtl="0">
              <a:spcBef>
                <a:spcPts val="1600"/>
              </a:spcBef>
              <a:spcAft>
                <a:spcPts val="0"/>
              </a:spcAft>
              <a:buNone/>
            </a:pPr>
            <a:r>
              <a:rPr lang="en"/>
              <a:t>Rate yourselves on a scale of </a:t>
            </a:r>
            <a:r>
              <a:rPr lang="en" b="1" i="1">
                <a:solidFill>
                  <a:srgbClr val="EA9999"/>
                </a:solidFill>
              </a:rPr>
              <a:t>0</a:t>
            </a:r>
            <a:r>
              <a:rPr lang="en"/>
              <a:t> (very little or no experience) to </a:t>
            </a:r>
            <a:r>
              <a:rPr lang="en" b="1" i="1">
                <a:solidFill>
                  <a:srgbClr val="EA9999"/>
                </a:solidFill>
              </a:rPr>
              <a:t>10</a:t>
            </a:r>
            <a:r>
              <a:rPr lang="en"/>
              <a:t> (you should be teaching this class!).</a:t>
            </a:r>
            <a:endParaRPr/>
          </a:p>
          <a:p>
            <a:pPr marL="0" lvl="0" indent="0" algn="l" rtl="0">
              <a:spcBef>
                <a:spcPts val="1600"/>
              </a:spcBef>
              <a:spcAft>
                <a:spcPts val="1600"/>
              </a:spcAft>
              <a:buNone/>
            </a:pPr>
            <a:r>
              <a:rPr lang="en"/>
              <a:t>Fill out the tables with each of your answers.</a:t>
            </a:r>
            <a:endParaRPr/>
          </a:p>
        </p:txBody>
      </p:sp>
      <p:graphicFrame>
        <p:nvGraphicFramePr>
          <p:cNvPr id="81" name="Google Shape;81;p14"/>
          <p:cNvGraphicFramePr/>
          <p:nvPr>
            <p:extLst>
              <p:ext uri="{D42A27DB-BD31-4B8C-83A1-F6EECF244321}">
                <p14:modId xmlns:p14="http://schemas.microsoft.com/office/powerpoint/2010/main" val="1448711230"/>
              </p:ext>
            </p:extLst>
          </p:nvPr>
        </p:nvGraphicFramePr>
        <p:xfrm>
          <a:off x="4531700" y="0"/>
          <a:ext cx="4360000" cy="124962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393460">
                <a:tc>
                  <a:txBody>
                    <a:bodyPr/>
                    <a:lstStyle/>
                    <a:p>
                      <a:pPr marL="0" lvl="0" indent="0" algn="l" rtl="0">
                        <a:spcBef>
                          <a:spcPts val="0"/>
                        </a:spcBef>
                        <a:spcAft>
                          <a:spcPts val="0"/>
                        </a:spcAft>
                        <a:buNone/>
                      </a:pPr>
                      <a:r>
                        <a:rPr lang="en" sz="800" dirty="0"/>
                        <a:t>Name</a:t>
                      </a:r>
                      <a:r>
                        <a:rPr lang="en" sz="800" dirty="0" smtClean="0"/>
                        <a:t>:</a:t>
                      </a:r>
                      <a:br>
                        <a:rPr lang="en" sz="800" dirty="0" smtClean="0"/>
                      </a:br>
                      <a:r>
                        <a:rPr lang="en" sz="1050" dirty="0" smtClean="0"/>
                        <a:t>Khaled Aldasouki</a:t>
                      </a:r>
                      <a:endParaRPr sz="8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r>
                        <a:rPr lang="en-US" sz="1000" dirty="0" smtClean="0"/>
                        <a:t>5</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647320">
                <a:tc gridSpan="2">
                  <a:txBody>
                    <a:bodyPr/>
                    <a:lstStyle/>
                    <a:p>
                      <a:pPr marL="0" lvl="0" indent="0" algn="l" rtl="0">
                        <a:spcBef>
                          <a:spcPts val="0"/>
                        </a:spcBef>
                        <a:spcAft>
                          <a:spcPts val="0"/>
                        </a:spcAft>
                        <a:buNone/>
                      </a:pPr>
                      <a:r>
                        <a:rPr lang="en" sz="900" dirty="0"/>
                        <a:t>Comments:</a:t>
                      </a:r>
                      <a:endParaRPr sz="900" dirty="0"/>
                    </a:p>
                    <a:p>
                      <a:r>
                        <a:rPr lang="en-US" sz="1000" b="0" i="0" u="none" strike="noStrike" cap="none" dirty="0" smtClean="0">
                          <a:solidFill>
                            <a:srgbClr val="000000"/>
                          </a:solidFill>
                          <a:effectLst/>
                          <a:latin typeface="Arial"/>
                          <a:ea typeface="Arial"/>
                          <a:cs typeface="Arial"/>
                          <a:sym typeface="Arial"/>
                        </a:rPr>
                        <a:t>-studied HTML for several months </a:t>
                      </a:r>
                      <a:br>
                        <a:rPr lang="en-US" sz="1000" b="0" i="0" u="none" strike="noStrike" cap="none" dirty="0" smtClean="0">
                          <a:solidFill>
                            <a:srgbClr val="000000"/>
                          </a:solidFill>
                          <a:effectLst/>
                          <a:latin typeface="Arial"/>
                          <a:ea typeface="Arial"/>
                          <a:cs typeface="Arial"/>
                          <a:sym typeface="Arial"/>
                        </a:rPr>
                      </a:br>
                      <a:r>
                        <a:rPr lang="en-US" sz="1000" b="0" i="0" u="none" strike="noStrike" cap="none" dirty="0" smtClean="0">
                          <a:solidFill>
                            <a:srgbClr val="000000"/>
                          </a:solidFill>
                          <a:effectLst/>
                          <a:latin typeface="Arial"/>
                          <a:ea typeface="Arial"/>
                          <a:cs typeface="Arial"/>
                          <a:sym typeface="Arial"/>
                        </a:rPr>
                        <a:t>- has some experience in C++ and C#</a:t>
                      </a:r>
                    </a:p>
                    <a:p>
                      <a:r>
                        <a:rPr lang="en-US" sz="1000" b="0" i="0" u="none" strike="noStrike" cap="none" dirty="0" smtClean="0">
                          <a:solidFill>
                            <a:srgbClr val="000000"/>
                          </a:solidFill>
                          <a:effectLst/>
                          <a:latin typeface="Arial"/>
                          <a:ea typeface="Arial"/>
                          <a:cs typeface="Arial"/>
                          <a:sym typeface="Arial"/>
                        </a:rPr>
                        <a:t>-studied game development with </a:t>
                      </a:r>
                      <a:r>
                        <a:rPr lang="en-US" sz="1000" b="0" i="0" u="none" strike="noStrike" cap="none" dirty="0" err="1" smtClean="0">
                          <a:solidFill>
                            <a:srgbClr val="000000"/>
                          </a:solidFill>
                          <a:effectLst/>
                          <a:latin typeface="Arial"/>
                          <a:ea typeface="Arial"/>
                          <a:cs typeface="Arial"/>
                          <a:sym typeface="Arial"/>
                        </a:rPr>
                        <a:t>lua</a:t>
                      </a:r>
                      <a:r>
                        <a:rPr lang="en-US" sz="1000" b="0" i="0" u="none" strike="noStrike" cap="none" dirty="0" smtClean="0">
                          <a:solidFill>
                            <a:srgbClr val="000000"/>
                          </a:solidFill>
                          <a:effectLst/>
                          <a:latin typeface="Arial"/>
                          <a:ea typeface="Arial"/>
                          <a:cs typeface="Arial"/>
                          <a:sym typeface="Arial"/>
                        </a:rPr>
                        <a:t> for a week </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2" name="Google Shape;82;p14"/>
          <p:cNvGraphicFramePr/>
          <p:nvPr>
            <p:extLst>
              <p:ext uri="{D42A27DB-BD31-4B8C-83A1-F6EECF244321}">
                <p14:modId xmlns:p14="http://schemas.microsoft.com/office/powerpoint/2010/main" val="1922804694"/>
              </p:ext>
            </p:extLst>
          </p:nvPr>
        </p:nvGraphicFramePr>
        <p:xfrm>
          <a:off x="4531700" y="1249620"/>
          <a:ext cx="4360000" cy="960060"/>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404987">
                <a:tc>
                  <a:txBody>
                    <a:bodyPr/>
                    <a:lstStyle/>
                    <a:p>
                      <a:pPr marL="0" lvl="0" indent="0" algn="l" rtl="0">
                        <a:spcBef>
                          <a:spcPts val="0"/>
                        </a:spcBef>
                        <a:spcAft>
                          <a:spcPts val="0"/>
                        </a:spcAft>
                        <a:buNone/>
                      </a:pPr>
                      <a:r>
                        <a:rPr lang="en" sz="900" dirty="0"/>
                        <a:t>Name:</a:t>
                      </a:r>
                      <a:endParaRPr sz="900" dirty="0"/>
                    </a:p>
                    <a:p>
                      <a:r>
                        <a:rPr lang="en-US" sz="1100" b="0" i="0" u="none" strike="noStrike" cap="none" dirty="0" smtClean="0">
                          <a:solidFill>
                            <a:srgbClr val="000000"/>
                          </a:solidFill>
                          <a:effectLst/>
                          <a:latin typeface="Arial"/>
                          <a:ea typeface="Arial"/>
                          <a:cs typeface="Arial"/>
                          <a:sym typeface="Arial"/>
                        </a:rPr>
                        <a:t>Abdullah </a:t>
                      </a:r>
                      <a:r>
                        <a:rPr lang="en-US" sz="1100" b="0" i="0" u="none" strike="noStrike" cap="none" dirty="0" err="1" smtClean="0">
                          <a:solidFill>
                            <a:srgbClr val="000000"/>
                          </a:solidFill>
                          <a:effectLst/>
                          <a:latin typeface="Arial"/>
                          <a:ea typeface="Arial"/>
                          <a:cs typeface="Arial"/>
                          <a:sym typeface="Arial"/>
                        </a:rPr>
                        <a:t>Alrjoub</a:t>
                      </a:r>
                      <a:endParaRPr lang="en-US" sz="1100" b="0" i="0" u="none" strike="noStrike" cap="none" dirty="0">
                        <a:solidFill>
                          <a:srgbClr val="000000"/>
                        </a:solidFill>
                        <a:effectLst/>
                        <a:latin typeface="Arial"/>
                        <a:ea typeface="Arial"/>
                        <a:cs typeface="Arial"/>
                        <a:sym typeface="Aria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r>
                        <a:rPr lang="en" sz="900" dirty="0" smtClean="0"/>
                        <a:t>):</a:t>
                      </a:r>
                      <a:endParaRPr sz="900" dirty="0"/>
                    </a:p>
                    <a:p>
                      <a:pPr marL="0" lvl="0" indent="0" algn="l" rtl="0">
                        <a:spcBef>
                          <a:spcPts val="0"/>
                        </a:spcBef>
                        <a:spcAft>
                          <a:spcPts val="0"/>
                        </a:spcAft>
                        <a:buNone/>
                      </a:pPr>
                      <a:r>
                        <a:rPr lang="en-US" sz="900" dirty="0" smtClean="0"/>
                        <a:t>4</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415699">
                <a:tc gridSpan="2">
                  <a:txBody>
                    <a:bodyPr/>
                    <a:lstStyle/>
                    <a:p>
                      <a:pPr marL="0" lvl="0" indent="0" algn="l" rtl="0">
                        <a:spcBef>
                          <a:spcPts val="0"/>
                        </a:spcBef>
                        <a:spcAft>
                          <a:spcPts val="0"/>
                        </a:spcAft>
                        <a:buNone/>
                      </a:pPr>
                      <a:r>
                        <a:rPr lang="en" sz="900" dirty="0"/>
                        <a:t>Comments:</a:t>
                      </a:r>
                      <a:endParaRPr sz="9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0" i="0" u="none" strike="noStrike" cap="none" dirty="0" smtClean="0">
                          <a:solidFill>
                            <a:srgbClr val="000000"/>
                          </a:solidFill>
                          <a:effectLst/>
                          <a:latin typeface="Arial"/>
                          <a:ea typeface="Arial"/>
                          <a:cs typeface="Arial"/>
                          <a:sym typeface="Arial"/>
                        </a:rPr>
                        <a:t>took 1 course of python in high school and another course of Java</a:t>
                      </a:r>
                      <a:endParaRPr sz="10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83" name="Google Shape;83;p14"/>
          <p:cNvGraphicFramePr/>
          <p:nvPr>
            <p:extLst>
              <p:ext uri="{D42A27DB-BD31-4B8C-83A1-F6EECF244321}">
                <p14:modId xmlns:p14="http://schemas.microsoft.com/office/powerpoint/2010/main" val="3481887820"/>
              </p:ext>
            </p:extLst>
          </p:nvPr>
        </p:nvGraphicFramePr>
        <p:xfrm>
          <a:off x="4531700" y="2209680"/>
          <a:ext cx="4360000" cy="1003373"/>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542707">
                <a:tc>
                  <a:txBody>
                    <a:bodyPr/>
                    <a:lstStyle/>
                    <a:p>
                      <a:pPr marL="0" lvl="0" indent="0" algn="l" rtl="0">
                        <a:spcBef>
                          <a:spcPts val="0"/>
                        </a:spcBef>
                        <a:spcAft>
                          <a:spcPts val="0"/>
                        </a:spcAft>
                        <a:buNone/>
                      </a:pPr>
                      <a:r>
                        <a:rPr lang="en" sz="900" dirty="0"/>
                        <a:t>Name:</a:t>
                      </a:r>
                      <a:endParaRPr sz="9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smtClean="0">
                          <a:solidFill>
                            <a:srgbClr val="000000"/>
                          </a:solidFill>
                          <a:effectLst/>
                          <a:latin typeface="Arial"/>
                          <a:ea typeface="Arial"/>
                          <a:cs typeface="Arial"/>
                          <a:sym typeface="Arial"/>
                        </a:rPr>
                        <a:t>Mohammad Abdullah </a:t>
                      </a:r>
                      <a:r>
                        <a:rPr lang="en-US" sz="1100" b="0" i="0" u="none" strike="noStrike" cap="none" dirty="0" err="1" smtClean="0">
                          <a:solidFill>
                            <a:srgbClr val="000000"/>
                          </a:solidFill>
                          <a:effectLst/>
                          <a:latin typeface="Arial"/>
                          <a:ea typeface="Arial"/>
                          <a:cs typeface="Arial"/>
                          <a:sym typeface="Arial"/>
                        </a:rPr>
                        <a:t>Majeed</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1</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78563">
                <a:tc gridSpan="2">
                  <a:txBody>
                    <a:bodyPr/>
                    <a:lstStyle/>
                    <a:p>
                      <a:pPr marL="0" lvl="0" indent="0" algn="l" rtl="0">
                        <a:spcBef>
                          <a:spcPts val="0"/>
                        </a:spcBef>
                        <a:spcAft>
                          <a:spcPts val="0"/>
                        </a:spcAft>
                        <a:buNone/>
                      </a:pPr>
                      <a:r>
                        <a:rPr lang="en" sz="900" dirty="0"/>
                        <a:t>Comments</a:t>
                      </a:r>
                      <a:r>
                        <a:rPr lang="en" sz="900" dirty="0" smtClean="0"/>
                        <a:t>:</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
        <p:nvSpPr>
          <p:cNvPr id="84" name="Google Shape;84;p14"/>
          <p:cNvSpPr txBox="1">
            <a:spLocks noGrp="1"/>
          </p:cNvSpPr>
          <p:nvPr>
            <p:ph type="body" idx="3"/>
          </p:nvPr>
        </p:nvSpPr>
        <p:spPr>
          <a:xfrm>
            <a:off x="311725" y="4361100"/>
            <a:ext cx="3706500" cy="5850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a:t>If you are working digitally and need more space, duplicate this slide.</a:t>
            </a:r>
            <a:endParaRPr/>
          </a:p>
        </p:txBody>
      </p:sp>
      <p:graphicFrame>
        <p:nvGraphicFramePr>
          <p:cNvPr id="10" name="Google Shape;82;p14"/>
          <p:cNvGraphicFramePr/>
          <p:nvPr>
            <p:extLst>
              <p:ext uri="{D42A27DB-BD31-4B8C-83A1-F6EECF244321}">
                <p14:modId xmlns:p14="http://schemas.microsoft.com/office/powerpoint/2010/main" val="4045728890"/>
              </p:ext>
            </p:extLst>
          </p:nvPr>
        </p:nvGraphicFramePr>
        <p:xfrm>
          <a:off x="4531700" y="3230935"/>
          <a:ext cx="4360000" cy="946352"/>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441323">
                <a:tc>
                  <a:txBody>
                    <a:bodyPr/>
                    <a:lstStyle/>
                    <a:p>
                      <a:pPr marL="0" lvl="0" indent="0" algn="l" rtl="0">
                        <a:spcBef>
                          <a:spcPts val="0"/>
                        </a:spcBef>
                        <a:spcAft>
                          <a:spcPts val="0"/>
                        </a:spcAft>
                        <a:buNone/>
                      </a:pPr>
                      <a:r>
                        <a:rPr lang="en" sz="900" dirty="0"/>
                        <a:t>Name:</a:t>
                      </a:r>
                      <a:endParaRPr sz="9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err="1" smtClean="0">
                          <a:solidFill>
                            <a:srgbClr val="000000"/>
                          </a:solidFill>
                          <a:effectLst/>
                          <a:latin typeface="Arial"/>
                          <a:ea typeface="Arial"/>
                          <a:cs typeface="Arial"/>
                          <a:sym typeface="Arial"/>
                        </a:rPr>
                        <a:t>Yara</a:t>
                      </a:r>
                      <a:r>
                        <a:rPr lang="en-US" sz="1100" b="0" i="0" u="none" strike="noStrike" cap="none" dirty="0" smtClean="0">
                          <a:solidFill>
                            <a:srgbClr val="000000"/>
                          </a:solidFill>
                          <a:effectLst/>
                          <a:latin typeface="Arial"/>
                          <a:ea typeface="Arial"/>
                          <a:cs typeface="Arial"/>
                          <a:sym typeface="Arial"/>
                        </a:rPr>
                        <a:t> </a:t>
                      </a:r>
                      <a:r>
                        <a:rPr lang="en-US" sz="1100" b="0" i="0" u="none" strike="noStrike" cap="none" dirty="0" err="1" smtClean="0">
                          <a:solidFill>
                            <a:srgbClr val="000000"/>
                          </a:solidFill>
                          <a:effectLst/>
                          <a:latin typeface="Arial"/>
                          <a:ea typeface="Arial"/>
                          <a:cs typeface="Arial"/>
                          <a:sym typeface="Arial"/>
                        </a:rPr>
                        <a:t>Nabhan</a:t>
                      </a:r>
                      <a:endParaRPr lang="en-US" sz="1100" b="0" i="0" u="none" strike="noStrike" cap="none" dirty="0" smtClean="0">
                        <a:solidFill>
                          <a:srgbClr val="000000"/>
                        </a:solidFill>
                        <a:effectLst/>
                        <a:latin typeface="Arial"/>
                        <a:ea typeface="Arial"/>
                        <a:cs typeface="Arial"/>
                        <a:sym typeface="Arial"/>
                      </a:endParaRPr>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endParaRPr sz="900" dirty="0"/>
                    </a:p>
                    <a:p>
                      <a:pPr marL="0" lvl="0" indent="0" algn="l" rtl="0">
                        <a:spcBef>
                          <a:spcPts val="0"/>
                        </a:spcBef>
                        <a:spcAft>
                          <a:spcPts val="0"/>
                        </a:spcAft>
                        <a:buNone/>
                      </a:pPr>
                      <a:endParaRPr sz="900" dirty="0"/>
                    </a:p>
                    <a:p>
                      <a:pPr marL="0" lvl="0" indent="0" algn="l" rtl="0">
                        <a:spcBef>
                          <a:spcPts val="0"/>
                        </a:spcBef>
                        <a:spcAft>
                          <a:spcPts val="0"/>
                        </a:spcAft>
                        <a:buNone/>
                      </a:pPr>
                      <a:r>
                        <a:rPr lang="en-US" sz="900" dirty="0" smtClean="0"/>
                        <a:t>2</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21542">
                <a:tc gridSpan="2">
                  <a:txBody>
                    <a:bodyPr/>
                    <a:lstStyle/>
                    <a:p>
                      <a:pPr marL="0" lvl="0" indent="0" algn="l" rtl="0">
                        <a:spcBef>
                          <a:spcPts val="0"/>
                        </a:spcBef>
                        <a:spcAft>
                          <a:spcPts val="0"/>
                        </a:spcAft>
                        <a:buNone/>
                      </a:pPr>
                      <a:r>
                        <a:rPr lang="en" sz="900" dirty="0"/>
                        <a:t>Comments</a:t>
                      </a:r>
                      <a:r>
                        <a:rPr lang="en" sz="900" dirty="0" smtClean="0"/>
                        <a:t>:</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graphicFrame>
        <p:nvGraphicFramePr>
          <p:cNvPr id="12" name="Google Shape;82;p14"/>
          <p:cNvGraphicFramePr/>
          <p:nvPr>
            <p:extLst>
              <p:ext uri="{D42A27DB-BD31-4B8C-83A1-F6EECF244321}">
                <p14:modId xmlns:p14="http://schemas.microsoft.com/office/powerpoint/2010/main" val="1239331834"/>
              </p:ext>
            </p:extLst>
          </p:nvPr>
        </p:nvGraphicFramePr>
        <p:xfrm>
          <a:off x="4531700" y="4173113"/>
          <a:ext cx="4360000" cy="959373"/>
        </p:xfrm>
        <a:graphic>
          <a:graphicData uri="http://schemas.openxmlformats.org/drawingml/2006/table">
            <a:tbl>
              <a:tblPr>
                <a:noFill/>
                <a:tableStyleId>{36D7D73C-C0D0-4B19-AFC2-0287EA32F26F}</a:tableStyleId>
              </a:tblPr>
              <a:tblGrid>
                <a:gridCol w="2618425">
                  <a:extLst>
                    <a:ext uri="{9D8B030D-6E8A-4147-A177-3AD203B41FA5}">
                      <a16:colId xmlns:a16="http://schemas.microsoft.com/office/drawing/2014/main" val="20000"/>
                    </a:ext>
                  </a:extLst>
                </a:gridCol>
                <a:gridCol w="1741575">
                  <a:extLst>
                    <a:ext uri="{9D8B030D-6E8A-4147-A177-3AD203B41FA5}">
                      <a16:colId xmlns:a16="http://schemas.microsoft.com/office/drawing/2014/main" val="20001"/>
                    </a:ext>
                  </a:extLst>
                </a:gridCol>
              </a:tblGrid>
              <a:tr h="549141">
                <a:tc>
                  <a:txBody>
                    <a:bodyPr/>
                    <a:lstStyle/>
                    <a:p>
                      <a:pPr marL="0" lvl="0" indent="0" algn="l" rtl="0">
                        <a:spcBef>
                          <a:spcPts val="0"/>
                        </a:spcBef>
                        <a:spcAft>
                          <a:spcPts val="0"/>
                        </a:spcAft>
                        <a:buNone/>
                      </a:pPr>
                      <a:r>
                        <a:rPr lang="en" sz="900" dirty="0"/>
                        <a:t>Name:</a:t>
                      </a:r>
                      <a:endParaRPr sz="900" dirty="0"/>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100" b="0" i="0" u="none" strike="noStrike" cap="none" dirty="0" smtClean="0">
                          <a:solidFill>
                            <a:srgbClr val="000000"/>
                          </a:solidFill>
                          <a:effectLst/>
                          <a:latin typeface="Arial"/>
                          <a:ea typeface="Arial"/>
                          <a:cs typeface="Arial"/>
                          <a:sym typeface="Arial"/>
                        </a:rPr>
                        <a:t>Osama Ismail</a:t>
                      </a:r>
                    </a:p>
                    <a:p>
                      <a:pPr marL="0" lvl="0" indent="0" algn="l" rtl="0">
                        <a:spcBef>
                          <a:spcPts val="0"/>
                        </a:spcBef>
                        <a:spcAft>
                          <a:spcPts val="0"/>
                        </a:spcAft>
                        <a:buNone/>
                      </a:pP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 sz="900" dirty="0"/>
                        <a:t>Prior Experience (0-10</a:t>
                      </a:r>
                      <a:r>
                        <a:rPr lang="en" sz="900" dirty="0" smtClean="0"/>
                        <a:t>):</a:t>
                      </a:r>
                      <a:endParaRPr sz="900" dirty="0"/>
                    </a:p>
                    <a:p>
                      <a:pPr marL="0" lvl="0" indent="0" algn="l" rtl="0">
                        <a:spcBef>
                          <a:spcPts val="0"/>
                        </a:spcBef>
                        <a:spcAft>
                          <a:spcPts val="0"/>
                        </a:spcAft>
                        <a:buNone/>
                      </a:pPr>
                      <a:r>
                        <a:rPr lang="en-US" sz="900" dirty="0" smtClean="0"/>
                        <a:t>3</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4563">
                <a:tc gridSpan="2">
                  <a:txBody>
                    <a:bodyPr/>
                    <a:lstStyle/>
                    <a:p>
                      <a:pPr marL="0" lvl="0" indent="0" algn="l" rtl="0">
                        <a:spcBef>
                          <a:spcPts val="0"/>
                        </a:spcBef>
                        <a:spcAft>
                          <a:spcPts val="0"/>
                        </a:spcAft>
                        <a:buNone/>
                      </a:pPr>
                      <a:r>
                        <a:rPr lang="en" sz="900" dirty="0"/>
                        <a:t>Comments</a:t>
                      </a:r>
                      <a:r>
                        <a:rPr lang="en" sz="900" dirty="0" smtClean="0"/>
                        <a:t>:</a:t>
                      </a:r>
                      <a:endParaRPr sz="9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5"/>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
        <p:nvSpPr>
          <p:cNvPr id="90" name="Google Shape;90;p15"/>
          <p:cNvSpPr txBox="1">
            <a:spLocks noGrp="1"/>
          </p:cNvSpPr>
          <p:nvPr>
            <p:ph type="title"/>
          </p:nvPr>
        </p:nvSpPr>
        <p:spPr>
          <a:xfrm>
            <a:off x="5264725" y="43725"/>
            <a:ext cx="3706500" cy="638100"/>
          </a:xfrm>
          <a:prstGeom prst="rect">
            <a:avLst/>
          </a:prstGeom>
        </p:spPr>
        <p:txBody>
          <a:bodyPr spcFirstLastPara="1" wrap="square" lIns="91425" tIns="91425" rIns="91425" bIns="91425" anchor="t" anchorCtr="0">
            <a:noAutofit/>
          </a:bodyPr>
          <a:lstStyle/>
          <a:p>
            <a:pPr lvl="0"/>
            <a:r>
              <a:rPr lang="en" dirty="0"/>
              <a:t>Problem 2 – </a:t>
            </a:r>
            <a:r>
              <a:rPr lang="en" sz="1100" dirty="0"/>
              <a:t>khaled aldasouki</a:t>
            </a:r>
            <a:endParaRPr sz="1100" dirty="0"/>
          </a:p>
        </p:txBody>
      </p:sp>
      <p:sp>
        <p:nvSpPr>
          <p:cNvPr id="91" name="Google Shape;91;p15"/>
          <p:cNvSpPr txBox="1">
            <a:spLocks noGrp="1"/>
          </p:cNvSpPr>
          <p:nvPr>
            <p:ph type="body" idx="2"/>
          </p:nvPr>
        </p:nvSpPr>
        <p:spPr>
          <a:xfrm>
            <a:off x="5025325" y="681825"/>
            <a:ext cx="3945900" cy="41868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dirty="0"/>
              <a:t>Files in the file system are organized into a </a:t>
            </a:r>
            <a:r>
              <a:rPr lang="en" b="1" i="1" dirty="0">
                <a:solidFill>
                  <a:srgbClr val="EA9999"/>
                </a:solidFill>
              </a:rPr>
              <a:t>tree structure</a:t>
            </a:r>
            <a:r>
              <a:rPr lang="en" dirty="0"/>
              <a:t>. Visualizing this structure can make finding files and directories more intuitive.</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dirty="0"/>
              <a:t>Assume that each of the following is an absolute path to a file in your file system. Draw the tree that represents the structure in the space on the left.</a:t>
            </a: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endParaRPr dirty="0"/>
          </a:p>
          <a:p>
            <a:pPr marL="0" lvl="0" indent="0" algn="l" rtl="0">
              <a:lnSpc>
                <a:spcPct val="100000"/>
              </a:lnSpc>
              <a:spcBef>
                <a:spcPts val="0"/>
              </a:spcBef>
              <a:spcAft>
                <a:spcPts val="0"/>
              </a:spcAft>
              <a:buNone/>
            </a:pPr>
            <a:r>
              <a:rPr lang="en" dirty="0"/>
              <a:t>Your instructor will determine if you should work digitally, on paper, or on a whiteboard. Use the icons to the left as references.</a:t>
            </a:r>
            <a:endParaRPr dirty="0"/>
          </a:p>
        </p:txBody>
      </p:sp>
      <p:sp>
        <p:nvSpPr>
          <p:cNvPr id="92" name="Google Shape;92;p15"/>
          <p:cNvSpPr txBox="1"/>
          <p:nvPr/>
        </p:nvSpPr>
        <p:spPr>
          <a:xfrm>
            <a:off x="5025325" y="2340350"/>
            <a:ext cx="3945900" cy="1524600"/>
          </a:xfrm>
          <a:prstGeom prst="rect">
            <a:avLst/>
          </a:prstGeom>
          <a:solidFill>
            <a:srgbClr val="000000"/>
          </a:solidFill>
          <a:ln w="19050" cap="flat" cmpd="sng">
            <a:solidFill>
              <a:srgbClr val="B7B7B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200">
                <a:solidFill>
                  <a:srgbClr val="F1C232"/>
                </a:solidFill>
                <a:latin typeface="Consolas"/>
                <a:ea typeface="Consolas"/>
                <a:cs typeface="Consolas"/>
                <a:sym typeface="Consolas"/>
              </a:rPr>
              <a:t>C:\Users\Ron\Documents\biography.txt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C:\Users\Ron\SoftDevI\Week01\homework.txt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C:\Users\Harry\todo_list.txt</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Files\Python\python.exe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C:\Program Files\Git\git.exe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D:\Games\WoW\wow.exe</a:t>
            </a:r>
            <a:endParaRPr sz="1200">
              <a:solidFill>
                <a:srgbClr val="F1C232"/>
              </a:solidFill>
              <a:latin typeface="Consolas"/>
              <a:ea typeface="Consolas"/>
              <a:cs typeface="Consolas"/>
              <a:sym typeface="Consolas"/>
            </a:endParaRPr>
          </a:p>
          <a:p>
            <a:pPr marL="0" lvl="0" indent="0" algn="l" rtl="0">
              <a:spcBef>
                <a:spcPts val="0"/>
              </a:spcBef>
              <a:spcAft>
                <a:spcPts val="0"/>
              </a:spcAft>
              <a:buNone/>
            </a:pPr>
            <a:r>
              <a:rPr lang="en" sz="1200">
                <a:solidFill>
                  <a:srgbClr val="F1C232"/>
                </a:solidFill>
                <a:latin typeface="Consolas"/>
                <a:ea typeface="Consolas"/>
                <a:cs typeface="Consolas"/>
                <a:sym typeface="Consolas"/>
              </a:rPr>
              <a:t>D:\stuff.txt</a:t>
            </a:r>
            <a:endParaRPr sz="1200">
              <a:solidFill>
                <a:srgbClr val="F1C232"/>
              </a:solidFill>
              <a:latin typeface="Consolas"/>
              <a:ea typeface="Consolas"/>
              <a:cs typeface="Consolas"/>
              <a:sym typeface="Consolas"/>
            </a:endParaRPr>
          </a:p>
        </p:txBody>
      </p:sp>
      <p:sp>
        <p:nvSpPr>
          <p:cNvPr id="93" name="Google Shape;93;p15"/>
          <p:cNvSpPr/>
          <p:nvPr/>
        </p:nvSpPr>
        <p:spPr>
          <a:xfrm>
            <a:off x="2845461" y="212306"/>
            <a:ext cx="502850" cy="399175"/>
          </a:xfrm>
          <a:prstGeom prst="flowChartMagneticDisk">
            <a:avLst/>
          </a:prstGeom>
          <a:solidFill>
            <a:srgbClr val="D9D9D9"/>
          </a:solidFill>
          <a:ln w="9525"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nsolas"/>
                <a:ea typeface="Consolas"/>
                <a:cs typeface="Consolas"/>
                <a:sym typeface="Consolas"/>
              </a:rPr>
              <a:t>X:</a:t>
            </a:r>
            <a:endParaRPr>
              <a:latin typeface="Consolas"/>
              <a:ea typeface="Consolas"/>
              <a:cs typeface="Consolas"/>
              <a:sym typeface="Consolas"/>
            </a:endParaRPr>
          </a:p>
        </p:txBody>
      </p:sp>
      <p:sp>
        <p:nvSpPr>
          <p:cNvPr id="94" name="Google Shape;94;p15"/>
          <p:cNvSpPr/>
          <p:nvPr/>
        </p:nvSpPr>
        <p:spPr>
          <a:xfrm>
            <a:off x="1761542" y="265054"/>
            <a:ext cx="812700" cy="293700"/>
          </a:xfrm>
          <a:prstGeom prst="roundRect">
            <a:avLst>
              <a:gd name="adj" fmla="val 16667"/>
            </a:avLst>
          </a:prstGeom>
          <a:solidFill>
            <a:srgbClr val="FFF2CC"/>
          </a:solidFill>
          <a:ln w="19050" cap="flat" cmpd="sng">
            <a:solidFill>
              <a:srgbClr val="BF9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latin typeface="Consolas"/>
                <a:ea typeface="Consolas"/>
                <a:cs typeface="Consolas"/>
                <a:sym typeface="Consolas"/>
              </a:rPr>
              <a:t>Dir</a:t>
            </a:r>
            <a:endParaRPr sz="1200">
              <a:latin typeface="Consolas"/>
              <a:ea typeface="Consolas"/>
              <a:cs typeface="Consolas"/>
              <a:sym typeface="Consolas"/>
            </a:endParaRPr>
          </a:p>
        </p:txBody>
      </p:sp>
      <p:pic>
        <p:nvPicPr>
          <p:cNvPr id="95" name="Google Shape;95;p15"/>
          <p:cNvPicPr preferRelativeResize="0"/>
          <p:nvPr/>
        </p:nvPicPr>
        <p:blipFill>
          <a:blip r:embed="rId3">
            <a:alphaModFix/>
          </a:blip>
          <a:stretch>
            <a:fillRect/>
          </a:stretch>
        </p:blipFill>
        <p:spPr>
          <a:xfrm>
            <a:off x="3619505" y="212306"/>
            <a:ext cx="502851" cy="363400"/>
          </a:xfrm>
          <a:prstGeom prst="rect">
            <a:avLst/>
          </a:prstGeom>
          <a:noFill/>
          <a:ln>
            <a:noFill/>
          </a:ln>
        </p:spPr>
      </p:pic>
      <p:sp>
        <p:nvSpPr>
          <p:cNvPr id="96" name="Google Shape;96;p15"/>
          <p:cNvSpPr txBox="1"/>
          <p:nvPr/>
        </p:nvSpPr>
        <p:spPr>
          <a:xfrm>
            <a:off x="711850" y="284250"/>
            <a:ext cx="778500" cy="255300"/>
          </a:xfrm>
          <a:prstGeom prst="rect">
            <a:avLst/>
          </a:prstGeom>
          <a:solidFill>
            <a:srgbClr val="4A86E8"/>
          </a:solidFill>
          <a:ln w="19050" cap="flat" cmpd="sng">
            <a:solidFill>
              <a:srgbClr val="1C458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FFFFFF"/>
                </a:solidFill>
                <a:latin typeface="Consolas"/>
                <a:ea typeface="Consolas"/>
                <a:cs typeface="Consolas"/>
                <a:sym typeface="Consolas"/>
              </a:rPr>
              <a:t>File</a:t>
            </a:r>
            <a:endParaRPr>
              <a:solidFill>
                <a:srgbClr val="FFFFFF"/>
              </a:solidFill>
              <a:latin typeface="Consolas"/>
              <a:ea typeface="Consolas"/>
              <a:cs typeface="Consolas"/>
              <a:sym typeface="Consolas"/>
            </a:endParaRPr>
          </a:p>
        </p:txBody>
      </p:sp>
      <p:sp>
        <p:nvSpPr>
          <p:cNvPr id="3" name="TextBox 2"/>
          <p:cNvSpPr txBox="1"/>
          <p:nvPr/>
        </p:nvSpPr>
        <p:spPr>
          <a:xfrm>
            <a:off x="1377344" y="2017184"/>
            <a:ext cx="2393795" cy="646331"/>
          </a:xfrm>
          <a:prstGeom prst="rect">
            <a:avLst/>
          </a:prstGeom>
          <a:noFill/>
        </p:spPr>
        <p:txBody>
          <a:bodyPr wrap="square" rtlCol="0">
            <a:spAutoFit/>
          </a:bodyPr>
          <a:lstStyle/>
          <a:p>
            <a:r>
              <a:rPr lang="en-US" sz="1800" dirty="0" smtClean="0"/>
              <a:t>Answer is drawn on the next slide</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637" y="1043937"/>
            <a:ext cx="8675150" cy="3751087"/>
          </a:xfrm>
          <a:prstGeom prst="rect">
            <a:avLst/>
          </a:prstGeom>
        </p:spPr>
      </p:pic>
      <p:sp>
        <p:nvSpPr>
          <p:cNvPr id="4" name="TextBox 3"/>
          <p:cNvSpPr txBox="1"/>
          <p:nvPr/>
        </p:nvSpPr>
        <p:spPr>
          <a:xfrm>
            <a:off x="394009" y="-1"/>
            <a:ext cx="5612781" cy="461665"/>
          </a:xfrm>
          <a:prstGeom prst="rect">
            <a:avLst/>
          </a:prstGeom>
          <a:noFill/>
        </p:spPr>
        <p:txBody>
          <a:bodyPr wrap="square" rtlCol="0">
            <a:spAutoFit/>
          </a:bodyPr>
          <a:lstStyle/>
          <a:p>
            <a:r>
              <a:rPr lang="en-US" sz="2400" dirty="0" smtClean="0"/>
              <a:t>Problem 2 answer – khaled </a:t>
            </a:r>
            <a:r>
              <a:rPr lang="en-US" sz="2400" dirty="0" err="1" smtClean="0"/>
              <a:t>aldasouki</a:t>
            </a:r>
            <a:endParaRPr lang="en-US" sz="2400" dirty="0"/>
          </a:p>
        </p:txBody>
      </p:sp>
    </p:spTree>
    <p:extLst>
      <p:ext uri="{BB962C8B-B14F-4D97-AF65-F5344CB8AC3E}">
        <p14:creationId xmlns:p14="http://schemas.microsoft.com/office/powerpoint/2010/main" val="812818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02" name="Google Shape;102;p16"/>
          <p:cNvSpPr txBox="1">
            <a:spLocks noGrp="1"/>
          </p:cNvSpPr>
          <p:nvPr>
            <p:ph type="title"/>
          </p:nvPr>
        </p:nvSpPr>
        <p:spPr>
          <a:xfrm>
            <a:off x="311725" y="43725"/>
            <a:ext cx="3706500" cy="638100"/>
          </a:xfrm>
          <a:prstGeom prst="rect">
            <a:avLst/>
          </a:prstGeom>
        </p:spPr>
        <p:txBody>
          <a:bodyPr spcFirstLastPara="1" wrap="square" lIns="91425" tIns="91425" rIns="91425" bIns="91425" anchor="t" anchorCtr="0">
            <a:noAutofit/>
          </a:bodyPr>
          <a:lstStyle/>
          <a:p>
            <a:pPr lvl="0"/>
            <a:r>
              <a:rPr lang="en" dirty="0"/>
              <a:t>Problem </a:t>
            </a:r>
            <a:r>
              <a:rPr lang="en" dirty="0" smtClean="0"/>
              <a:t>3 -</a:t>
            </a:r>
            <a:r>
              <a:rPr lang="en" dirty="0"/>
              <a:t> </a:t>
            </a:r>
            <a:r>
              <a:rPr lang="en" sz="1100" dirty="0"/>
              <a:t>khaled aldasouki</a:t>
            </a:r>
            <a:endParaRPr sz="1100" dirty="0"/>
          </a:p>
        </p:txBody>
      </p:sp>
      <p:sp>
        <p:nvSpPr>
          <p:cNvPr id="103" name="Google Shape;103;p16"/>
          <p:cNvSpPr txBox="1">
            <a:spLocks noGrp="1"/>
          </p:cNvSpPr>
          <p:nvPr>
            <p:ph type="body" idx="2"/>
          </p:nvPr>
        </p:nvSpPr>
        <p:spPr>
          <a:xfrm>
            <a:off x="315425" y="676575"/>
            <a:ext cx="3706500" cy="42999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Understanding the status of the files in your repository is important! Have you made changes to any files that need to be committed? What has been added, modified, deleted, or staged since your last commit?</a:t>
            </a:r>
            <a:endParaRPr dirty="0"/>
          </a:p>
          <a:p>
            <a:pPr marL="0" lvl="0" indent="0" algn="l" rtl="0">
              <a:spcBef>
                <a:spcPts val="1600"/>
              </a:spcBef>
              <a:spcAft>
                <a:spcPts val="0"/>
              </a:spcAft>
              <a:buNone/>
            </a:pPr>
            <a:r>
              <a:rPr lang="en" dirty="0"/>
              <a:t>Consider the following commands executed in a Git repository on your computer. Together with your team, describe the status of the file at each step.</a:t>
            </a:r>
            <a:endParaRPr dirty="0"/>
          </a:p>
          <a:p>
            <a:pPr marL="457200" lvl="0" indent="-311150" algn="l" rtl="0">
              <a:spcBef>
                <a:spcPts val="1600"/>
              </a:spcBef>
              <a:spcAft>
                <a:spcPts val="0"/>
              </a:spcAft>
              <a:buSzPts val="1300"/>
              <a:buFont typeface="Consolas"/>
              <a:buAutoNum type="arabicPeriod"/>
            </a:pPr>
            <a:r>
              <a:rPr lang="en" dirty="0">
                <a:latin typeface="Consolas"/>
                <a:ea typeface="Consolas"/>
                <a:cs typeface="Consolas"/>
                <a:sym typeface="Consolas"/>
              </a:rPr>
              <a:t>notepad 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add new_file.txt</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commit -m "adding a new file"</a:t>
            </a:r>
            <a:endParaRPr dirty="0">
              <a:latin typeface="Consolas"/>
              <a:ea typeface="Consolas"/>
              <a:cs typeface="Consolas"/>
              <a:sym typeface="Consolas"/>
            </a:endParaRPr>
          </a:p>
          <a:p>
            <a:pPr marL="457200" lvl="0" indent="-311150" algn="l" rtl="0">
              <a:spcBef>
                <a:spcPts val="1000"/>
              </a:spcBef>
              <a:spcAft>
                <a:spcPts val="0"/>
              </a:spcAft>
              <a:buSzPts val="1300"/>
              <a:buFont typeface="Consolas"/>
              <a:buAutoNum type="arabicPeriod"/>
            </a:pPr>
            <a:r>
              <a:rPr lang="en" dirty="0">
                <a:latin typeface="Consolas"/>
                <a:ea typeface="Consolas"/>
                <a:cs typeface="Consolas"/>
                <a:sym typeface="Consolas"/>
              </a:rPr>
              <a:t>git push</a:t>
            </a:r>
            <a:endParaRPr dirty="0">
              <a:latin typeface="Consolas"/>
              <a:ea typeface="Consolas"/>
              <a:cs typeface="Consolas"/>
              <a:sym typeface="Consolas"/>
            </a:endParaRPr>
          </a:p>
          <a:p>
            <a:pPr marL="457200" lvl="0" indent="-311150" algn="l" rtl="0">
              <a:spcBef>
                <a:spcPts val="1000"/>
              </a:spcBef>
              <a:spcAft>
                <a:spcPts val="1000"/>
              </a:spcAft>
              <a:buSzPts val="1300"/>
              <a:buFont typeface="Consolas"/>
              <a:buAutoNum type="arabicPeriod"/>
            </a:pPr>
            <a:r>
              <a:rPr lang="en" dirty="0">
                <a:latin typeface="Consolas"/>
                <a:ea typeface="Consolas"/>
                <a:cs typeface="Consolas"/>
                <a:sym typeface="Consolas"/>
              </a:rPr>
              <a:t>notepad new_file.txt (add text)</a:t>
            </a:r>
            <a:endParaRPr dirty="0">
              <a:latin typeface="Consolas"/>
              <a:ea typeface="Consolas"/>
              <a:cs typeface="Consolas"/>
              <a:sym typeface="Consolas"/>
            </a:endParaRPr>
          </a:p>
        </p:txBody>
      </p:sp>
      <p:graphicFrame>
        <p:nvGraphicFramePr>
          <p:cNvPr id="104" name="Google Shape;104;p16"/>
          <p:cNvGraphicFramePr/>
          <p:nvPr>
            <p:extLst>
              <p:ext uri="{D42A27DB-BD31-4B8C-83A1-F6EECF244321}">
                <p14:modId xmlns:p14="http://schemas.microsoft.com/office/powerpoint/2010/main" val="1858883643"/>
              </p:ext>
            </p:extLst>
          </p:nvPr>
        </p:nvGraphicFramePr>
        <p:xfrm>
          <a:off x="4480250" y="284275"/>
          <a:ext cx="4482975" cy="4609545"/>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865975">
                <a:tc>
                  <a:txBody>
                    <a:bodyPr/>
                    <a:lstStyle/>
                    <a:p>
                      <a:pPr marL="0" lvl="0" indent="0" algn="l" rtl="0">
                        <a:spcBef>
                          <a:spcPts val="0"/>
                        </a:spcBef>
                        <a:spcAft>
                          <a:spcPts val="0"/>
                        </a:spcAft>
                        <a:buNone/>
                      </a:pPr>
                      <a:r>
                        <a:rPr lang="en" sz="1200" dirty="0"/>
                        <a:t>1</a:t>
                      </a:r>
                      <a:r>
                        <a:rPr lang="en" sz="1200" dirty="0" smtClean="0"/>
                        <a:t>.  </a:t>
                      </a:r>
                      <a:r>
                        <a:rPr lang="en-US" sz="1200" dirty="0" smtClean="0"/>
                        <a:t>The</a:t>
                      </a:r>
                      <a:r>
                        <a:rPr lang="en" sz="1200" dirty="0" smtClean="0"/>
                        <a:t> file entered</a:t>
                      </a:r>
                      <a:r>
                        <a:rPr lang="en" sz="1200" baseline="0" dirty="0" smtClean="0"/>
                        <a:t> </a:t>
                      </a:r>
                      <a:r>
                        <a:rPr lang="en" sz="1200" dirty="0" smtClean="0"/>
                        <a:t>the working stage and is being edited, and may not end up in the final project</a:t>
                      </a:r>
                      <a:r>
                        <a:rPr lang="en" sz="1200" baseline="0" dirty="0" smtClean="0"/>
                        <a:t> yet. </a:t>
                      </a:r>
                      <a:r>
                        <a:rPr lang="en-US" sz="1200" baseline="0" dirty="0" smtClean="0"/>
                        <a:t>I</a:t>
                      </a:r>
                      <a:r>
                        <a:rPr lang="en" sz="1200" baseline="0" dirty="0" smtClean="0"/>
                        <a:t>t is also not being tracked by github and is still located on the local drive.</a:t>
                      </a:r>
                      <a:endParaRPr sz="12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865975">
                <a:tc>
                  <a:txBody>
                    <a:bodyPr/>
                    <a:lstStyle/>
                    <a:p>
                      <a:pPr marL="0" lvl="0" indent="0" algn="l" rtl="0">
                        <a:spcBef>
                          <a:spcPts val="0"/>
                        </a:spcBef>
                        <a:spcAft>
                          <a:spcPts val="0"/>
                        </a:spcAft>
                        <a:buNone/>
                      </a:pPr>
                      <a:r>
                        <a:rPr lang="en" sz="1200" dirty="0"/>
                        <a:t>2</a:t>
                      </a:r>
                      <a:r>
                        <a:rPr lang="en" sz="1200" dirty="0" smtClean="0"/>
                        <a:t>. </a:t>
                      </a:r>
                      <a:r>
                        <a:rPr lang="en-US" sz="1200" dirty="0" smtClean="0"/>
                        <a:t>T</a:t>
                      </a:r>
                      <a:r>
                        <a:rPr lang="en" sz="1200" dirty="0" smtClean="0"/>
                        <a:t>he</a:t>
                      </a:r>
                      <a:r>
                        <a:rPr lang="en" sz="1200" baseline="0" dirty="0" smtClean="0"/>
                        <a:t> file has entered the staging stage and is now being tracked by github as it is most probably going to be a part of the final project, yet it is still on the local drive and has yet be pushed onto t</a:t>
                      </a:r>
                      <a:r>
                        <a:rPr lang="en-US" sz="1200" baseline="0" dirty="0" smtClean="0"/>
                        <a:t>he</a:t>
                      </a:r>
                      <a:r>
                        <a:rPr lang="en" sz="1200" baseline="0" dirty="0" smtClean="0"/>
                        <a:t> remote repository </a:t>
                      </a:r>
                      <a:endParaRPr sz="12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865975">
                <a:tc>
                  <a:txBody>
                    <a:bodyPr/>
                    <a:lstStyle/>
                    <a:p>
                      <a:pPr marL="0" lvl="0" indent="0" algn="l" rtl="0">
                        <a:spcBef>
                          <a:spcPts val="0"/>
                        </a:spcBef>
                        <a:spcAft>
                          <a:spcPts val="0"/>
                        </a:spcAft>
                        <a:buNone/>
                      </a:pPr>
                      <a:r>
                        <a:rPr lang="en" sz="1200" dirty="0"/>
                        <a:t>3</a:t>
                      </a:r>
                      <a:r>
                        <a:rPr lang="en" sz="1200" dirty="0" smtClean="0"/>
                        <a:t>. </a:t>
                      </a:r>
                      <a:r>
                        <a:rPr lang="en-US" sz="1200" dirty="0" smtClean="0"/>
                        <a:t>The</a:t>
                      </a:r>
                      <a:r>
                        <a:rPr lang="en" sz="1200" dirty="0" smtClean="0"/>
                        <a:t> file is being commited and</a:t>
                      </a:r>
                      <a:r>
                        <a:rPr lang="en" sz="1200" baseline="0" dirty="0" smtClean="0"/>
                        <a:t> is now considered a local copy, it is basically done and will be pushed once all the files it is related to are compelte and ready to be shared with the working team. </a:t>
                      </a:r>
                      <a:r>
                        <a:rPr lang="en-US" sz="1200" baseline="0" dirty="0" smtClean="0"/>
                        <a:t>T</a:t>
                      </a:r>
                      <a:r>
                        <a:rPr lang="en" sz="1200" baseline="0" dirty="0" smtClean="0"/>
                        <a:t>he message being shared is “ adding a new file”</a:t>
                      </a:r>
                      <a:endParaRPr sz="12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865975">
                <a:tc>
                  <a:txBody>
                    <a:bodyPr/>
                    <a:lstStyle/>
                    <a:p>
                      <a:pPr marL="0" lvl="0" indent="0" algn="l" rtl="0">
                        <a:spcBef>
                          <a:spcPts val="0"/>
                        </a:spcBef>
                        <a:spcAft>
                          <a:spcPts val="0"/>
                        </a:spcAft>
                        <a:buNone/>
                      </a:pPr>
                      <a:r>
                        <a:rPr lang="en" sz="1200" dirty="0"/>
                        <a:t>4</a:t>
                      </a:r>
                      <a:r>
                        <a:rPr lang="en" sz="1200" dirty="0" smtClean="0"/>
                        <a:t>.  </a:t>
                      </a:r>
                      <a:r>
                        <a:rPr lang="en-US" sz="1200" dirty="0" smtClean="0"/>
                        <a:t>T</a:t>
                      </a:r>
                      <a:r>
                        <a:rPr lang="en" sz="1200" dirty="0" smtClean="0"/>
                        <a:t>he file has been pushed</a:t>
                      </a:r>
                      <a:r>
                        <a:rPr lang="en" sz="1200" baseline="0" dirty="0" smtClean="0"/>
                        <a:t> into the remote repository and can now be cloned by the other contributers, and is now most probably not going to be edited anymore</a:t>
                      </a:r>
                      <a:endParaRPr sz="12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865975">
                <a:tc>
                  <a:txBody>
                    <a:bodyPr/>
                    <a:lstStyle/>
                    <a:p>
                      <a:pPr marL="0" lvl="0" indent="0" algn="l" rtl="0">
                        <a:spcBef>
                          <a:spcPts val="0"/>
                        </a:spcBef>
                        <a:spcAft>
                          <a:spcPts val="0"/>
                        </a:spcAft>
                        <a:buNone/>
                      </a:pPr>
                      <a:r>
                        <a:rPr lang="en" sz="1200" dirty="0"/>
                        <a:t>5</a:t>
                      </a:r>
                      <a:r>
                        <a:rPr lang="en" sz="1200" dirty="0" smtClean="0"/>
                        <a:t>. </a:t>
                      </a:r>
                      <a:r>
                        <a:rPr lang="en-US" sz="1200" dirty="0" smtClean="0"/>
                        <a:t>The</a:t>
                      </a:r>
                      <a:r>
                        <a:rPr lang="en" sz="1200" dirty="0" smtClean="0"/>
                        <a:t> file</a:t>
                      </a:r>
                      <a:r>
                        <a:rPr lang="en" sz="1200" baseline="0" dirty="0" smtClean="0"/>
                        <a:t> is being changed again on t</a:t>
                      </a:r>
                      <a:r>
                        <a:rPr lang="en-US" sz="1200" baseline="0" dirty="0" smtClean="0"/>
                        <a:t>he</a:t>
                      </a:r>
                      <a:r>
                        <a:rPr lang="en" sz="1200" baseline="0" dirty="0" smtClean="0"/>
                        <a:t> local repository, and is back into the staging area, as it is being tracked by github but remains different from t</a:t>
                      </a:r>
                      <a:r>
                        <a:rPr lang="en-US" sz="1200" baseline="0" dirty="0" smtClean="0"/>
                        <a:t>he</a:t>
                      </a:r>
                      <a:r>
                        <a:rPr lang="en" sz="1200" baseline="0" dirty="0" smtClean="0"/>
                        <a:t> copy in the remote repositroy </a:t>
                      </a:r>
                      <a:endParaRPr sz="1200"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5188525" y="272325"/>
            <a:ext cx="3706500" cy="708982"/>
          </a:xfrm>
          <a:prstGeom prst="rect">
            <a:avLst/>
          </a:prstGeom>
        </p:spPr>
        <p:txBody>
          <a:bodyPr spcFirstLastPara="1" wrap="square" lIns="91425" tIns="91425" rIns="91425" bIns="91425" anchor="t" anchorCtr="0">
            <a:noAutofit/>
          </a:bodyPr>
          <a:lstStyle/>
          <a:p>
            <a:pPr lvl="0"/>
            <a:r>
              <a:rPr lang="en" dirty="0"/>
              <a:t>Problem </a:t>
            </a:r>
            <a:r>
              <a:rPr lang="en" dirty="0" smtClean="0"/>
              <a:t>4- </a:t>
            </a:r>
            <a:r>
              <a:rPr lang="en" sz="1200" dirty="0"/>
              <a:t>khaled aldasouki</a:t>
            </a:r>
            <a:endParaRPr sz="1200" dirty="0"/>
          </a:p>
        </p:txBody>
      </p:sp>
      <p:sp>
        <p:nvSpPr>
          <p:cNvPr id="110" name="Google Shape;110;p17"/>
          <p:cNvSpPr txBox="1">
            <a:spLocks noGrp="1"/>
          </p:cNvSpPr>
          <p:nvPr>
            <p:ph type="sldNum" idx="12"/>
          </p:nvPr>
        </p:nvSpPr>
        <p:spPr>
          <a:xfrm>
            <a:off x="90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11" name="Google Shape;111;p17"/>
          <p:cNvSpPr txBox="1">
            <a:spLocks noGrp="1"/>
          </p:cNvSpPr>
          <p:nvPr>
            <p:ph type="body" idx="2"/>
          </p:nvPr>
        </p:nvSpPr>
        <p:spPr>
          <a:xfrm>
            <a:off x="5192225" y="905175"/>
            <a:ext cx="3706500" cy="3713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1200" dirty="0"/>
              <a:t>Proper use of version control means understanding </a:t>
            </a:r>
            <a:r>
              <a:rPr lang="en" sz="1200" b="1" i="1" dirty="0"/>
              <a:t>why</a:t>
            </a:r>
            <a:r>
              <a:rPr lang="en" sz="1200" dirty="0"/>
              <a:t> we use it and not just memorizing </a:t>
            </a:r>
            <a:r>
              <a:rPr lang="en" sz="1200" b="1" i="1" dirty="0"/>
              <a:t>how</a:t>
            </a:r>
            <a:r>
              <a:rPr lang="en" sz="1200" b="1" dirty="0"/>
              <a:t> </a:t>
            </a:r>
            <a:r>
              <a:rPr lang="en" sz="1200" dirty="0"/>
              <a:t>to use it.</a:t>
            </a:r>
            <a:endParaRPr sz="1200" dirty="0"/>
          </a:p>
          <a:p>
            <a:pPr marL="0" lvl="0" indent="0" algn="l" rtl="0">
              <a:spcBef>
                <a:spcPts val="1600"/>
              </a:spcBef>
              <a:spcAft>
                <a:spcPts val="0"/>
              </a:spcAft>
              <a:buNone/>
            </a:pPr>
            <a:r>
              <a:rPr lang="en" sz="1200" dirty="0"/>
              <a:t>Discuss the following questions with your team, and type or write your answers in the space on the right.</a:t>
            </a:r>
            <a:endParaRPr sz="1200" dirty="0"/>
          </a:p>
          <a:p>
            <a:pPr marL="457200" lvl="0" indent="-304800" algn="l" rtl="0">
              <a:spcBef>
                <a:spcPts val="1600"/>
              </a:spcBef>
              <a:spcAft>
                <a:spcPts val="0"/>
              </a:spcAft>
              <a:buSzPts val="1200"/>
              <a:buAutoNum type="arabicPeriod"/>
            </a:pPr>
            <a:r>
              <a:rPr lang="en" sz="1200" dirty="0"/>
              <a:t>Why do you think that it is a good idea to check the status before staging files?</a:t>
            </a:r>
            <a:endParaRPr sz="1200" dirty="0"/>
          </a:p>
          <a:p>
            <a:pPr marL="457200" lvl="0" indent="-304800" algn="l" rtl="0">
              <a:spcBef>
                <a:spcPts val="1000"/>
              </a:spcBef>
              <a:spcAft>
                <a:spcPts val="0"/>
              </a:spcAft>
              <a:buSzPts val="1200"/>
              <a:buAutoNum type="arabicPeriod"/>
            </a:pPr>
            <a:r>
              <a:rPr lang="en" sz="1200" dirty="0"/>
              <a:t>When starting a brand new assignment, what is the first thing you should do, and why?</a:t>
            </a:r>
            <a:endParaRPr sz="1200" dirty="0"/>
          </a:p>
          <a:p>
            <a:pPr marL="457200" lvl="0" indent="-304800" algn="l" rtl="0">
              <a:spcBef>
                <a:spcPts val="1000"/>
              </a:spcBef>
              <a:spcAft>
                <a:spcPts val="0"/>
              </a:spcAft>
              <a:buSzPts val="1200"/>
              <a:buAutoNum type="arabicPeriod"/>
            </a:pPr>
            <a:r>
              <a:rPr lang="en" sz="1200" dirty="0">
                <a:solidFill>
                  <a:schemeClr val="lt1"/>
                </a:solidFill>
              </a:rPr>
              <a:t>What is the last thing that you should do before taking a break from working?</a:t>
            </a:r>
            <a:endParaRPr sz="1200" dirty="0"/>
          </a:p>
          <a:p>
            <a:pPr marL="457200" lvl="0" indent="-304800" algn="l" rtl="0">
              <a:spcBef>
                <a:spcPts val="1000"/>
              </a:spcBef>
              <a:spcAft>
                <a:spcPts val="1000"/>
              </a:spcAft>
              <a:buSzPts val="1200"/>
              <a:buAutoNum type="arabicPeriod"/>
            </a:pPr>
            <a:r>
              <a:rPr lang="en" sz="1200" dirty="0"/>
              <a:t>Assume that you are getting back to work on a different computer. What is the first thing you should do?</a:t>
            </a:r>
            <a:endParaRPr sz="1200" dirty="0"/>
          </a:p>
        </p:txBody>
      </p:sp>
      <p:graphicFrame>
        <p:nvGraphicFramePr>
          <p:cNvPr id="112" name="Google Shape;112;p17"/>
          <p:cNvGraphicFramePr/>
          <p:nvPr>
            <p:extLst>
              <p:ext uri="{D42A27DB-BD31-4B8C-83A1-F6EECF244321}">
                <p14:modId xmlns:p14="http://schemas.microsoft.com/office/powerpoint/2010/main" val="4263802362"/>
              </p:ext>
            </p:extLst>
          </p:nvPr>
        </p:nvGraphicFramePr>
        <p:xfrm>
          <a:off x="213050" y="360475"/>
          <a:ext cx="4482975" cy="4501021"/>
        </p:xfrm>
        <a:graphic>
          <a:graphicData uri="http://schemas.openxmlformats.org/drawingml/2006/table">
            <a:tbl>
              <a:tblPr>
                <a:noFill/>
                <a:tableStyleId>{36D7D73C-C0D0-4B19-AFC2-0287EA32F26F}</a:tableStyleId>
              </a:tblPr>
              <a:tblGrid>
                <a:gridCol w="4482975">
                  <a:extLst>
                    <a:ext uri="{9D8B030D-6E8A-4147-A177-3AD203B41FA5}">
                      <a16:colId xmlns:a16="http://schemas.microsoft.com/office/drawing/2014/main" val="20000"/>
                    </a:ext>
                  </a:extLst>
                </a:gridCol>
              </a:tblGrid>
              <a:tr h="1084950">
                <a:tc>
                  <a:txBody>
                    <a:bodyPr/>
                    <a:lstStyle/>
                    <a:p>
                      <a:pPr marL="0" lvl="0" indent="0" algn="l" rtl="0">
                        <a:spcBef>
                          <a:spcPts val="0"/>
                        </a:spcBef>
                        <a:spcAft>
                          <a:spcPts val="0"/>
                        </a:spcAft>
                        <a:buNone/>
                      </a:pPr>
                      <a:r>
                        <a:rPr lang="en" dirty="0"/>
                        <a:t>1</a:t>
                      </a:r>
                      <a:r>
                        <a:rPr lang="en" dirty="0" smtClean="0"/>
                        <a:t>.  </a:t>
                      </a:r>
                      <a:r>
                        <a:rPr lang="en-US" dirty="0" smtClean="0"/>
                        <a:t>T</a:t>
                      </a:r>
                      <a:r>
                        <a:rPr lang="en" dirty="0" smtClean="0"/>
                        <a:t>o make sure that all t</a:t>
                      </a:r>
                      <a:r>
                        <a:rPr lang="en-US" dirty="0" smtClean="0"/>
                        <a:t>he</a:t>
                      </a:r>
                      <a:r>
                        <a:rPr lang="en" dirty="0" smtClean="0"/>
                        <a:t> files</a:t>
                      </a:r>
                      <a:r>
                        <a:rPr lang="en" baseline="0" dirty="0" smtClean="0"/>
                        <a:t> are going to be part of the final project and not </a:t>
                      </a:r>
                      <a:r>
                        <a:rPr lang="en-US" baseline="0" dirty="0" smtClean="0"/>
                        <a:t>ha</a:t>
                      </a:r>
                      <a:r>
                        <a:rPr lang="en" baseline="0" dirty="0" smtClean="0"/>
                        <a:t>ve </a:t>
                      </a:r>
                      <a:r>
                        <a:rPr lang="en" baseline="0" dirty="0" smtClean="0"/>
                        <a:t>any incomplete or  </a:t>
                      </a:r>
                      <a:r>
                        <a:rPr lang="en" baseline="0" dirty="0" smtClean="0"/>
                        <a:t>useless files lying around</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084950">
                <a:tc>
                  <a:txBody>
                    <a:bodyPr/>
                    <a:lstStyle/>
                    <a:p>
                      <a:pPr marL="0" lvl="0" indent="0" algn="l" rtl="0">
                        <a:spcBef>
                          <a:spcPts val="0"/>
                        </a:spcBef>
                        <a:spcAft>
                          <a:spcPts val="0"/>
                        </a:spcAft>
                        <a:buNone/>
                      </a:pPr>
                      <a:r>
                        <a:rPr lang="en" dirty="0"/>
                        <a:t>2</a:t>
                      </a:r>
                      <a:r>
                        <a:rPr lang="en" dirty="0" smtClean="0"/>
                        <a:t>. </a:t>
                      </a:r>
                      <a:r>
                        <a:rPr lang="en-US" dirty="0" smtClean="0"/>
                        <a:t>C</a:t>
                      </a:r>
                      <a:r>
                        <a:rPr lang="en" dirty="0" smtClean="0"/>
                        <a:t>lone or pull the files you are working on from github</a:t>
                      </a:r>
                      <a:r>
                        <a:rPr lang="en" baseline="0" dirty="0" smtClean="0"/>
                        <a:t> in order to assure the fact that you have the most updated version of these </a:t>
                      </a:r>
                      <a:r>
                        <a:rPr lang="en" baseline="0" dirty="0" smtClean="0"/>
                        <a:t>files. </a:t>
                      </a:r>
                      <a:r>
                        <a:rPr lang="en-US" baseline="0" dirty="0" smtClean="0"/>
                        <a:t>I</a:t>
                      </a:r>
                      <a:r>
                        <a:rPr lang="en" baseline="0" dirty="0" smtClean="0"/>
                        <a:t>f you are starting a whole new project, then you should create a repository for this project to help organize and monitor your work over time, including the changes you make and the status of each file</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54751">
                <a:tc>
                  <a:txBody>
                    <a:bodyPr/>
                    <a:lstStyle/>
                    <a:p>
                      <a:pPr marL="0" lvl="0" indent="0" algn="l" rtl="0">
                        <a:spcBef>
                          <a:spcPts val="0"/>
                        </a:spcBef>
                        <a:spcAft>
                          <a:spcPts val="0"/>
                        </a:spcAft>
                        <a:buNone/>
                      </a:pPr>
                      <a:r>
                        <a:rPr lang="en" dirty="0"/>
                        <a:t>3</a:t>
                      </a:r>
                      <a:r>
                        <a:rPr lang="en" dirty="0" smtClean="0"/>
                        <a:t>. </a:t>
                      </a:r>
                      <a:r>
                        <a:rPr lang="en-US" dirty="0" smtClean="0"/>
                        <a:t>M</a:t>
                      </a:r>
                      <a:r>
                        <a:rPr lang="en" dirty="0" smtClean="0"/>
                        <a:t>ake sure to </a:t>
                      </a:r>
                      <a:r>
                        <a:rPr lang="en-US" dirty="0" smtClean="0"/>
                        <a:t>S</a:t>
                      </a:r>
                      <a:r>
                        <a:rPr lang="en" dirty="0" smtClean="0"/>
                        <a:t>ave the files to avoid any losses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84950">
                <a:tc>
                  <a:txBody>
                    <a:bodyPr/>
                    <a:lstStyle/>
                    <a:p>
                      <a:pPr marL="0" lvl="0" indent="0" algn="l" rtl="0">
                        <a:spcBef>
                          <a:spcPts val="0"/>
                        </a:spcBef>
                        <a:spcAft>
                          <a:spcPts val="0"/>
                        </a:spcAft>
                        <a:buNone/>
                      </a:pPr>
                      <a:r>
                        <a:rPr lang="en" dirty="0"/>
                        <a:t>4</a:t>
                      </a:r>
                      <a:r>
                        <a:rPr lang="en" dirty="0" smtClean="0"/>
                        <a:t>. </a:t>
                      </a:r>
                      <a:r>
                        <a:rPr lang="en-US" dirty="0" smtClean="0"/>
                        <a:t>A</a:t>
                      </a:r>
                      <a:r>
                        <a:rPr lang="en" dirty="0" smtClean="0"/>
                        <a:t>ssuming you have pushed the files you are working on onto the remote</a:t>
                      </a:r>
                      <a:r>
                        <a:rPr lang="en" baseline="0" dirty="0" smtClean="0"/>
                        <a:t> repository,  you should clone (or pull) it </a:t>
                      </a:r>
                      <a:r>
                        <a:rPr lang="en" baseline="0" dirty="0" smtClean="0"/>
                        <a:t>onto the second computer and </a:t>
                      </a:r>
                      <a:r>
                        <a:rPr lang="en" baseline="0" dirty="0" smtClean="0"/>
                        <a:t>continue working from where you left off </a:t>
                      </a:r>
                      <a:endParaRPr dirty="0"/>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1905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TotalTime>
  <Words>1082</Words>
  <Application>Microsoft Office PowerPoint</Application>
  <PresentationFormat>On-screen Show (16:9)</PresentationFormat>
  <Paragraphs>103</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Merriweather</vt:lpstr>
      <vt:lpstr>Arial</vt:lpstr>
      <vt:lpstr>Roboto</vt:lpstr>
      <vt:lpstr>Consolas</vt:lpstr>
      <vt:lpstr>Paradigm</vt:lpstr>
      <vt:lpstr>Problem Solving Session – khaled aldasouki</vt:lpstr>
      <vt:lpstr>Problem 1 – khaled aldasouki</vt:lpstr>
      <vt:lpstr>Problem 2 – khaled aldasouki</vt:lpstr>
      <vt:lpstr>PowerPoint Presentation</vt:lpstr>
      <vt:lpstr>Problem 3 - khaled aldasouki</vt:lpstr>
      <vt:lpstr>Problem 4- khaled aldasouki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Session</dc:title>
  <cp:lastModifiedBy>khaled aldasuki</cp:lastModifiedBy>
  <cp:revision>12</cp:revision>
  <dcterms:modified xsi:type="dcterms:W3CDTF">2021-09-02T21:04:52Z</dcterms:modified>
</cp:coreProperties>
</file>