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
  </p:notesMasterIdLst>
  <p:sldIdLst>
    <p:sldId id="256" r:id="rId2"/>
    <p:sldId id="258" r:id="rId3"/>
    <p:sldId id="259" r:id="rId4"/>
    <p:sldId id="260" r:id="rId5"/>
  </p:sldIdLst>
  <p:sldSz cx="9144000" cy="5143500" type="screen16x9"/>
  <p:notesSz cx="6858000" cy="9144000"/>
  <p:embeddedFontLst>
    <p:embeddedFont>
      <p:font typeface="Merriweather" panose="00000500000000000000" pitchFamily="2" charset="0"/>
      <p:regular r:id="rId7"/>
      <p:bold r:id="rId8"/>
      <p:italic r:id="rId9"/>
      <p:boldItalic r:id="rId10"/>
    </p:embeddedFon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09CF2F-07B7-423E-B2B9-416DDF9AB70E}">
  <a:tblStyle styleId="{F809CF2F-07B7-423E-B2B9-416DDF9AB7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95221c0a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95221c0a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95221c0a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95221c0a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95221c0a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95221c0a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a:t>Submit to the designated MyCourses’ Dropbox.</a:t>
            </a:r>
            <a:endParaRPr lang="en-US"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8" name="Google Shape;88;p15"/>
          <p:cNvSpPr txBox="1">
            <a:spLocks noGrp="1"/>
          </p:cNvSpPr>
          <p:nvPr>
            <p:ph type="title"/>
          </p:nvPr>
        </p:nvSpPr>
        <p:spPr>
          <a:xfrm>
            <a:off x="3117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1</a:t>
            </a:r>
            <a:endParaRPr dirty="0"/>
          </a:p>
        </p:txBody>
      </p:sp>
      <p:sp>
        <p:nvSpPr>
          <p:cNvPr id="89" name="Google Shape;89;p15"/>
          <p:cNvSpPr txBox="1">
            <a:spLocks noGrp="1"/>
          </p:cNvSpPr>
          <p:nvPr>
            <p:ph type="body" idx="2"/>
          </p:nvPr>
        </p:nvSpPr>
        <p:spPr>
          <a:xfrm>
            <a:off x="315425" y="1057575"/>
            <a:ext cx="3706500" cy="356094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Making and overcoming mistakes is an essential part of problem solving.</a:t>
            </a:r>
            <a:endParaRPr dirty="0"/>
          </a:p>
          <a:p>
            <a:pPr marL="0" lvl="0" indent="0" algn="l" rtl="0">
              <a:spcBef>
                <a:spcPts val="1600"/>
              </a:spcBef>
              <a:spcAft>
                <a:spcPts val="0"/>
              </a:spcAft>
              <a:buNone/>
            </a:pPr>
            <a:r>
              <a:rPr lang="en" dirty="0"/>
              <a:t>Talk with your team and identify </a:t>
            </a:r>
            <a:r>
              <a:rPr lang="en" b="1" i="1" dirty="0">
                <a:solidFill>
                  <a:srgbClr val="EA9999"/>
                </a:solidFill>
              </a:rPr>
              <a:t>at least three mistakes</a:t>
            </a:r>
            <a:r>
              <a:rPr lang="en" dirty="0"/>
              <a:t> that you made and overcame throughout any of the class activities in this unit. Did any of you make the same kind of mistake? </a:t>
            </a:r>
            <a:endParaRPr dirty="0"/>
          </a:p>
          <a:p>
            <a:pPr marL="0" lvl="0" indent="0" algn="l" rtl="0">
              <a:spcBef>
                <a:spcPts val="1600"/>
              </a:spcBef>
              <a:spcAft>
                <a:spcPts val="1600"/>
              </a:spcAft>
              <a:buNone/>
            </a:pPr>
            <a:r>
              <a:rPr lang="en" dirty="0"/>
              <a:t>Be sure to describe specifically what you did to overcome each mistake. Did you look up the solution in the slides? Ask for help on the Discord server? Go to office hours? Something else?</a:t>
            </a:r>
            <a:endParaRPr dirty="0"/>
          </a:p>
        </p:txBody>
      </p:sp>
      <p:graphicFrame>
        <p:nvGraphicFramePr>
          <p:cNvPr id="90" name="Google Shape;90;p15"/>
          <p:cNvGraphicFramePr/>
          <p:nvPr>
            <p:extLst>
              <p:ext uri="{D42A27DB-BD31-4B8C-83A1-F6EECF244321}">
                <p14:modId xmlns:p14="http://schemas.microsoft.com/office/powerpoint/2010/main" val="559832516"/>
              </p:ext>
            </p:extLst>
          </p:nvPr>
        </p:nvGraphicFramePr>
        <p:xfrm>
          <a:off x="4485000" y="317175"/>
          <a:ext cx="4311725" cy="4546600"/>
        </p:xfrm>
        <a:graphic>
          <a:graphicData uri="http://schemas.openxmlformats.org/drawingml/2006/table">
            <a:tbl>
              <a:tblPr>
                <a:noFill/>
                <a:tableStyleId>{F809CF2F-07B7-423E-B2B9-416DDF9AB70E}</a:tableStyleId>
              </a:tblPr>
              <a:tblGrid>
                <a:gridCol w="4311725">
                  <a:extLst>
                    <a:ext uri="{9D8B030D-6E8A-4147-A177-3AD203B41FA5}">
                      <a16:colId xmlns:a16="http://schemas.microsoft.com/office/drawing/2014/main" val="20000"/>
                    </a:ext>
                  </a:extLst>
                </a:gridCol>
              </a:tblGrid>
              <a:tr h="1136650">
                <a:tc>
                  <a:txBody>
                    <a:bodyPr/>
                    <a:lstStyle/>
                    <a:p>
                      <a:pPr marL="0" lvl="0" indent="0" algn="l" rtl="0">
                        <a:spcBef>
                          <a:spcPts val="0"/>
                        </a:spcBef>
                        <a:spcAft>
                          <a:spcPts val="0"/>
                        </a:spcAft>
                        <a:buNone/>
                      </a:pPr>
                      <a:r>
                        <a:rPr lang="en-US" dirty="0"/>
                        <a:t>My teammate saved the files in OneDrive instead of the C or D drive. To correct the mistake, he asked for help from a fellow classmate and saved the files in the right drive.</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36650">
                <a:tc>
                  <a:txBody>
                    <a:bodyPr/>
                    <a:lstStyle/>
                    <a:p>
                      <a:pPr marL="0" lvl="0" indent="0" algn="l" rtl="0">
                        <a:spcBef>
                          <a:spcPts val="0"/>
                        </a:spcBef>
                        <a:spcAft>
                          <a:spcPts val="0"/>
                        </a:spcAft>
                        <a:buNone/>
                      </a:pPr>
                      <a:r>
                        <a:rPr lang="en-US" dirty="0"/>
                        <a:t>While uploading the file on GitHub server I gave PowerShell the push command before staging it. When I got an error, I looked up the solution in the slides.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36650">
                <a:tc>
                  <a:txBody>
                    <a:bodyPr/>
                    <a:lstStyle/>
                    <a:p>
                      <a:pPr marL="0" lvl="0" indent="0" algn="l" rtl="0">
                        <a:spcBef>
                          <a:spcPts val="0"/>
                        </a:spcBef>
                        <a:spcAft>
                          <a:spcPts val="0"/>
                        </a:spcAft>
                        <a:buNone/>
                      </a:pPr>
                      <a:r>
                        <a:rPr lang="en-US" dirty="0"/>
                        <a:t>While moving a file to a different repository we did made an error while typing the absolute path.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36650">
                <a:tc>
                  <a:txBody>
                    <a:bodyPr/>
                    <a:lstStyle/>
                    <a:p>
                      <a:pPr marL="0" lvl="0" indent="0" algn="l" rtl="0">
                        <a:spcBef>
                          <a:spcPts val="0"/>
                        </a:spcBef>
                        <a:spcAft>
                          <a:spcPts val="0"/>
                        </a:spcAft>
                        <a:buNone/>
                      </a:pP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 name="TextBox 1">
            <a:extLst>
              <a:ext uri="{FF2B5EF4-FFF2-40B4-BE49-F238E27FC236}">
                <a16:creationId xmlns:a16="http://schemas.microsoft.com/office/drawing/2014/main" id="{04F5D3FE-D4B5-4629-BC5B-FA18D8C515FF}"/>
              </a:ext>
            </a:extLst>
          </p:cNvPr>
          <p:cNvSpPr txBox="1"/>
          <p:nvPr/>
        </p:nvSpPr>
        <p:spPr>
          <a:xfrm>
            <a:off x="3112034" y="125175"/>
            <a:ext cx="906191" cy="307777"/>
          </a:xfrm>
          <a:prstGeom prst="rect">
            <a:avLst/>
          </a:prstGeom>
          <a:noFill/>
        </p:spPr>
        <p:txBody>
          <a:bodyPr wrap="square" rtlCol="0">
            <a:spAutoFit/>
          </a:bodyPr>
          <a:lstStyle/>
          <a:p>
            <a:r>
              <a:rPr lang="en-US" dirty="0">
                <a:highlight>
                  <a:srgbClr val="C0C0C0"/>
                </a:highlight>
              </a:rPr>
              <a:t>Arya </a:t>
            </a:r>
            <a:endParaRPr lang="en-AE" dirty="0">
              <a:highlight>
                <a:srgbClr val="C0C0C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sldNum" idx="12"/>
          </p:nvPr>
        </p:nvSpPr>
        <p:spPr>
          <a:xfrm>
            <a:off x="90453" y="4663225"/>
            <a:ext cx="30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6" name="Google Shape;96;p16"/>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7" name="Google Shape;97;p16"/>
          <p:cNvSpPr txBox="1">
            <a:spLocks noGrp="1"/>
          </p:cNvSpPr>
          <p:nvPr>
            <p:ph type="body" idx="2"/>
          </p:nvPr>
        </p:nvSpPr>
        <p:spPr>
          <a:xfrm>
            <a:off x="5192225" y="1286175"/>
            <a:ext cx="3706500" cy="2406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Each entry in a Git log contains 4 pieces of information.</a:t>
            </a:r>
            <a:endParaRPr/>
          </a:p>
          <a:p>
            <a:pPr marL="0" lvl="0" indent="0" algn="l" rtl="0">
              <a:spcBef>
                <a:spcPts val="1600"/>
              </a:spcBef>
              <a:spcAft>
                <a:spcPts val="0"/>
              </a:spcAft>
              <a:buNone/>
            </a:pPr>
            <a:r>
              <a:rPr lang="en"/>
              <a:t>Describe each piece of information and under which circumstances it might be useful.</a:t>
            </a:r>
            <a:endParaRPr/>
          </a:p>
          <a:p>
            <a:pPr marL="0" lvl="0" indent="0" algn="l" rtl="0">
              <a:spcBef>
                <a:spcPts val="1600"/>
              </a:spcBef>
              <a:spcAft>
                <a:spcPts val="1600"/>
              </a:spcAft>
              <a:buNone/>
            </a:pPr>
            <a:r>
              <a:rPr lang="en"/>
              <a:t>Consider how the usefulness of the log would be affected by the the frequency of commits and the quality of the comments that you use when you commit to the repository.</a:t>
            </a:r>
            <a:endParaRPr/>
          </a:p>
        </p:txBody>
      </p:sp>
      <p:graphicFrame>
        <p:nvGraphicFramePr>
          <p:cNvPr id="98" name="Google Shape;98;p16"/>
          <p:cNvGraphicFramePr/>
          <p:nvPr>
            <p:extLst>
              <p:ext uri="{D42A27DB-BD31-4B8C-83A1-F6EECF244321}">
                <p14:modId xmlns:p14="http://schemas.microsoft.com/office/powerpoint/2010/main" val="1280009592"/>
              </p:ext>
            </p:extLst>
          </p:nvPr>
        </p:nvGraphicFramePr>
        <p:xfrm>
          <a:off x="452375" y="201575"/>
          <a:ext cx="4190825" cy="4781475"/>
        </p:xfrm>
        <a:graphic>
          <a:graphicData uri="http://schemas.openxmlformats.org/drawingml/2006/table">
            <a:tbl>
              <a:tblPr>
                <a:noFill/>
                <a:tableStyleId>{F809CF2F-07B7-423E-B2B9-416DDF9AB70E}</a:tableStyleId>
              </a:tblPr>
              <a:tblGrid>
                <a:gridCol w="4190825">
                  <a:extLst>
                    <a:ext uri="{9D8B030D-6E8A-4147-A177-3AD203B41FA5}">
                      <a16:colId xmlns:a16="http://schemas.microsoft.com/office/drawing/2014/main" val="20000"/>
                    </a:ext>
                  </a:extLst>
                </a:gridCol>
              </a:tblGrid>
              <a:tr h="1206950">
                <a:tc>
                  <a:txBody>
                    <a:bodyPr/>
                    <a:lstStyle/>
                    <a:p>
                      <a:pPr marL="0" lvl="0" indent="0" algn="l" rtl="0">
                        <a:spcBef>
                          <a:spcPts val="0"/>
                        </a:spcBef>
                        <a:spcAft>
                          <a:spcPts val="0"/>
                        </a:spcAft>
                        <a:buNone/>
                      </a:pPr>
                      <a:r>
                        <a:rPr lang="en-US" sz="1000" dirty="0"/>
                        <a:t>SHA- The unique ID created when a new commit made to save the specific changes made. We can identify the specific change made to the project and access it using this unique ID.</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06950">
                <a:tc>
                  <a:txBody>
                    <a:bodyPr/>
                    <a:lstStyle/>
                    <a:p>
                      <a:pPr marL="0" lvl="0" indent="0" algn="l" rtl="0">
                        <a:spcBef>
                          <a:spcPts val="0"/>
                        </a:spcBef>
                        <a:spcAft>
                          <a:spcPts val="0"/>
                        </a:spcAft>
                        <a:buNone/>
                      </a:pPr>
                      <a:r>
                        <a:rPr lang="en-US" sz="1000" dirty="0"/>
                        <a:t>Author- The person or account that has made the change.</a:t>
                      </a:r>
                    </a:p>
                    <a:p>
                      <a:pPr marL="0" lvl="0" indent="0" algn="l" rtl="0">
                        <a:spcBef>
                          <a:spcPts val="0"/>
                        </a:spcBef>
                        <a:spcAft>
                          <a:spcPts val="0"/>
                        </a:spcAft>
                        <a:buNone/>
                      </a:pPr>
                      <a:r>
                        <a:rPr lang="en-US" sz="1000" dirty="0"/>
                        <a:t>This feature is useful when you are working with a large group of people. We can find out who exactly made the change to the file or project.</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06950">
                <a:tc>
                  <a:txBody>
                    <a:bodyPr/>
                    <a:lstStyle/>
                    <a:p>
                      <a:pPr marL="0" lvl="0" indent="0" algn="l" rtl="0">
                        <a:spcBef>
                          <a:spcPts val="0"/>
                        </a:spcBef>
                        <a:spcAft>
                          <a:spcPts val="0"/>
                        </a:spcAft>
                        <a:buNone/>
                      </a:pPr>
                      <a:r>
                        <a:rPr lang="en-US" sz="1000" dirty="0"/>
                        <a:t>Date- It shows the date on which the commit or change was made.</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60625">
                <a:tc>
                  <a:txBody>
                    <a:bodyPr/>
                    <a:lstStyle/>
                    <a:p>
                      <a:pPr marL="0" lvl="0" indent="0" algn="l" rtl="0">
                        <a:spcBef>
                          <a:spcPts val="0"/>
                        </a:spcBef>
                        <a:spcAft>
                          <a:spcPts val="0"/>
                        </a:spcAft>
                        <a:buNone/>
                      </a:pPr>
                      <a:r>
                        <a:rPr lang="en-US" sz="1000" dirty="0"/>
                        <a:t>Message- The message attached by the author as a note while pushing the commit onto git.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21FD3262-3FC1-4FB0-9DA5-F5FD065FD214}"/>
              </a:ext>
            </a:extLst>
          </p:cNvPr>
          <p:cNvSpPr txBox="1"/>
          <p:nvPr/>
        </p:nvSpPr>
        <p:spPr>
          <a:xfrm>
            <a:off x="8237284" y="119573"/>
            <a:ext cx="564810" cy="307777"/>
          </a:xfrm>
          <a:prstGeom prst="rect">
            <a:avLst/>
          </a:prstGeom>
          <a:noFill/>
        </p:spPr>
        <p:txBody>
          <a:bodyPr wrap="square">
            <a:spAutoFit/>
          </a:bodyPr>
          <a:lstStyle/>
          <a:p>
            <a:r>
              <a:rPr lang="en-US" dirty="0">
                <a:highlight>
                  <a:srgbClr val="C0C0C0"/>
                </a:highlight>
              </a:rPr>
              <a:t>Arya</a:t>
            </a:r>
            <a:endParaRPr lang="en-A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3</a:t>
            </a:r>
            <a:endParaRPr dirty="0"/>
          </a:p>
        </p:txBody>
      </p:sp>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body" idx="2"/>
          </p:nvPr>
        </p:nvSpPr>
        <p:spPr>
          <a:xfrm>
            <a:off x="315425" y="1139025"/>
            <a:ext cx="3706500" cy="307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Together with your team, brainstorm a solution for each of the situations/problems listed to the left.</a:t>
            </a:r>
            <a:endParaRPr dirty="0"/>
          </a:p>
        </p:txBody>
      </p:sp>
      <p:graphicFrame>
        <p:nvGraphicFramePr>
          <p:cNvPr id="106" name="Google Shape;106;p17"/>
          <p:cNvGraphicFramePr/>
          <p:nvPr>
            <p:extLst>
              <p:ext uri="{D42A27DB-BD31-4B8C-83A1-F6EECF244321}">
                <p14:modId xmlns:p14="http://schemas.microsoft.com/office/powerpoint/2010/main" val="1783205263"/>
              </p:ext>
            </p:extLst>
          </p:nvPr>
        </p:nvGraphicFramePr>
        <p:xfrm>
          <a:off x="4456650" y="190550"/>
          <a:ext cx="4451775" cy="4736350"/>
        </p:xfrm>
        <a:graphic>
          <a:graphicData uri="http://schemas.openxmlformats.org/drawingml/2006/table">
            <a:tbl>
              <a:tblPr>
                <a:noFill/>
                <a:tableStyleId>{F809CF2F-07B7-423E-B2B9-416DDF9AB70E}</a:tableStyleId>
              </a:tblPr>
              <a:tblGrid>
                <a:gridCol w="4451775">
                  <a:extLst>
                    <a:ext uri="{9D8B030D-6E8A-4147-A177-3AD203B41FA5}">
                      <a16:colId xmlns:a16="http://schemas.microsoft.com/office/drawing/2014/main" val="20000"/>
                    </a:ext>
                  </a:extLst>
                </a:gridCol>
              </a:tblGrid>
              <a:tr h="909775">
                <a:tc>
                  <a:txBody>
                    <a:bodyPr/>
                    <a:lstStyle/>
                    <a:p>
                      <a:pPr marL="0" lvl="0" indent="0" algn="l" rtl="0">
                        <a:spcBef>
                          <a:spcPts val="0"/>
                        </a:spcBef>
                        <a:spcAft>
                          <a:spcPts val="0"/>
                        </a:spcAft>
                        <a:buNone/>
                      </a:pPr>
                      <a:r>
                        <a:rPr lang="en" sz="1000" dirty="0"/>
                        <a:t>You continue a work in progress on a new computer.</a:t>
                      </a:r>
                    </a:p>
                    <a:p>
                      <a:pPr marL="0" lvl="0" indent="0" algn="l" rtl="0">
                        <a:spcBef>
                          <a:spcPts val="0"/>
                        </a:spcBef>
                        <a:spcAft>
                          <a:spcPts val="0"/>
                        </a:spcAft>
                        <a:buNone/>
                      </a:pPr>
                      <a:endParaRPr lang="en" sz="1000" dirty="0"/>
                    </a:p>
                    <a:p>
                      <a:pPr marL="0" lvl="0" indent="0" algn="l" rtl="0">
                        <a:spcBef>
                          <a:spcPts val="0"/>
                        </a:spcBef>
                        <a:spcAft>
                          <a:spcPts val="0"/>
                        </a:spcAft>
                        <a:buNone/>
                      </a:pPr>
                      <a:r>
                        <a:rPr lang="en" sz="1000" dirty="0"/>
                        <a:t>Set new computer to github and clone the file in progress. Open powershell, change directory to where we would like to clone the file and continue your work.</a:t>
                      </a:r>
                    </a:p>
                    <a:p>
                      <a:pPr marL="0" lvl="0" indent="0" algn="l" rtl="0">
                        <a:spcBef>
                          <a:spcPts val="0"/>
                        </a:spcBef>
                        <a:spcAft>
                          <a:spcPts val="0"/>
                        </a:spcAft>
                        <a:buNone/>
                      </a:pP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09775">
                <a:tc>
                  <a:txBody>
                    <a:bodyPr/>
                    <a:lstStyle/>
                    <a:p>
                      <a:pPr marL="0" lvl="0" indent="0" algn="l" rtl="0">
                        <a:spcBef>
                          <a:spcPts val="0"/>
                        </a:spcBef>
                        <a:spcAft>
                          <a:spcPts val="0"/>
                        </a:spcAft>
                        <a:buNone/>
                      </a:pPr>
                      <a:r>
                        <a:rPr lang="en" sz="1000" dirty="0"/>
                        <a:t>You accidentally delete the file “important.txt”.</a:t>
                      </a:r>
                    </a:p>
                    <a:p>
                      <a:pPr marL="0" lvl="0" indent="0" algn="l" rtl="0">
                        <a:spcBef>
                          <a:spcPts val="0"/>
                        </a:spcBef>
                        <a:spcAft>
                          <a:spcPts val="0"/>
                        </a:spcAft>
                        <a:buNone/>
                      </a:pPr>
                      <a:endParaRPr lang="en" sz="1000" dirty="0"/>
                    </a:p>
                    <a:p>
                      <a:pPr marL="0" lvl="0" indent="0" algn="l" rtl="0">
                        <a:spcBef>
                          <a:spcPts val="0"/>
                        </a:spcBef>
                        <a:spcAft>
                          <a:spcPts val="0"/>
                        </a:spcAft>
                        <a:buNone/>
                      </a:pPr>
                      <a:r>
                        <a:rPr lang="en" sz="1000" dirty="0"/>
                        <a:t>By typing git checkout -- &lt;file name&gt; we can restore the deleted file.</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09775">
                <a:tc>
                  <a:txBody>
                    <a:bodyPr/>
                    <a:lstStyle/>
                    <a:p>
                      <a:pPr marL="0" lvl="0" indent="0" algn="l" rtl="0">
                        <a:spcBef>
                          <a:spcPts val="0"/>
                        </a:spcBef>
                        <a:spcAft>
                          <a:spcPts val="0"/>
                        </a:spcAft>
                        <a:buNone/>
                      </a:pPr>
                      <a:r>
                        <a:rPr lang="en" sz="1000" dirty="0"/>
                        <a:t>You want to reuse a file from a previous assignment.</a:t>
                      </a:r>
                    </a:p>
                    <a:p>
                      <a:pPr marL="0" lvl="0" indent="0" algn="l" rtl="0">
                        <a:spcBef>
                          <a:spcPts val="0"/>
                        </a:spcBef>
                        <a:spcAft>
                          <a:spcPts val="0"/>
                        </a:spcAft>
                        <a:buNone/>
                      </a:pPr>
                      <a:endParaRPr lang="en" sz="1000" dirty="0"/>
                    </a:p>
                    <a:p>
                      <a:pPr marL="0" lvl="0" indent="0" algn="l" rtl="0">
                        <a:spcBef>
                          <a:spcPts val="0"/>
                        </a:spcBef>
                        <a:spcAft>
                          <a:spcPts val="0"/>
                        </a:spcAft>
                        <a:buNone/>
                      </a:pPr>
                      <a:r>
                        <a:rPr lang="en-US" sz="1000" dirty="0"/>
                        <a:t>Clone repository of previous assignment, commit changes and submit using git push command.</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09775">
                <a:tc>
                  <a:txBody>
                    <a:bodyPr/>
                    <a:lstStyle/>
                    <a:p>
                      <a:pPr marL="0" lvl="0" indent="0" algn="l" rtl="0">
                        <a:spcBef>
                          <a:spcPts val="0"/>
                        </a:spcBef>
                        <a:spcAft>
                          <a:spcPts val="0"/>
                        </a:spcAft>
                        <a:buNone/>
                      </a:pPr>
                      <a:r>
                        <a:rPr lang="en" sz="1000" dirty="0"/>
                        <a:t>You want to throw away recent changes that you made to a file.</a:t>
                      </a:r>
                    </a:p>
                    <a:p>
                      <a:pPr marL="0" lvl="0" indent="0" algn="l" rtl="0">
                        <a:spcBef>
                          <a:spcPts val="0"/>
                        </a:spcBef>
                        <a:spcAft>
                          <a:spcPts val="0"/>
                        </a:spcAft>
                        <a:buNone/>
                      </a:pPr>
                      <a:endParaRPr lang="en" sz="1000" dirty="0"/>
                    </a:p>
                    <a:p>
                      <a:pPr marL="0" lvl="0" indent="0" algn="l" rtl="0">
                        <a:spcBef>
                          <a:spcPts val="0"/>
                        </a:spcBef>
                        <a:spcAft>
                          <a:spcPts val="0"/>
                        </a:spcAft>
                        <a:buNone/>
                      </a:pPr>
                      <a:r>
                        <a:rPr lang="en-US" sz="1000" dirty="0"/>
                        <a:t>We can use git checkout to delete uncommitted changes to a file.</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909775">
                <a:tc>
                  <a:txBody>
                    <a:bodyPr/>
                    <a:lstStyle/>
                    <a:p>
                      <a:pPr marL="0" lvl="0" indent="0" algn="l" rtl="0">
                        <a:spcBef>
                          <a:spcPts val="0"/>
                        </a:spcBef>
                        <a:spcAft>
                          <a:spcPts val="0"/>
                        </a:spcAft>
                        <a:buNone/>
                      </a:pPr>
                      <a:r>
                        <a:rPr lang="en" sz="1000" dirty="0"/>
                        <a:t>You forgot to push your solution before the assignment deadline.</a:t>
                      </a:r>
                    </a:p>
                    <a:p>
                      <a:pPr marL="0" lvl="0" indent="0" algn="l" rtl="0">
                        <a:spcBef>
                          <a:spcPts val="0"/>
                        </a:spcBef>
                        <a:spcAft>
                          <a:spcPts val="0"/>
                        </a:spcAft>
                        <a:buNone/>
                      </a:pPr>
                      <a:endParaRPr lang="en" sz="1000" dirty="0"/>
                    </a:p>
                    <a:p>
                      <a:pPr marL="0" lvl="0" indent="0" algn="l" rtl="0">
                        <a:spcBef>
                          <a:spcPts val="0"/>
                        </a:spcBef>
                        <a:spcAft>
                          <a:spcPts val="0"/>
                        </a:spcAft>
                        <a:buNone/>
                      </a:pPr>
                      <a:r>
                        <a:rPr lang="en" sz="1000" dirty="0"/>
                        <a:t>Push file as soon as possible and mail your professor immediately stating the issue.</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7" name="TextBox 6">
            <a:extLst>
              <a:ext uri="{FF2B5EF4-FFF2-40B4-BE49-F238E27FC236}">
                <a16:creationId xmlns:a16="http://schemas.microsoft.com/office/drawing/2014/main" id="{FBD11FFD-6778-439F-92D2-2B753FF62893}"/>
              </a:ext>
            </a:extLst>
          </p:cNvPr>
          <p:cNvSpPr txBox="1"/>
          <p:nvPr/>
        </p:nvSpPr>
        <p:spPr>
          <a:xfrm>
            <a:off x="3277241" y="134263"/>
            <a:ext cx="610880" cy="307777"/>
          </a:xfrm>
          <a:prstGeom prst="rect">
            <a:avLst/>
          </a:prstGeom>
          <a:noFill/>
        </p:spPr>
        <p:txBody>
          <a:bodyPr wrap="square">
            <a:spAutoFit/>
          </a:bodyPr>
          <a:lstStyle/>
          <a:p>
            <a:r>
              <a:rPr lang="en-US" dirty="0">
                <a:highlight>
                  <a:srgbClr val="C0C0C0"/>
                </a:highlight>
              </a:rPr>
              <a:t>Arya</a:t>
            </a:r>
            <a:endParaRPr lang="en-AE" dirty="0"/>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676</Words>
  <Application>Microsoft Office PowerPoint</Application>
  <PresentationFormat>On-screen Show (16:9)</PresentationFormat>
  <Paragraphs>51</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Merriweather</vt:lpstr>
      <vt:lpstr>Arial</vt:lpstr>
      <vt:lpstr>Roboto</vt:lpstr>
      <vt:lpstr>Paradigm</vt:lpstr>
      <vt:lpstr>Problem Solving Session</vt:lpstr>
      <vt:lpstr>Problem 1</vt:lpstr>
      <vt:lpstr>Problem 2</vt:lpstr>
      <vt:lpstr>Problem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SHOURYA SHARAD SONONE</cp:lastModifiedBy>
  <cp:revision>15</cp:revision>
  <dcterms:modified xsi:type="dcterms:W3CDTF">2021-09-10T11:51:45Z</dcterms:modified>
</cp:coreProperties>
</file>