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
  </p:notesMasterIdLst>
  <p:sldIdLst>
    <p:sldId id="256" r:id="rId2"/>
    <p:sldId id="258" r:id="rId3"/>
    <p:sldId id="259" r:id="rId4"/>
    <p:sldId id="260" r:id="rId5"/>
  </p:sldIdLst>
  <p:sldSz cx="9144000" cy="5143500" type="screen16x9"/>
  <p:notesSz cx="6858000" cy="9144000"/>
  <p:embeddedFontLst>
    <p:embeddedFont>
      <p:font typeface="Merriweather" pitchFamily="2" charset="77"/>
      <p:regular r:id="rId7"/>
      <p:bold r:id="rId8"/>
      <p:italic r:id="rId9"/>
      <p:boldItalic r:id="rId10"/>
    </p:embeddedFon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09CF2F-07B7-423E-B2B9-416DDF9AB70E}">
  <a:tblStyle styleId="{F809CF2F-07B7-423E-B2B9-416DDF9AB7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1377"/>
  </p:normalViewPr>
  <p:slideViewPr>
    <p:cSldViewPr snapToGrid="0">
      <p:cViewPr varScale="1">
        <p:scale>
          <a:sx n="132" d="100"/>
          <a:sy n="132" d="100"/>
        </p:scale>
        <p:origin x="10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95221c0a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95221c0a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95221c0a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95221c0a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95221c0a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95221c0a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a:t>Submit to the designated MyCourses’ Dropbox.</a:t>
            </a:r>
            <a:endParaRPr lang="en-US"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8" name="Google Shape;88;p15"/>
          <p:cNvSpPr txBox="1">
            <a:spLocks noGrp="1"/>
          </p:cNvSpPr>
          <p:nvPr>
            <p:ph type="title"/>
          </p:nvPr>
        </p:nvSpPr>
        <p:spPr>
          <a:xfrm>
            <a:off x="3117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1</a:t>
            </a:r>
            <a:endParaRPr dirty="0"/>
          </a:p>
        </p:txBody>
      </p:sp>
      <p:sp>
        <p:nvSpPr>
          <p:cNvPr id="89" name="Google Shape;89;p15"/>
          <p:cNvSpPr txBox="1">
            <a:spLocks noGrp="1"/>
          </p:cNvSpPr>
          <p:nvPr>
            <p:ph type="body" idx="2"/>
          </p:nvPr>
        </p:nvSpPr>
        <p:spPr>
          <a:xfrm>
            <a:off x="315425" y="1057575"/>
            <a:ext cx="3706500" cy="356094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Making and overcoming mistakes is an essential part of problem solving.</a:t>
            </a:r>
            <a:endParaRPr dirty="0"/>
          </a:p>
          <a:p>
            <a:pPr marL="0" lvl="0" indent="0" algn="l" rtl="0">
              <a:spcBef>
                <a:spcPts val="1600"/>
              </a:spcBef>
              <a:spcAft>
                <a:spcPts val="0"/>
              </a:spcAft>
              <a:buNone/>
            </a:pPr>
            <a:r>
              <a:rPr lang="en" dirty="0"/>
              <a:t>Talk with your team and identify </a:t>
            </a:r>
            <a:r>
              <a:rPr lang="en" b="1" i="1" dirty="0">
                <a:solidFill>
                  <a:srgbClr val="EA9999"/>
                </a:solidFill>
              </a:rPr>
              <a:t>at least three mistakes</a:t>
            </a:r>
            <a:r>
              <a:rPr lang="en" dirty="0"/>
              <a:t> that you made and overcame throughout any of the class activities in this unit. Did any of you make the same kind of mistake? </a:t>
            </a:r>
            <a:endParaRPr dirty="0"/>
          </a:p>
          <a:p>
            <a:pPr marL="0" lvl="0" indent="0" algn="l" rtl="0">
              <a:spcBef>
                <a:spcPts val="1600"/>
              </a:spcBef>
              <a:spcAft>
                <a:spcPts val="1600"/>
              </a:spcAft>
              <a:buNone/>
            </a:pPr>
            <a:r>
              <a:rPr lang="en" dirty="0"/>
              <a:t>Be sure to describe specifically what you did to overcome each mistake. Did you look up the solution in the slides? Ask for help on the Discord server? Go to office hours? Something else?</a:t>
            </a:r>
            <a:endParaRPr dirty="0"/>
          </a:p>
        </p:txBody>
      </p:sp>
      <p:graphicFrame>
        <p:nvGraphicFramePr>
          <p:cNvPr id="90" name="Google Shape;90;p15"/>
          <p:cNvGraphicFramePr/>
          <p:nvPr>
            <p:extLst>
              <p:ext uri="{D42A27DB-BD31-4B8C-83A1-F6EECF244321}">
                <p14:modId xmlns:p14="http://schemas.microsoft.com/office/powerpoint/2010/main" val="2183118755"/>
              </p:ext>
            </p:extLst>
          </p:nvPr>
        </p:nvGraphicFramePr>
        <p:xfrm>
          <a:off x="4485000" y="317175"/>
          <a:ext cx="4311725" cy="4546600"/>
        </p:xfrm>
        <a:graphic>
          <a:graphicData uri="http://schemas.openxmlformats.org/drawingml/2006/table">
            <a:tbl>
              <a:tblPr>
                <a:noFill/>
                <a:tableStyleId>{F809CF2F-07B7-423E-B2B9-416DDF9AB70E}</a:tableStyleId>
              </a:tblPr>
              <a:tblGrid>
                <a:gridCol w="4311725">
                  <a:extLst>
                    <a:ext uri="{9D8B030D-6E8A-4147-A177-3AD203B41FA5}">
                      <a16:colId xmlns:a16="http://schemas.microsoft.com/office/drawing/2014/main" val="20000"/>
                    </a:ext>
                  </a:extLst>
                </a:gridCol>
              </a:tblGrid>
              <a:tr h="1136650">
                <a:tc>
                  <a:txBody>
                    <a:bodyPr/>
                    <a:lstStyle/>
                    <a:p>
                      <a:r>
                        <a:rPr lang="en-US" sz="1400" b="0" i="0" u="none" strike="noStrike" cap="none" dirty="0">
                          <a:solidFill>
                            <a:srgbClr val="000000"/>
                          </a:solidFill>
                          <a:effectLst/>
                          <a:latin typeface="Arial"/>
                          <a:ea typeface="Arial"/>
                          <a:cs typeface="Arial"/>
                          <a:sym typeface="Arial"/>
                        </a:rPr>
                        <a:t>I didn’t exactly make mistakes but I found making directories and moving files, and cloning and switching between computers the hardest parts so far.</a:t>
                      </a: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36650">
                <a:tc>
                  <a:txBody>
                    <a:bodyPr/>
                    <a:lstStyle/>
                    <a:p>
                      <a:pPr marL="0" lvl="0" indent="0" algn="l" rtl="0">
                        <a:spcBef>
                          <a:spcPts val="0"/>
                        </a:spcBef>
                        <a:spcAft>
                          <a:spcPts val="0"/>
                        </a:spcAft>
                        <a:buNone/>
                      </a:pPr>
                      <a:r>
                        <a:rPr lang="en-US" dirty="0"/>
                        <a:t>Making directories and moving files was a difficult step that took me a lot of practice and looking over the slides multiple times to be able to use the command in a smooth way.</a:t>
                      </a: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366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Cloning and switching between computers is still a hard step for me to do, I read the slides again and watched some videos about it to be able to do it.</a:t>
                      </a:r>
                    </a:p>
                    <a:p>
                      <a:pPr marL="0" lvl="0" indent="0" algn="l" rtl="0">
                        <a:spcBef>
                          <a:spcPts val="0"/>
                        </a:spcBef>
                        <a:spcAft>
                          <a:spcPts val="0"/>
                        </a:spcAft>
                        <a:buNone/>
                      </a:pP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36650">
                <a:tc>
                  <a:txBody>
                    <a:bodyPr/>
                    <a:lstStyle/>
                    <a:p>
                      <a:pPr marL="0" lvl="0" indent="0" algn="l" rtl="0">
                        <a:spcBef>
                          <a:spcPts val="0"/>
                        </a:spcBef>
                        <a:spcAft>
                          <a:spcPts val="0"/>
                        </a:spcAft>
                        <a:buNone/>
                      </a:pP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sldNum" idx="12"/>
          </p:nvPr>
        </p:nvSpPr>
        <p:spPr>
          <a:xfrm>
            <a:off x="90453" y="4663225"/>
            <a:ext cx="30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6" name="Google Shape;96;p16"/>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7" name="Google Shape;97;p16"/>
          <p:cNvSpPr txBox="1">
            <a:spLocks noGrp="1"/>
          </p:cNvSpPr>
          <p:nvPr>
            <p:ph type="body" idx="2"/>
          </p:nvPr>
        </p:nvSpPr>
        <p:spPr>
          <a:xfrm>
            <a:off x="5192225" y="1286175"/>
            <a:ext cx="3706500" cy="2406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Each entry in a Git log contains 4 pieces of information.</a:t>
            </a:r>
            <a:endParaRPr dirty="0"/>
          </a:p>
          <a:p>
            <a:pPr marL="0" lvl="0" indent="0" algn="l" rtl="0">
              <a:spcBef>
                <a:spcPts val="1600"/>
              </a:spcBef>
              <a:spcAft>
                <a:spcPts val="0"/>
              </a:spcAft>
              <a:buNone/>
            </a:pPr>
            <a:r>
              <a:rPr lang="en" dirty="0"/>
              <a:t>Describe each piece of information and under which circumstances it might be useful.</a:t>
            </a:r>
            <a:endParaRPr dirty="0"/>
          </a:p>
          <a:p>
            <a:pPr marL="0" lvl="0" indent="0" algn="l" rtl="0">
              <a:spcBef>
                <a:spcPts val="1600"/>
              </a:spcBef>
              <a:spcAft>
                <a:spcPts val="1600"/>
              </a:spcAft>
              <a:buNone/>
            </a:pPr>
            <a:r>
              <a:rPr lang="en" dirty="0"/>
              <a:t>Consider how the usefulness of the log would be affected by the the frequency of commits and the quality of the comments that you use when you commit to the repository.</a:t>
            </a:r>
            <a:endParaRPr dirty="0"/>
          </a:p>
        </p:txBody>
      </p:sp>
      <p:graphicFrame>
        <p:nvGraphicFramePr>
          <p:cNvPr id="98" name="Google Shape;98;p16"/>
          <p:cNvGraphicFramePr/>
          <p:nvPr>
            <p:extLst>
              <p:ext uri="{D42A27DB-BD31-4B8C-83A1-F6EECF244321}">
                <p14:modId xmlns:p14="http://schemas.microsoft.com/office/powerpoint/2010/main" val="3075728314"/>
              </p:ext>
            </p:extLst>
          </p:nvPr>
        </p:nvGraphicFramePr>
        <p:xfrm>
          <a:off x="452375" y="201575"/>
          <a:ext cx="4190825" cy="4781475"/>
        </p:xfrm>
        <a:graphic>
          <a:graphicData uri="http://schemas.openxmlformats.org/drawingml/2006/table">
            <a:tbl>
              <a:tblPr>
                <a:noFill/>
                <a:tableStyleId>{F809CF2F-07B7-423E-B2B9-416DDF9AB70E}</a:tableStyleId>
              </a:tblPr>
              <a:tblGrid>
                <a:gridCol w="4190825">
                  <a:extLst>
                    <a:ext uri="{9D8B030D-6E8A-4147-A177-3AD203B41FA5}">
                      <a16:colId xmlns:a16="http://schemas.microsoft.com/office/drawing/2014/main" val="20000"/>
                    </a:ext>
                  </a:extLst>
                </a:gridCol>
              </a:tblGrid>
              <a:tr h="1206950">
                <a:tc>
                  <a:txBody>
                    <a:bodyPr/>
                    <a:lstStyle/>
                    <a:p>
                      <a:r>
                        <a:rPr lang="en-US" sz="1400" b="0" i="0" u="none" strike="noStrike" cap="none" dirty="0">
                          <a:solidFill>
                            <a:srgbClr val="000000"/>
                          </a:solidFill>
                          <a:effectLst/>
                          <a:latin typeface="Arial"/>
                          <a:ea typeface="Arial"/>
                          <a:cs typeface="Arial"/>
                          <a:sym typeface="Arial"/>
                        </a:rPr>
                        <a:t>Hashing is used to uniquely identify each commit in a repository</a:t>
                      </a:r>
                    </a:p>
                    <a:p>
                      <a:pPr marL="0" lvl="0" indent="0" algn="l" rtl="0">
                        <a:spcBef>
                          <a:spcPts val="0"/>
                        </a:spcBef>
                        <a:spcAft>
                          <a:spcPts val="0"/>
                        </a:spcAft>
                        <a:buNone/>
                      </a:pP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069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The date the commit was pushed: you can also filter the results of git log by date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069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The author of the commit: we can filter the commits returned by git log by the person who wrote or committed the changes to it</a:t>
                      </a:r>
                    </a:p>
                    <a:p>
                      <a:pPr marL="0" lvl="0" indent="0" algn="l" rtl="0">
                        <a:spcBef>
                          <a:spcPts val="0"/>
                        </a:spcBef>
                        <a:spcAft>
                          <a:spcPts val="0"/>
                        </a:spcAft>
                        <a:buNone/>
                      </a:pP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6062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The message associated with the commit</a:t>
                      </a:r>
                    </a:p>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The grep flag helps us filter the commits returned by git log by the commit message associated with that particular commit</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3</a:t>
            </a:r>
            <a:endParaRPr dirty="0"/>
          </a:p>
        </p:txBody>
      </p:sp>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body" idx="2"/>
          </p:nvPr>
        </p:nvSpPr>
        <p:spPr>
          <a:xfrm>
            <a:off x="315425" y="1139025"/>
            <a:ext cx="3706500" cy="307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Together with your team, brainstorm a solution for each of the situations/problems listed to the left.</a:t>
            </a:r>
            <a:endParaRPr dirty="0"/>
          </a:p>
        </p:txBody>
      </p:sp>
      <p:graphicFrame>
        <p:nvGraphicFramePr>
          <p:cNvPr id="106" name="Google Shape;106;p17"/>
          <p:cNvGraphicFramePr/>
          <p:nvPr>
            <p:extLst>
              <p:ext uri="{D42A27DB-BD31-4B8C-83A1-F6EECF244321}">
                <p14:modId xmlns:p14="http://schemas.microsoft.com/office/powerpoint/2010/main" val="2976043239"/>
              </p:ext>
            </p:extLst>
          </p:nvPr>
        </p:nvGraphicFramePr>
        <p:xfrm>
          <a:off x="4438996" y="190550"/>
          <a:ext cx="4469429" cy="4583950"/>
        </p:xfrm>
        <a:graphic>
          <a:graphicData uri="http://schemas.openxmlformats.org/drawingml/2006/table">
            <a:tbl>
              <a:tblPr>
                <a:noFill/>
                <a:tableStyleId>{F809CF2F-07B7-423E-B2B9-416DDF9AB70E}</a:tableStyleId>
              </a:tblPr>
              <a:tblGrid>
                <a:gridCol w="4469429">
                  <a:extLst>
                    <a:ext uri="{9D8B030D-6E8A-4147-A177-3AD203B41FA5}">
                      <a16:colId xmlns:a16="http://schemas.microsoft.com/office/drawing/2014/main" val="20000"/>
                    </a:ext>
                  </a:extLst>
                </a:gridCol>
              </a:tblGrid>
              <a:tr h="909775">
                <a:tc>
                  <a:txBody>
                    <a:bodyPr/>
                    <a:lstStyle/>
                    <a:p>
                      <a:pPr marL="0" lvl="0" indent="0" algn="l" rtl="0">
                        <a:spcBef>
                          <a:spcPts val="0"/>
                        </a:spcBef>
                        <a:spcAft>
                          <a:spcPts val="0"/>
                        </a:spcAft>
                        <a:buNone/>
                      </a:pPr>
                      <a:r>
                        <a:rPr lang="en" sz="1000" b="0" i="0" u="none" strike="noStrike" cap="none" dirty="0">
                          <a:solidFill>
                            <a:srgbClr val="000000"/>
                          </a:solidFill>
                          <a:latin typeface="Arial"/>
                          <a:cs typeface="Arial"/>
                          <a:sym typeface="Arial"/>
                        </a:rPr>
                        <a:t>You continue a work in progress on a new computer.</a:t>
                      </a:r>
                    </a:p>
                    <a:p>
                      <a:pPr marL="0" lvl="0" indent="0" algn="l" rtl="0">
                        <a:spcBef>
                          <a:spcPts val="0"/>
                        </a:spcBef>
                        <a:spcAft>
                          <a:spcPts val="0"/>
                        </a:spcAft>
                        <a:buNone/>
                      </a:pPr>
                      <a:endParaRPr lang="en-US" sz="1000" b="0" i="0" u="none" strike="noStrike" cap="none" dirty="0">
                        <a:solidFill>
                          <a:srgbClr val="000000"/>
                        </a:solidFill>
                        <a:latin typeface="Arial"/>
                        <a:cs typeface="Arial"/>
                        <a:sym typeface="Arial"/>
                      </a:endParaRPr>
                    </a:p>
                    <a:p>
                      <a:r>
                        <a:rPr lang="en-US" sz="1000" b="0" i="0" u="none" strike="noStrike" cap="none" dirty="0">
                          <a:solidFill>
                            <a:srgbClr val="000000"/>
                          </a:solidFill>
                          <a:latin typeface="Arial"/>
                          <a:ea typeface="Arial"/>
                          <a:cs typeface="Arial"/>
                          <a:sym typeface="Arial"/>
                        </a:rPr>
                        <a:t>Access your GitHub repository with your access token and clone your work onto the new computer </a:t>
                      </a: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09775">
                <a:tc>
                  <a:txBody>
                    <a:bodyPr/>
                    <a:lstStyle/>
                    <a:p>
                      <a:pPr marL="0" lvl="0" indent="0" algn="l" rtl="0">
                        <a:spcBef>
                          <a:spcPts val="0"/>
                        </a:spcBef>
                        <a:spcAft>
                          <a:spcPts val="0"/>
                        </a:spcAft>
                        <a:buNone/>
                      </a:pPr>
                      <a:r>
                        <a:rPr lang="en" sz="1000" dirty="0"/>
                        <a:t>You accidentally delete the file “</a:t>
                      </a:r>
                      <a:r>
                        <a:rPr lang="en" sz="1000" dirty="0" err="1"/>
                        <a:t>important.txt</a:t>
                      </a:r>
                      <a:r>
                        <a:rPr lang="en" sz="1000" dirty="0"/>
                        <a:t>”.</a:t>
                      </a:r>
                    </a:p>
                    <a:p>
                      <a:pPr marL="0" lvl="0" indent="0" algn="l" rtl="0">
                        <a:spcBef>
                          <a:spcPts val="0"/>
                        </a:spcBef>
                        <a:spcAft>
                          <a:spcPts val="0"/>
                        </a:spcAft>
                        <a:buNone/>
                      </a:pPr>
                      <a:endParaRPr lang="en-US" sz="1000"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Use the command </a:t>
                      </a:r>
                      <a:r>
                        <a:rPr lang="en-US" sz="1000" b="0" i="0" u="none" strike="noStrike" cap="none" dirty="0">
                          <a:solidFill>
                            <a:srgbClr val="000000"/>
                          </a:solidFill>
                          <a:latin typeface="Arial"/>
                          <a:ea typeface="Arial"/>
                          <a:cs typeface="Arial"/>
                          <a:sym typeface="Arial"/>
                        </a:rPr>
                        <a:t>Git restore &lt;file name&gt; to the copy of the file with the last version</a:t>
                      </a:r>
                    </a:p>
                    <a:p>
                      <a:pPr marL="0" lvl="0" indent="0" algn="l" rtl="0">
                        <a:spcBef>
                          <a:spcPts val="0"/>
                        </a:spcBef>
                        <a:spcAft>
                          <a:spcPts val="0"/>
                        </a:spcAft>
                        <a:buNone/>
                      </a:pP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09775">
                <a:tc>
                  <a:txBody>
                    <a:bodyPr/>
                    <a:lstStyle/>
                    <a:p>
                      <a:pPr marL="0" lvl="0" indent="0" algn="l" rtl="0">
                        <a:spcBef>
                          <a:spcPts val="0"/>
                        </a:spcBef>
                        <a:spcAft>
                          <a:spcPts val="0"/>
                        </a:spcAft>
                        <a:buNone/>
                      </a:pPr>
                      <a:r>
                        <a:rPr lang="en" sz="1000" dirty="0"/>
                        <a:t>You want to reuse a file from a previous assignment.</a:t>
                      </a:r>
                    </a:p>
                    <a:p>
                      <a:pPr marL="0" lvl="0" indent="0" algn="l" rtl="0">
                        <a:spcBef>
                          <a:spcPts val="0"/>
                        </a:spcBef>
                        <a:spcAft>
                          <a:spcPts val="0"/>
                        </a:spcAft>
                        <a:buNone/>
                      </a:pPr>
                      <a:endParaRPr lang="en-US" sz="1000"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rgbClr val="000000"/>
                          </a:solidFill>
                          <a:latin typeface="Arial"/>
                          <a:ea typeface="Arial"/>
                          <a:cs typeface="Arial"/>
                          <a:sym typeface="Arial"/>
                        </a:rPr>
                        <a:t>You can access previous files using the HEAD command</a:t>
                      </a:r>
                    </a:p>
                    <a:p>
                      <a:pPr marL="0" lvl="0" indent="0" algn="l" rtl="0">
                        <a:spcBef>
                          <a:spcPts val="0"/>
                        </a:spcBef>
                        <a:spcAft>
                          <a:spcPts val="0"/>
                        </a:spcAft>
                        <a:buNone/>
                      </a:pP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09775">
                <a:tc>
                  <a:txBody>
                    <a:bodyPr/>
                    <a:lstStyle/>
                    <a:p>
                      <a:pPr marL="0" lvl="0" indent="0" algn="l" rtl="0">
                        <a:spcBef>
                          <a:spcPts val="0"/>
                        </a:spcBef>
                        <a:spcAft>
                          <a:spcPts val="0"/>
                        </a:spcAft>
                        <a:buNone/>
                      </a:pPr>
                      <a:r>
                        <a:rPr lang="en" sz="1000" dirty="0"/>
                        <a:t>You want to throw away recent changes that you made to a file.</a:t>
                      </a:r>
                    </a:p>
                    <a:p>
                      <a:pPr marL="0" lvl="0" indent="0" algn="l" rtl="0">
                        <a:spcBef>
                          <a:spcPts val="0"/>
                        </a:spcBef>
                        <a:spcAft>
                          <a:spcPts val="0"/>
                        </a:spcAft>
                        <a:buNone/>
                      </a:pPr>
                      <a:endParaRPr lang="en" sz="1000"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rgbClr val="000000"/>
                          </a:solidFill>
                          <a:latin typeface="Arial"/>
                          <a:ea typeface="Arial"/>
                          <a:cs typeface="Arial"/>
                          <a:sym typeface="Arial"/>
                        </a:rPr>
                        <a:t>Use the Git Checkout command to restore a file to the previous version.</a:t>
                      </a:r>
                    </a:p>
                    <a:p>
                      <a:pPr marL="0" lvl="0" indent="0" algn="l" rtl="0">
                        <a:spcBef>
                          <a:spcPts val="0"/>
                        </a:spcBef>
                        <a:spcAft>
                          <a:spcPts val="0"/>
                        </a:spcAft>
                        <a:buNone/>
                      </a:pP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909775">
                <a:tc>
                  <a:txBody>
                    <a:bodyPr/>
                    <a:lstStyle/>
                    <a:p>
                      <a:pPr marL="0" lvl="0" indent="0" algn="l" rtl="0">
                        <a:spcBef>
                          <a:spcPts val="0"/>
                        </a:spcBef>
                        <a:spcAft>
                          <a:spcPts val="0"/>
                        </a:spcAft>
                        <a:buNone/>
                      </a:pPr>
                      <a:r>
                        <a:rPr lang="en" sz="1000" dirty="0"/>
                        <a:t>You forgot to push your solution before the assignment deadline.</a:t>
                      </a:r>
                    </a:p>
                    <a:p>
                      <a:pPr marL="0" lvl="0" indent="0" algn="l" rtl="0">
                        <a:spcBef>
                          <a:spcPts val="0"/>
                        </a:spcBef>
                        <a:spcAft>
                          <a:spcPts val="0"/>
                        </a:spcAft>
                        <a:buNone/>
                      </a:pPr>
                      <a:endParaRPr lang="en" sz="1000"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a:solidFill>
                            <a:srgbClr val="000000"/>
                          </a:solidFill>
                          <a:latin typeface="Arial"/>
                          <a:ea typeface="Arial"/>
                          <a:cs typeface="Arial"/>
                          <a:sym typeface="Arial"/>
                        </a:rPr>
                        <a:t>Use </a:t>
                      </a:r>
                      <a:r>
                        <a:rPr lang="en-US" sz="1000" b="0" i="0" u="none" strike="noStrike" cap="none" dirty="0">
                          <a:solidFill>
                            <a:srgbClr val="000000"/>
                          </a:solidFill>
                          <a:latin typeface="Arial"/>
                          <a:ea typeface="Arial"/>
                          <a:cs typeface="Arial"/>
                          <a:sym typeface="Arial"/>
                        </a:rPr>
                        <a:t>the git commit command to push the solution</a:t>
                      </a:r>
                    </a:p>
                    <a:p>
                      <a:pPr marL="0" lvl="0" indent="0" algn="l" rtl="0">
                        <a:spcBef>
                          <a:spcPts val="0"/>
                        </a:spcBef>
                        <a:spcAft>
                          <a:spcPts val="0"/>
                        </a:spcAft>
                        <a:buNone/>
                      </a:pP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631</Words>
  <Application>Microsoft Macintosh PowerPoint</Application>
  <PresentationFormat>On-screen Show (16:9)</PresentationFormat>
  <Paragraphs>48</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Merriweather</vt:lpstr>
      <vt:lpstr>Arial</vt:lpstr>
      <vt:lpstr>Roboto</vt:lpstr>
      <vt:lpstr>Paradigm</vt:lpstr>
      <vt:lpstr>Problem Solving Session</vt:lpstr>
      <vt:lpstr>Problem 1</vt:lpstr>
      <vt:lpstr>Problem 2</vt:lpstr>
      <vt:lpstr>Problem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Yara-Ghiya Nabhan</cp:lastModifiedBy>
  <cp:revision>15</cp:revision>
  <dcterms:modified xsi:type="dcterms:W3CDTF">2021-09-12T07:10:02Z</dcterms:modified>
</cp:coreProperties>
</file>