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6"/>
  </p:notesMasterIdLst>
  <p:sldIdLst>
    <p:sldId id="256" r:id="rId2"/>
    <p:sldId id="258" r:id="rId3"/>
    <p:sldId id="259" r:id="rId4"/>
    <p:sldId id="260" r:id="rId5"/>
  </p:sldIdLst>
  <p:sldSz cx="9144000" cy="5143500" type="screen16x9"/>
  <p:notesSz cx="6858000" cy="9144000"/>
  <p:embeddedFontLst>
    <p:embeddedFont>
      <p:font typeface="Merriweather" panose="020B0604020202020204" charset="0"/>
      <p:regular r:id="rId7"/>
      <p:bold r:id="rId8"/>
      <p:italic r:id="rId9"/>
      <p:boldItalic r:id="rId10"/>
    </p:embeddedFont>
    <p:embeddedFont>
      <p:font typeface="Roboto" panose="020B060402020202020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09CF2F-07B7-423E-B2B9-416DDF9AB70E}">
  <a:tblStyle styleId="{F809CF2F-07B7-423E-B2B9-416DDF9AB7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6" d="100"/>
          <a:sy n="86" d="100"/>
        </p:scale>
        <p:origin x="720" y="52"/>
      </p:cViewPr>
      <p:guideLst/>
    </p:cSldViewPr>
  </p:slideViewPr>
  <p:notesTextViewPr>
    <p:cViewPr>
      <p:scale>
        <a:sx n="1" d="1"/>
        <a:sy n="1" d="1"/>
      </p:scale>
      <p:origin x="0" y="0"/>
    </p:cViewPr>
  </p:notesTextViewPr>
  <p:sorterViewPr>
    <p:cViewPr>
      <p:scale>
        <a:sx n="183" d="100"/>
        <a:sy n="183" d="100"/>
      </p:scale>
      <p:origin x="0" y="-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395c11c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395c11c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95221c0a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95221c0a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e95221c0a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e95221c0a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95221c0a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95221c0a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lnSpc>
                <a:spcPct val="100000"/>
              </a:lnSpc>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a:t>
            </a:r>
            <a:r>
              <a:rPr lang="en" dirty="0" smtClean="0"/>
              <a:t>Session – khaled aldasouki</a:t>
            </a:r>
            <a:endParaRPr dirty="0"/>
          </a:p>
        </p:txBody>
      </p:sp>
      <p:sp>
        <p:nvSpPr>
          <p:cNvPr id="69" name="Google Shape;69;p13"/>
          <p:cNvSpPr txBox="1">
            <a:spLocks noGrp="1"/>
          </p:cNvSpPr>
          <p:nvPr>
            <p:ph type="body" idx="1"/>
          </p:nvPr>
        </p:nvSpPr>
        <p:spPr>
          <a:xfrm>
            <a:off x="311700" y="1505700"/>
            <a:ext cx="42603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endParaRPr dirty="0"/>
          </a:p>
          <a:p>
            <a:pPr marL="457200" lvl="0" indent="-311150" algn="l" rtl="0">
              <a:spcBef>
                <a:spcPts val="0"/>
              </a:spcBef>
              <a:spcAft>
                <a:spcPts val="0"/>
              </a:spcAft>
              <a:buSzPts val="1300"/>
              <a:buChar char="●"/>
            </a:pPr>
            <a:r>
              <a:rPr lang="en-US" dirty="0"/>
              <a:t>Write your name on each completed sheet.</a:t>
            </a:r>
          </a:p>
          <a:p>
            <a:pPr marL="457200" lvl="0" indent="-311150" algn="l" rtl="0">
              <a:spcBef>
                <a:spcPts val="0"/>
              </a:spcBef>
              <a:spcAft>
                <a:spcPts val="0"/>
              </a:spcAft>
              <a:buSzPts val="1300"/>
              <a:buChar char="●"/>
            </a:pPr>
            <a:r>
              <a:rPr lang="en-US"/>
              <a:t>Submit to the designated MyCourses’ Dropbox.</a:t>
            </a:r>
            <a:endParaRPr lang="en-US" dirty="0"/>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8" name="Google Shape;88;p15"/>
          <p:cNvSpPr txBox="1">
            <a:spLocks noGrp="1"/>
          </p:cNvSpPr>
          <p:nvPr>
            <p:ph type="title"/>
          </p:nvPr>
        </p:nvSpPr>
        <p:spPr>
          <a:xfrm>
            <a:off x="311725" y="2723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a:t>
            </a:r>
            <a:r>
              <a:rPr lang="en" dirty="0" smtClean="0"/>
              <a:t>1 – khaled aldasouki</a:t>
            </a:r>
            <a:endParaRPr dirty="0"/>
          </a:p>
        </p:txBody>
      </p:sp>
      <p:sp>
        <p:nvSpPr>
          <p:cNvPr id="89" name="Google Shape;89;p15"/>
          <p:cNvSpPr txBox="1">
            <a:spLocks noGrp="1"/>
          </p:cNvSpPr>
          <p:nvPr>
            <p:ph type="body" idx="2"/>
          </p:nvPr>
        </p:nvSpPr>
        <p:spPr>
          <a:xfrm>
            <a:off x="315425" y="1057575"/>
            <a:ext cx="3706500" cy="356094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Making and overcoming mistakes is an essential part of problem solving.</a:t>
            </a:r>
            <a:endParaRPr dirty="0"/>
          </a:p>
          <a:p>
            <a:pPr marL="0" lvl="0" indent="0" algn="l" rtl="0">
              <a:spcBef>
                <a:spcPts val="1600"/>
              </a:spcBef>
              <a:spcAft>
                <a:spcPts val="0"/>
              </a:spcAft>
              <a:buNone/>
            </a:pPr>
            <a:r>
              <a:rPr lang="en" dirty="0"/>
              <a:t>Talk with your team and identify </a:t>
            </a:r>
            <a:r>
              <a:rPr lang="en" b="1" i="1" dirty="0">
                <a:solidFill>
                  <a:srgbClr val="EA9999"/>
                </a:solidFill>
              </a:rPr>
              <a:t>at least three mistakes</a:t>
            </a:r>
            <a:r>
              <a:rPr lang="en" dirty="0"/>
              <a:t> that you made and overcame throughout any of the class activities in this unit. Did any of you make the same kind of mistake? </a:t>
            </a:r>
            <a:endParaRPr dirty="0"/>
          </a:p>
          <a:p>
            <a:pPr marL="0" lvl="0" indent="0" algn="l" rtl="0">
              <a:spcBef>
                <a:spcPts val="1600"/>
              </a:spcBef>
              <a:spcAft>
                <a:spcPts val="1600"/>
              </a:spcAft>
              <a:buNone/>
            </a:pPr>
            <a:r>
              <a:rPr lang="en" dirty="0"/>
              <a:t>Be sure to describe specifically what you did to overcome each mistake. Did you look up the solution in the slides? Ask for help on the Discord server? Go to office hours? Something else?</a:t>
            </a:r>
            <a:endParaRPr dirty="0"/>
          </a:p>
        </p:txBody>
      </p:sp>
      <p:graphicFrame>
        <p:nvGraphicFramePr>
          <p:cNvPr id="90" name="Google Shape;90;p15"/>
          <p:cNvGraphicFramePr/>
          <p:nvPr>
            <p:extLst>
              <p:ext uri="{D42A27DB-BD31-4B8C-83A1-F6EECF244321}">
                <p14:modId xmlns:p14="http://schemas.microsoft.com/office/powerpoint/2010/main" val="4245496822"/>
              </p:ext>
            </p:extLst>
          </p:nvPr>
        </p:nvGraphicFramePr>
        <p:xfrm>
          <a:off x="4485000" y="317175"/>
          <a:ext cx="4311725" cy="4771461"/>
        </p:xfrm>
        <a:graphic>
          <a:graphicData uri="http://schemas.openxmlformats.org/drawingml/2006/table">
            <a:tbl>
              <a:tblPr>
                <a:noFill/>
                <a:tableStyleId>{F809CF2F-07B7-423E-B2B9-416DDF9AB70E}</a:tableStyleId>
              </a:tblPr>
              <a:tblGrid>
                <a:gridCol w="4311725">
                  <a:extLst>
                    <a:ext uri="{9D8B030D-6E8A-4147-A177-3AD203B41FA5}">
                      <a16:colId xmlns:a16="http://schemas.microsoft.com/office/drawing/2014/main" val="20000"/>
                    </a:ext>
                  </a:extLst>
                </a:gridCol>
              </a:tblGrid>
              <a:tr h="1124164">
                <a:tc>
                  <a:txBody>
                    <a:bodyPr/>
                    <a:lstStyle/>
                    <a:p>
                      <a:pPr marL="0" lvl="0" indent="0" algn="l" rtl="0">
                        <a:spcBef>
                          <a:spcPts val="0"/>
                        </a:spcBef>
                        <a:spcAft>
                          <a:spcPts val="0"/>
                        </a:spcAft>
                        <a:buNone/>
                      </a:pPr>
                      <a:r>
                        <a:rPr lang="en-GB" baseline="0" dirty="0" smtClean="0"/>
                        <a:t>Created a repository while having an existing git account on the same device resulted in some issues.</a:t>
                      </a:r>
                    </a:p>
                    <a:p>
                      <a:pPr marL="0" lvl="0" indent="0" algn="l" rtl="0">
                        <a:spcBef>
                          <a:spcPts val="0"/>
                        </a:spcBef>
                        <a:spcAft>
                          <a:spcPts val="0"/>
                        </a:spcAft>
                        <a:buNone/>
                      </a:pPr>
                      <a:r>
                        <a:rPr lang="en-GB" baseline="0" dirty="0" smtClean="0"/>
                        <a:t>Instead of finding a solution, a different device was used to go around this problem</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316099">
                <a:tc>
                  <a:txBody>
                    <a:bodyPr/>
                    <a:lstStyle/>
                    <a:p>
                      <a:pPr marL="0" lvl="0" indent="0" algn="l" rtl="0">
                        <a:spcBef>
                          <a:spcPts val="0"/>
                        </a:spcBef>
                        <a:spcAft>
                          <a:spcPts val="0"/>
                        </a:spcAft>
                        <a:buNone/>
                      </a:pPr>
                      <a:r>
                        <a:rPr lang="en-GB" dirty="0" smtClean="0"/>
                        <a:t>Tried to clone a file</a:t>
                      </a:r>
                      <a:r>
                        <a:rPr lang="en-GB" baseline="0" dirty="0" smtClean="0"/>
                        <a:t> from a  private repository. After researching, I discovered on stack overflow that you can only clone a specific file out of a repository if that repository is public, I ended up deleting my local repository and cloning the entire repository onto my local drive again</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022511">
                <a:tc>
                  <a:txBody>
                    <a:bodyPr/>
                    <a:lstStyle/>
                    <a:p>
                      <a:pPr marL="0" lvl="0" indent="0" algn="l" rtl="0">
                        <a:spcBef>
                          <a:spcPts val="0"/>
                        </a:spcBef>
                        <a:spcAft>
                          <a:spcPts val="0"/>
                        </a:spcAft>
                        <a:buNone/>
                      </a:pPr>
                      <a:r>
                        <a:rPr lang="en-GB" dirty="0" smtClean="0"/>
                        <a:t>Tried</a:t>
                      </a:r>
                      <a:r>
                        <a:rPr lang="en-GB" baseline="0" dirty="0" smtClean="0"/>
                        <a:t> to commit a new file onto a different repository, which was overcame by correcting the absolute path in </a:t>
                      </a:r>
                      <a:r>
                        <a:rPr lang="en-GB" baseline="0" dirty="0" err="1" smtClean="0"/>
                        <a:t>powershell</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022511">
                <a:tc>
                  <a:txBody>
                    <a:bodyPr/>
                    <a:lstStyle/>
                    <a:p>
                      <a:pPr marL="0" lvl="0" indent="0" algn="l" rtl="0">
                        <a:spcBef>
                          <a:spcPts val="0"/>
                        </a:spcBef>
                        <a:spcAft>
                          <a:spcPts val="0"/>
                        </a:spcAft>
                        <a:buNone/>
                      </a:pPr>
                      <a:r>
                        <a:rPr lang="en-GB" dirty="0" err="1" smtClean="0"/>
                        <a:t>Powershell</a:t>
                      </a:r>
                      <a:r>
                        <a:rPr lang="en-GB" baseline="0" dirty="0" smtClean="0"/>
                        <a:t> would not allow cloning as I was not logged into </a:t>
                      </a:r>
                      <a:r>
                        <a:rPr lang="en-GB" baseline="0" dirty="0" err="1" smtClean="0"/>
                        <a:t>github</a:t>
                      </a:r>
                      <a:r>
                        <a:rPr lang="en-GB" baseline="0" dirty="0" smtClean="0"/>
                        <a:t>, and the PAT login function would not work, I overcame this issue by logging in  using my </a:t>
                      </a:r>
                      <a:r>
                        <a:rPr lang="en-GB" baseline="0" dirty="0" err="1" smtClean="0"/>
                        <a:t>github</a:t>
                      </a:r>
                      <a:r>
                        <a:rPr lang="en-GB" baseline="0" dirty="0" smtClean="0"/>
                        <a:t> username and password</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sldNum" idx="12"/>
          </p:nvPr>
        </p:nvSpPr>
        <p:spPr>
          <a:xfrm>
            <a:off x="90453" y="4663225"/>
            <a:ext cx="30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6" name="Google Shape;96;p16"/>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a:t>
            </a:r>
            <a:r>
              <a:rPr lang="en" dirty="0" smtClean="0"/>
              <a:t>2 – khaled aldasouki</a:t>
            </a:r>
            <a:endParaRPr dirty="0"/>
          </a:p>
        </p:txBody>
      </p:sp>
      <p:sp>
        <p:nvSpPr>
          <p:cNvPr id="97" name="Google Shape;97;p16"/>
          <p:cNvSpPr txBox="1">
            <a:spLocks noGrp="1"/>
          </p:cNvSpPr>
          <p:nvPr>
            <p:ph type="body" idx="2"/>
          </p:nvPr>
        </p:nvSpPr>
        <p:spPr>
          <a:xfrm>
            <a:off x="5192225" y="1286175"/>
            <a:ext cx="3706500" cy="2406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Each entry in a Git log contains 4 pieces of information.</a:t>
            </a:r>
            <a:endParaRPr/>
          </a:p>
          <a:p>
            <a:pPr marL="0" lvl="0" indent="0" algn="l" rtl="0">
              <a:spcBef>
                <a:spcPts val="1600"/>
              </a:spcBef>
              <a:spcAft>
                <a:spcPts val="0"/>
              </a:spcAft>
              <a:buNone/>
            </a:pPr>
            <a:r>
              <a:rPr lang="en"/>
              <a:t>Describe each piece of information and under which circumstances it might be useful.</a:t>
            </a:r>
            <a:endParaRPr/>
          </a:p>
          <a:p>
            <a:pPr marL="0" lvl="0" indent="0" algn="l" rtl="0">
              <a:spcBef>
                <a:spcPts val="1600"/>
              </a:spcBef>
              <a:spcAft>
                <a:spcPts val="1600"/>
              </a:spcAft>
              <a:buNone/>
            </a:pPr>
            <a:r>
              <a:rPr lang="en"/>
              <a:t>Consider how the usefulness of the log would be affected by the the frequency of commits and the quality of the comments that you use when you commit to the repository.</a:t>
            </a:r>
            <a:endParaRPr/>
          </a:p>
        </p:txBody>
      </p:sp>
      <p:graphicFrame>
        <p:nvGraphicFramePr>
          <p:cNvPr id="98" name="Google Shape;98;p16"/>
          <p:cNvGraphicFramePr/>
          <p:nvPr>
            <p:extLst>
              <p:ext uri="{D42A27DB-BD31-4B8C-83A1-F6EECF244321}">
                <p14:modId xmlns:p14="http://schemas.microsoft.com/office/powerpoint/2010/main" val="1102799320"/>
              </p:ext>
            </p:extLst>
          </p:nvPr>
        </p:nvGraphicFramePr>
        <p:xfrm>
          <a:off x="452375" y="201575"/>
          <a:ext cx="4190825" cy="4781475"/>
        </p:xfrm>
        <a:graphic>
          <a:graphicData uri="http://schemas.openxmlformats.org/drawingml/2006/table">
            <a:tbl>
              <a:tblPr>
                <a:noFill/>
                <a:tableStyleId>{F809CF2F-07B7-423E-B2B9-416DDF9AB70E}</a:tableStyleId>
              </a:tblPr>
              <a:tblGrid>
                <a:gridCol w="4190825">
                  <a:extLst>
                    <a:ext uri="{9D8B030D-6E8A-4147-A177-3AD203B41FA5}">
                      <a16:colId xmlns:a16="http://schemas.microsoft.com/office/drawing/2014/main" val="20000"/>
                    </a:ext>
                  </a:extLst>
                </a:gridCol>
              </a:tblGrid>
              <a:tr h="1206950">
                <a:tc>
                  <a:txBody>
                    <a:bodyPr/>
                    <a:lstStyle/>
                    <a:p>
                      <a:pPr marL="0" lvl="0" indent="0" algn="l" rtl="0">
                        <a:spcBef>
                          <a:spcPts val="0"/>
                        </a:spcBef>
                        <a:spcAft>
                          <a:spcPts val="0"/>
                        </a:spcAft>
                        <a:buNone/>
                      </a:pPr>
                      <a:r>
                        <a:rPr lang="en-GB" sz="1400" dirty="0" smtClean="0"/>
                        <a:t>Commit hash-</a:t>
                      </a:r>
                      <a:r>
                        <a:rPr lang="en-GB" sz="1400" baseline="0" dirty="0" smtClean="0"/>
                        <a:t>  unique 40 digit hexadecimal string used to differentiate between versions of a file/ repository/ directory </a:t>
                      </a:r>
                      <a:endParaRPr sz="14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206950">
                <a:tc>
                  <a:txBody>
                    <a:bodyPr/>
                    <a:lstStyle/>
                    <a:p>
                      <a:pPr marL="0" lvl="0" indent="0" algn="l" rtl="0">
                        <a:spcBef>
                          <a:spcPts val="0"/>
                        </a:spcBef>
                        <a:spcAft>
                          <a:spcPts val="0"/>
                        </a:spcAft>
                        <a:buNone/>
                      </a:pPr>
                      <a:r>
                        <a:rPr lang="en-GB" sz="1400" dirty="0" smtClean="0"/>
                        <a:t>Author-</a:t>
                      </a:r>
                      <a:r>
                        <a:rPr lang="en-GB" sz="1400" baseline="0" dirty="0" smtClean="0"/>
                        <a:t> the user/ person behind that specific commit </a:t>
                      </a:r>
                      <a:endParaRPr sz="14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206950">
                <a:tc>
                  <a:txBody>
                    <a:bodyPr/>
                    <a:lstStyle/>
                    <a:p>
                      <a:pPr marL="0" lvl="0" indent="0" algn="l" rtl="0">
                        <a:spcBef>
                          <a:spcPts val="0"/>
                        </a:spcBef>
                        <a:spcAft>
                          <a:spcPts val="0"/>
                        </a:spcAft>
                        <a:buNone/>
                      </a:pPr>
                      <a:r>
                        <a:rPr lang="en-GB" sz="1400" dirty="0" smtClean="0"/>
                        <a:t>Displays</a:t>
                      </a:r>
                      <a:r>
                        <a:rPr lang="en-GB" sz="1400" baseline="0" dirty="0" smtClean="0"/>
                        <a:t> the date and time when a commit was performed </a:t>
                      </a:r>
                      <a:endParaRPr sz="14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160625">
                <a:tc>
                  <a:txBody>
                    <a:bodyPr/>
                    <a:lstStyle/>
                    <a:p>
                      <a:pPr marL="0" lvl="0" indent="0" algn="l" rtl="0">
                        <a:spcBef>
                          <a:spcPts val="0"/>
                        </a:spcBef>
                        <a:spcAft>
                          <a:spcPts val="0"/>
                        </a:spcAft>
                        <a:buNone/>
                      </a:pPr>
                      <a:r>
                        <a:rPr lang="en-GB" dirty="0" smtClean="0"/>
                        <a:t>Message/ comment-</a:t>
                      </a:r>
                      <a:r>
                        <a:rPr lang="en-GB" baseline="0" dirty="0" smtClean="0"/>
                        <a:t> the message connected to the commit in question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 name="TextBox 1"/>
          <p:cNvSpPr txBox="1"/>
          <p:nvPr/>
        </p:nvSpPr>
        <p:spPr>
          <a:xfrm>
            <a:off x="5264725" y="3692175"/>
            <a:ext cx="3522436" cy="1200329"/>
          </a:xfrm>
          <a:prstGeom prst="rect">
            <a:avLst/>
          </a:prstGeom>
          <a:solidFill>
            <a:schemeClr val="bg1"/>
          </a:solidFill>
        </p:spPr>
        <p:txBody>
          <a:bodyPr wrap="square" rtlCol="0">
            <a:spAutoFit/>
          </a:bodyPr>
          <a:lstStyle/>
          <a:p>
            <a:r>
              <a:rPr lang="en-GB" sz="1200" dirty="0" smtClean="0"/>
              <a:t>When many commits have been performed in one repository, it can become difficult to read through all the different “versions” of those files, and if the comments are poorly written, it can be difficult to differentiate the changes in these “versions”</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a:t>
            </a:r>
            <a:r>
              <a:rPr lang="en" dirty="0" smtClean="0"/>
              <a:t>3 – khaled aldasouki</a:t>
            </a:r>
            <a:endParaRPr dirty="0"/>
          </a:p>
        </p:txBody>
      </p:sp>
      <p:sp>
        <p:nvSpPr>
          <p:cNvPr id="104" name="Google Shape;10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5" name="Google Shape;105;p17"/>
          <p:cNvSpPr txBox="1">
            <a:spLocks noGrp="1"/>
          </p:cNvSpPr>
          <p:nvPr>
            <p:ph type="body" idx="2"/>
          </p:nvPr>
        </p:nvSpPr>
        <p:spPr>
          <a:xfrm>
            <a:off x="311725" y="1518166"/>
            <a:ext cx="3706500" cy="307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Together with your team, brainstorm a solution for each of the situations/problems listed to the left.</a:t>
            </a:r>
            <a:endParaRPr dirty="0"/>
          </a:p>
        </p:txBody>
      </p:sp>
      <p:graphicFrame>
        <p:nvGraphicFramePr>
          <p:cNvPr id="106" name="Google Shape;106;p17"/>
          <p:cNvGraphicFramePr/>
          <p:nvPr>
            <p:extLst>
              <p:ext uri="{D42A27DB-BD31-4B8C-83A1-F6EECF244321}">
                <p14:modId xmlns:p14="http://schemas.microsoft.com/office/powerpoint/2010/main" val="2711930544"/>
              </p:ext>
            </p:extLst>
          </p:nvPr>
        </p:nvGraphicFramePr>
        <p:xfrm>
          <a:off x="4456650" y="190550"/>
          <a:ext cx="4451775" cy="4619025"/>
        </p:xfrm>
        <a:graphic>
          <a:graphicData uri="http://schemas.openxmlformats.org/drawingml/2006/table">
            <a:tbl>
              <a:tblPr>
                <a:noFill/>
                <a:tableStyleId>{F809CF2F-07B7-423E-B2B9-416DDF9AB70E}</a:tableStyleId>
              </a:tblPr>
              <a:tblGrid>
                <a:gridCol w="4451775">
                  <a:extLst>
                    <a:ext uri="{9D8B030D-6E8A-4147-A177-3AD203B41FA5}">
                      <a16:colId xmlns:a16="http://schemas.microsoft.com/office/drawing/2014/main" val="20000"/>
                    </a:ext>
                  </a:extLst>
                </a:gridCol>
              </a:tblGrid>
              <a:tr h="909775">
                <a:tc>
                  <a:txBody>
                    <a:bodyPr/>
                    <a:lstStyle/>
                    <a:p>
                      <a:pPr marL="0" lvl="0" indent="0" algn="l" rtl="0">
                        <a:spcBef>
                          <a:spcPts val="0"/>
                        </a:spcBef>
                        <a:spcAft>
                          <a:spcPts val="0"/>
                        </a:spcAft>
                        <a:buNone/>
                      </a:pPr>
                      <a:r>
                        <a:rPr lang="en" sz="1000" dirty="0"/>
                        <a:t>You continue a work in progress on a new computer</a:t>
                      </a:r>
                      <a:r>
                        <a:rPr lang="en" sz="1000" dirty="0" smtClean="0"/>
                        <a:t>.</a:t>
                      </a:r>
                    </a:p>
                    <a:p>
                      <a:pPr marL="0" lvl="0" indent="0" algn="l" rtl="0">
                        <a:spcBef>
                          <a:spcPts val="0"/>
                        </a:spcBef>
                        <a:spcAft>
                          <a:spcPts val="0"/>
                        </a:spcAft>
                        <a:buNone/>
                      </a:pPr>
                      <a:endParaRPr lang="en-GB" sz="1000" dirty="0" smtClean="0"/>
                    </a:p>
                    <a:p>
                      <a:pPr marL="0" lvl="0" indent="0" algn="l" rtl="0">
                        <a:spcBef>
                          <a:spcPts val="0"/>
                        </a:spcBef>
                        <a:spcAft>
                          <a:spcPts val="0"/>
                        </a:spcAft>
                        <a:buNone/>
                      </a:pPr>
                      <a:r>
                        <a:rPr lang="en-GB" sz="1000" dirty="0" smtClean="0"/>
                        <a:t>Push the current work you’ve done on the first computer and then clone</a:t>
                      </a:r>
                      <a:r>
                        <a:rPr lang="en-GB" sz="1000" baseline="0" dirty="0" smtClean="0"/>
                        <a:t> it onto the new computer, doing this on a separate branch can help organize these actions </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09775">
                <a:tc>
                  <a:txBody>
                    <a:bodyPr/>
                    <a:lstStyle/>
                    <a:p>
                      <a:pPr marL="0" lvl="0" indent="0" algn="l" rtl="0">
                        <a:spcBef>
                          <a:spcPts val="0"/>
                        </a:spcBef>
                        <a:spcAft>
                          <a:spcPts val="0"/>
                        </a:spcAft>
                        <a:buNone/>
                      </a:pPr>
                      <a:r>
                        <a:rPr lang="en" sz="1000" dirty="0"/>
                        <a:t>You accidentally delete the file “important.txt</a:t>
                      </a:r>
                      <a:r>
                        <a:rPr lang="en" sz="1000" dirty="0" smtClean="0"/>
                        <a:t>”.</a:t>
                      </a:r>
                      <a:endParaRPr lang="en-GB" sz="1000" dirty="0" smtClean="0"/>
                    </a:p>
                    <a:p>
                      <a:pPr marL="0" lvl="0" indent="0" algn="l" rtl="0">
                        <a:spcBef>
                          <a:spcPts val="0"/>
                        </a:spcBef>
                        <a:spcAft>
                          <a:spcPts val="0"/>
                        </a:spcAft>
                        <a:buNone/>
                      </a:pPr>
                      <a:endParaRPr lang="en-GB" sz="1000" dirty="0" smtClean="0"/>
                    </a:p>
                    <a:p>
                      <a:pPr marL="0" lvl="0" indent="0" algn="l" rtl="0">
                        <a:spcBef>
                          <a:spcPts val="0"/>
                        </a:spcBef>
                        <a:spcAft>
                          <a:spcPts val="0"/>
                        </a:spcAft>
                        <a:buNone/>
                      </a:pPr>
                      <a:r>
                        <a:rPr lang="en-GB" sz="1000" dirty="0" smtClean="0"/>
                        <a:t>Use git restore important.txt to restore that file </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09775">
                <a:tc>
                  <a:txBody>
                    <a:bodyPr/>
                    <a:lstStyle/>
                    <a:p>
                      <a:pPr marL="0" lvl="0" indent="0" algn="l" rtl="0">
                        <a:spcBef>
                          <a:spcPts val="0"/>
                        </a:spcBef>
                        <a:spcAft>
                          <a:spcPts val="0"/>
                        </a:spcAft>
                        <a:buNone/>
                      </a:pPr>
                      <a:r>
                        <a:rPr lang="en" sz="1000" dirty="0"/>
                        <a:t>You want to reuse a file from a previous assignment</a:t>
                      </a:r>
                      <a:r>
                        <a:rPr lang="en" sz="1000" dirty="0" smtClean="0"/>
                        <a:t>.</a:t>
                      </a:r>
                      <a:endParaRPr lang="en-GB" sz="1000" dirty="0" smtClean="0"/>
                    </a:p>
                    <a:p>
                      <a:pPr marL="0" lvl="0" indent="0" algn="l" rtl="0">
                        <a:spcBef>
                          <a:spcPts val="0"/>
                        </a:spcBef>
                        <a:spcAft>
                          <a:spcPts val="0"/>
                        </a:spcAft>
                        <a:buNone/>
                      </a:pPr>
                      <a:r>
                        <a:rPr lang="en-GB" sz="1000" dirty="0" smtClean="0"/>
                        <a:t>clone</a:t>
                      </a:r>
                      <a:r>
                        <a:rPr lang="en-GB" sz="1000" baseline="0" dirty="0" smtClean="0"/>
                        <a:t> the file from the previous assignment </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09775">
                <a:tc>
                  <a:txBody>
                    <a:bodyPr/>
                    <a:lstStyle/>
                    <a:p>
                      <a:pPr marL="0" lvl="0" indent="0" algn="l" rtl="0">
                        <a:spcBef>
                          <a:spcPts val="0"/>
                        </a:spcBef>
                        <a:spcAft>
                          <a:spcPts val="0"/>
                        </a:spcAft>
                        <a:buNone/>
                      </a:pPr>
                      <a:r>
                        <a:rPr lang="en" sz="1000" dirty="0"/>
                        <a:t>You want to throw away recent changes that you made to </a:t>
                      </a:r>
                      <a:r>
                        <a:rPr lang="en" sz="1000" dirty="0" smtClean="0"/>
                        <a:t>a file</a:t>
                      </a:r>
                    </a:p>
                    <a:p>
                      <a:pPr marL="0" lvl="0" indent="0" algn="l" rtl="0">
                        <a:spcBef>
                          <a:spcPts val="0"/>
                        </a:spcBef>
                        <a:spcAft>
                          <a:spcPts val="0"/>
                        </a:spcAft>
                        <a:buNone/>
                      </a:pPr>
                      <a:r>
                        <a:rPr lang="en-US" sz="1000" dirty="0" smtClean="0"/>
                        <a:t>G</a:t>
                      </a:r>
                      <a:r>
                        <a:rPr lang="en" sz="1000" dirty="0" smtClean="0"/>
                        <a:t>it checkout HEAD or git restore &lt;filename</a:t>
                      </a:r>
                      <a:r>
                        <a:rPr lang="en" sz="1000" baseline="0" dirty="0" smtClean="0"/>
                        <a:t>&gt; will restore t</a:t>
                      </a:r>
                      <a:r>
                        <a:rPr lang="en-US" sz="1000" baseline="0" dirty="0" smtClean="0"/>
                        <a:t>he</a:t>
                      </a:r>
                      <a:r>
                        <a:rPr lang="en" sz="1000" baseline="0" dirty="0" smtClean="0"/>
                        <a:t> file to t</a:t>
                      </a:r>
                      <a:r>
                        <a:rPr lang="en-US" sz="1000" baseline="0" dirty="0" smtClean="0"/>
                        <a:t>he</a:t>
                      </a:r>
                      <a:r>
                        <a:rPr lang="en" sz="1000" baseline="0" dirty="0" smtClean="0"/>
                        <a:t> newst commit version/ the head</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909775">
                <a:tc>
                  <a:txBody>
                    <a:bodyPr/>
                    <a:lstStyle/>
                    <a:p>
                      <a:pPr marL="0" lvl="0" indent="0" algn="l" rtl="0">
                        <a:spcBef>
                          <a:spcPts val="0"/>
                        </a:spcBef>
                        <a:spcAft>
                          <a:spcPts val="0"/>
                        </a:spcAft>
                        <a:buNone/>
                      </a:pPr>
                      <a:r>
                        <a:rPr lang="en" sz="1000" dirty="0"/>
                        <a:t>You forgot to push your solution before the assignment deadline</a:t>
                      </a:r>
                      <a:r>
                        <a:rPr lang="en" sz="1000" dirty="0" smtClean="0"/>
                        <a:t>.</a:t>
                      </a:r>
                    </a:p>
                    <a:p>
                      <a:pPr marL="0" lvl="0" indent="0" algn="l" rtl="0">
                        <a:spcBef>
                          <a:spcPts val="0"/>
                        </a:spcBef>
                        <a:spcAft>
                          <a:spcPts val="0"/>
                        </a:spcAft>
                        <a:buNone/>
                      </a:pPr>
                      <a:endParaRPr lang="en-GB" sz="1000" dirty="0" smtClean="0"/>
                    </a:p>
                    <a:p>
                      <a:pPr marL="0" lvl="0" indent="0" algn="l" rtl="0">
                        <a:spcBef>
                          <a:spcPts val="0"/>
                        </a:spcBef>
                        <a:spcAft>
                          <a:spcPts val="0"/>
                        </a:spcAft>
                        <a:buNone/>
                      </a:pPr>
                      <a:r>
                        <a:rPr lang="en-GB" sz="1000" dirty="0" smtClean="0"/>
                        <a:t>Discuss</a:t>
                      </a:r>
                      <a:r>
                        <a:rPr lang="en-GB" sz="1000" baseline="0" dirty="0" smtClean="0"/>
                        <a:t> with the project manager about this mistake and figure out if you can still push it out before the assignment is submitted or roll it out as part of an update in a later version.</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741</Words>
  <Application>Microsoft Office PowerPoint</Application>
  <PresentationFormat>On-screen Show (16:9)</PresentationFormat>
  <Paragraphs>48</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Merriweather</vt:lpstr>
      <vt:lpstr>Arial</vt:lpstr>
      <vt:lpstr>Roboto</vt:lpstr>
      <vt:lpstr>Paradigm</vt:lpstr>
      <vt:lpstr>Problem Solving Session – khaled aldasouki</vt:lpstr>
      <vt:lpstr>Problem 1 – khaled aldasouki</vt:lpstr>
      <vt:lpstr>Problem 2 – khaled aldasouki</vt:lpstr>
      <vt:lpstr>Problem 3 – khaled aldasouki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khaled aldasuki</cp:lastModifiedBy>
  <cp:revision>8</cp:revision>
  <dcterms:modified xsi:type="dcterms:W3CDTF">2021-09-05T11:05:55Z</dcterms:modified>
</cp:coreProperties>
</file>