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6"/>
  </p:notesMasterIdLst>
  <p:sldIdLst>
    <p:sldId id="256" r:id="rId2"/>
    <p:sldId id="258" r:id="rId3"/>
    <p:sldId id="259" r:id="rId4"/>
    <p:sldId id="260" r:id="rId5"/>
  </p:sldIdLst>
  <p:sldSz cx="9144000" cy="5143500" type="screen16x9"/>
  <p:notesSz cx="6858000" cy="9144000"/>
  <p:embeddedFontLst>
    <p:embeddedFont>
      <p:font typeface="Roboto" panose="020B0604020202020204" charset="0"/>
      <p:regular r:id="rId7"/>
      <p:bold r:id="rId8"/>
      <p:italic r:id="rId9"/>
      <p:boldItalic r:id="rId10"/>
    </p:embeddedFont>
    <p:embeddedFont>
      <p:font typeface="Merriweather" panose="020B060402020202020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09CF2F-07B7-423E-B2B9-416DDF9AB70E}">
  <a:tblStyle styleId="{F809CF2F-07B7-423E-B2B9-416DDF9AB7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395c11c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395c11c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95221c0a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95221c0a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e95221c0a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e95221c0a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95221c0a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95221c0a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lnSpc>
                <a:spcPct val="100000"/>
              </a:lnSpc>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a:t>
            </a:r>
            <a:r>
              <a:rPr lang="en" dirty="0" smtClean="0"/>
              <a:t>Session – Umar Alam</a:t>
            </a:r>
            <a:endParaRPr dirty="0"/>
          </a:p>
        </p:txBody>
      </p:sp>
      <p:sp>
        <p:nvSpPr>
          <p:cNvPr id="69" name="Google Shape;69;p13"/>
          <p:cNvSpPr txBox="1">
            <a:spLocks noGrp="1"/>
          </p:cNvSpPr>
          <p:nvPr>
            <p:ph type="body" idx="1"/>
          </p:nvPr>
        </p:nvSpPr>
        <p:spPr>
          <a:xfrm>
            <a:off x="311700" y="1505700"/>
            <a:ext cx="42603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endParaRPr dirty="0"/>
          </a:p>
          <a:p>
            <a:pPr marL="457200" lvl="0" indent="-311150" algn="l" rtl="0">
              <a:spcBef>
                <a:spcPts val="0"/>
              </a:spcBef>
              <a:spcAft>
                <a:spcPts val="0"/>
              </a:spcAft>
              <a:buSzPts val="1300"/>
              <a:buChar char="●"/>
            </a:pPr>
            <a:r>
              <a:rPr lang="en-US" dirty="0"/>
              <a:t>Write your name on each completed sheet.</a:t>
            </a:r>
          </a:p>
          <a:p>
            <a:pPr marL="457200" lvl="0" indent="-311150" algn="l" rtl="0">
              <a:spcBef>
                <a:spcPts val="0"/>
              </a:spcBef>
              <a:spcAft>
                <a:spcPts val="0"/>
              </a:spcAft>
              <a:buSzPts val="1300"/>
              <a:buChar char="●"/>
            </a:pPr>
            <a:r>
              <a:rPr lang="en-US"/>
              <a:t>Submit to the designated MyCourses’ Dropbox.</a:t>
            </a:r>
            <a:endParaRPr lang="en-US" dirty="0"/>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8" name="Google Shape;88;p15"/>
          <p:cNvSpPr txBox="1">
            <a:spLocks noGrp="1"/>
          </p:cNvSpPr>
          <p:nvPr>
            <p:ph type="title"/>
          </p:nvPr>
        </p:nvSpPr>
        <p:spPr>
          <a:xfrm>
            <a:off x="311725" y="2723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1</a:t>
            </a:r>
            <a:endParaRPr dirty="0"/>
          </a:p>
        </p:txBody>
      </p:sp>
      <p:sp>
        <p:nvSpPr>
          <p:cNvPr id="89" name="Google Shape;89;p15"/>
          <p:cNvSpPr txBox="1">
            <a:spLocks noGrp="1"/>
          </p:cNvSpPr>
          <p:nvPr>
            <p:ph type="body" idx="2"/>
          </p:nvPr>
        </p:nvSpPr>
        <p:spPr>
          <a:xfrm>
            <a:off x="315425" y="1057575"/>
            <a:ext cx="3706500" cy="356094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Making and overcoming mistakes is an essential part of problem solving.</a:t>
            </a:r>
            <a:endParaRPr dirty="0"/>
          </a:p>
          <a:p>
            <a:pPr marL="0" lvl="0" indent="0" algn="l" rtl="0">
              <a:spcBef>
                <a:spcPts val="1600"/>
              </a:spcBef>
              <a:spcAft>
                <a:spcPts val="0"/>
              </a:spcAft>
              <a:buNone/>
            </a:pPr>
            <a:r>
              <a:rPr lang="en" dirty="0"/>
              <a:t>Talk with your team and identify </a:t>
            </a:r>
            <a:r>
              <a:rPr lang="en" b="1" i="1" dirty="0">
                <a:solidFill>
                  <a:srgbClr val="EA9999"/>
                </a:solidFill>
              </a:rPr>
              <a:t>at least three mistakes</a:t>
            </a:r>
            <a:r>
              <a:rPr lang="en" dirty="0"/>
              <a:t> that you made and overcame throughout any of the class activities in this unit. Did any of you make the same kind of mistake? </a:t>
            </a:r>
            <a:endParaRPr dirty="0"/>
          </a:p>
          <a:p>
            <a:pPr marL="0" lvl="0" indent="0" algn="l" rtl="0">
              <a:spcBef>
                <a:spcPts val="1600"/>
              </a:spcBef>
              <a:spcAft>
                <a:spcPts val="1600"/>
              </a:spcAft>
              <a:buNone/>
            </a:pPr>
            <a:r>
              <a:rPr lang="en" dirty="0"/>
              <a:t>Be sure to describe specifically what you did to overcome each mistake. Did you look up the solution in the slides? Ask for help on the Discord server? Go to office hours? Something else?</a:t>
            </a:r>
            <a:endParaRPr dirty="0"/>
          </a:p>
        </p:txBody>
      </p:sp>
      <p:graphicFrame>
        <p:nvGraphicFramePr>
          <p:cNvPr id="90" name="Google Shape;90;p15"/>
          <p:cNvGraphicFramePr/>
          <p:nvPr>
            <p:extLst>
              <p:ext uri="{D42A27DB-BD31-4B8C-83A1-F6EECF244321}">
                <p14:modId xmlns:p14="http://schemas.microsoft.com/office/powerpoint/2010/main" val="3691318530"/>
              </p:ext>
            </p:extLst>
          </p:nvPr>
        </p:nvGraphicFramePr>
        <p:xfrm>
          <a:off x="4485000" y="317175"/>
          <a:ext cx="4311725" cy="4546600"/>
        </p:xfrm>
        <a:graphic>
          <a:graphicData uri="http://schemas.openxmlformats.org/drawingml/2006/table">
            <a:tbl>
              <a:tblPr>
                <a:noFill/>
                <a:tableStyleId>{F809CF2F-07B7-423E-B2B9-416DDF9AB70E}</a:tableStyleId>
              </a:tblPr>
              <a:tblGrid>
                <a:gridCol w="4311725">
                  <a:extLst>
                    <a:ext uri="{9D8B030D-6E8A-4147-A177-3AD203B41FA5}">
                      <a16:colId xmlns:a16="http://schemas.microsoft.com/office/drawing/2014/main" val="20000"/>
                    </a:ext>
                  </a:extLst>
                </a:gridCol>
              </a:tblGrid>
              <a:tr h="1136650">
                <a:tc>
                  <a:txBody>
                    <a:bodyPr/>
                    <a:lstStyle/>
                    <a:p>
                      <a:pPr marL="0" lvl="0" indent="0" algn="l" rtl="0">
                        <a:spcBef>
                          <a:spcPts val="0"/>
                        </a:spcBef>
                        <a:spcAft>
                          <a:spcPts val="0"/>
                        </a:spcAft>
                        <a:buNone/>
                      </a:pPr>
                      <a:r>
                        <a:rPr lang="en-US" dirty="0" smtClean="0"/>
                        <a:t>1. Creating a repository</a:t>
                      </a:r>
                      <a:r>
                        <a:rPr lang="en-US" baseline="0" dirty="0" smtClean="0"/>
                        <a:t> while having a </a:t>
                      </a:r>
                      <a:r>
                        <a:rPr lang="en-US" baseline="0" dirty="0" err="1" smtClean="0"/>
                        <a:t>git</a:t>
                      </a:r>
                      <a:r>
                        <a:rPr lang="en-US" baseline="0" dirty="0" smtClean="0"/>
                        <a:t> account open on the same device. Solution was to use a different device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136650">
                <a:tc>
                  <a:txBody>
                    <a:bodyPr/>
                    <a:lstStyle/>
                    <a:p>
                      <a:pPr marL="0" lvl="0" indent="0" algn="l" rtl="0">
                        <a:spcBef>
                          <a:spcPts val="0"/>
                        </a:spcBef>
                        <a:spcAft>
                          <a:spcPts val="0"/>
                        </a:spcAft>
                        <a:buNone/>
                      </a:pPr>
                      <a:r>
                        <a:rPr lang="en-US" dirty="0" smtClean="0"/>
                        <a:t>2. Cloning from a private repository. Learned later that</a:t>
                      </a:r>
                      <a:r>
                        <a:rPr lang="en-US" baseline="0" dirty="0" smtClean="0"/>
                        <a:t> you can only clone from a public repository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136650">
                <a:tc>
                  <a:txBody>
                    <a:bodyPr/>
                    <a:lstStyle/>
                    <a:p>
                      <a:pPr marL="0" lvl="0" indent="0" algn="l" rtl="0">
                        <a:spcBef>
                          <a:spcPts val="0"/>
                        </a:spcBef>
                        <a:spcAft>
                          <a:spcPts val="0"/>
                        </a:spcAft>
                        <a:buNone/>
                      </a:pPr>
                      <a:r>
                        <a:rPr lang="en-US" dirty="0" smtClean="0"/>
                        <a:t>3.</a:t>
                      </a:r>
                      <a:r>
                        <a:rPr lang="en-US" baseline="0" dirty="0" smtClean="0"/>
                        <a:t> Trying to access the </a:t>
                      </a:r>
                      <a:r>
                        <a:rPr lang="en-US" baseline="0" dirty="0" err="1" smtClean="0"/>
                        <a:t>github</a:t>
                      </a:r>
                      <a:r>
                        <a:rPr lang="en-US" baseline="0" dirty="0" smtClean="0"/>
                        <a:t> without an account and trying to clone the repository . Solution was to create an account and sign in to the classroom and then clone the repository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136650">
                <a:tc>
                  <a:txBody>
                    <a:bodyPr/>
                    <a:lstStyle/>
                    <a:p>
                      <a:pPr marL="0" lvl="0" indent="0" algn="l" rtl="0">
                        <a:spcBef>
                          <a:spcPts val="0"/>
                        </a:spcBef>
                        <a:spcAft>
                          <a:spcPts val="0"/>
                        </a:spcAft>
                        <a:buNone/>
                      </a:pP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sldNum" idx="12"/>
          </p:nvPr>
        </p:nvSpPr>
        <p:spPr>
          <a:xfrm>
            <a:off x="90453" y="4663225"/>
            <a:ext cx="30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96" name="Google Shape;96;p16"/>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2</a:t>
            </a:r>
            <a:endParaRPr/>
          </a:p>
        </p:txBody>
      </p:sp>
      <p:sp>
        <p:nvSpPr>
          <p:cNvPr id="97" name="Google Shape;97;p16"/>
          <p:cNvSpPr txBox="1">
            <a:spLocks noGrp="1"/>
          </p:cNvSpPr>
          <p:nvPr>
            <p:ph type="body" idx="2"/>
          </p:nvPr>
        </p:nvSpPr>
        <p:spPr>
          <a:xfrm>
            <a:off x="5192225" y="1286175"/>
            <a:ext cx="3706500" cy="2406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Each entry in a Git log contains 4 pieces of information.</a:t>
            </a:r>
            <a:endParaRPr/>
          </a:p>
          <a:p>
            <a:pPr marL="0" lvl="0" indent="0" algn="l" rtl="0">
              <a:spcBef>
                <a:spcPts val="1600"/>
              </a:spcBef>
              <a:spcAft>
                <a:spcPts val="0"/>
              </a:spcAft>
              <a:buNone/>
            </a:pPr>
            <a:r>
              <a:rPr lang="en"/>
              <a:t>Describe each piece of information and under which circumstances it might be useful.</a:t>
            </a:r>
            <a:endParaRPr/>
          </a:p>
          <a:p>
            <a:pPr marL="0" lvl="0" indent="0" algn="l" rtl="0">
              <a:spcBef>
                <a:spcPts val="1600"/>
              </a:spcBef>
              <a:spcAft>
                <a:spcPts val="1600"/>
              </a:spcAft>
              <a:buNone/>
            </a:pPr>
            <a:r>
              <a:rPr lang="en"/>
              <a:t>Consider how the usefulness of the log would be affected by the the frequency of commits and the quality of the comments that you use when you commit to the repository.</a:t>
            </a:r>
            <a:endParaRPr/>
          </a:p>
        </p:txBody>
      </p:sp>
      <p:graphicFrame>
        <p:nvGraphicFramePr>
          <p:cNvPr id="98" name="Google Shape;98;p16"/>
          <p:cNvGraphicFramePr/>
          <p:nvPr>
            <p:extLst>
              <p:ext uri="{D42A27DB-BD31-4B8C-83A1-F6EECF244321}">
                <p14:modId xmlns:p14="http://schemas.microsoft.com/office/powerpoint/2010/main" val="1580014711"/>
              </p:ext>
            </p:extLst>
          </p:nvPr>
        </p:nvGraphicFramePr>
        <p:xfrm>
          <a:off x="452375" y="201575"/>
          <a:ext cx="4190825" cy="4781475"/>
        </p:xfrm>
        <a:graphic>
          <a:graphicData uri="http://schemas.openxmlformats.org/drawingml/2006/table">
            <a:tbl>
              <a:tblPr>
                <a:noFill/>
                <a:tableStyleId>{F809CF2F-07B7-423E-B2B9-416DDF9AB70E}</a:tableStyleId>
              </a:tblPr>
              <a:tblGrid>
                <a:gridCol w="4190825">
                  <a:extLst>
                    <a:ext uri="{9D8B030D-6E8A-4147-A177-3AD203B41FA5}">
                      <a16:colId xmlns:a16="http://schemas.microsoft.com/office/drawing/2014/main" val="20000"/>
                    </a:ext>
                  </a:extLst>
                </a:gridCol>
              </a:tblGrid>
              <a:tr h="1206950">
                <a:tc>
                  <a:txBody>
                    <a:bodyPr/>
                    <a:lstStyle/>
                    <a:p>
                      <a:pPr marL="0" lvl="0" indent="0" algn="l" rtl="0">
                        <a:spcBef>
                          <a:spcPts val="0"/>
                        </a:spcBef>
                        <a:spcAft>
                          <a:spcPts val="0"/>
                        </a:spcAft>
                        <a:buNone/>
                      </a:pPr>
                      <a:r>
                        <a:rPr lang="en-US" sz="1000" dirty="0" smtClean="0"/>
                        <a:t>1. Commit Hash- unique 40 digit hexadecimal string .</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206950">
                <a:tc>
                  <a:txBody>
                    <a:bodyPr/>
                    <a:lstStyle/>
                    <a:p>
                      <a:pPr marL="0" lvl="0" indent="0" algn="l" rtl="0">
                        <a:spcBef>
                          <a:spcPts val="0"/>
                        </a:spcBef>
                        <a:spcAft>
                          <a:spcPts val="0"/>
                        </a:spcAft>
                        <a:buNone/>
                      </a:pPr>
                      <a:r>
                        <a:rPr lang="en-US" sz="1000" dirty="0" smtClean="0"/>
                        <a:t>2. Author – Person that is behind the commit .</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206950">
                <a:tc>
                  <a:txBody>
                    <a:bodyPr/>
                    <a:lstStyle/>
                    <a:p>
                      <a:pPr marL="0" lvl="0" indent="0" algn="l" rtl="0">
                        <a:spcBef>
                          <a:spcPts val="0"/>
                        </a:spcBef>
                        <a:spcAft>
                          <a:spcPts val="0"/>
                        </a:spcAft>
                        <a:buNone/>
                      </a:pPr>
                      <a:r>
                        <a:rPr lang="en-US" sz="1000" dirty="0" smtClean="0"/>
                        <a:t>3. Time and</a:t>
                      </a:r>
                      <a:r>
                        <a:rPr lang="en-US" sz="1000" baseline="0" dirty="0" smtClean="0"/>
                        <a:t> date – When the commit was performed .</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160625">
                <a:tc>
                  <a:txBody>
                    <a:bodyPr/>
                    <a:lstStyle/>
                    <a:p>
                      <a:pPr marL="0" lvl="0" indent="0" algn="l" rtl="0">
                        <a:spcBef>
                          <a:spcPts val="0"/>
                        </a:spcBef>
                        <a:spcAft>
                          <a:spcPts val="0"/>
                        </a:spcAft>
                        <a:buNone/>
                      </a:pPr>
                      <a:r>
                        <a:rPr lang="en-US" dirty="0" smtClean="0"/>
                        <a:t>4. Comment – Connected to the</a:t>
                      </a:r>
                      <a:r>
                        <a:rPr lang="en-US" baseline="0" dirty="0" smtClean="0"/>
                        <a:t> commit question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3</a:t>
            </a:r>
            <a:endParaRPr dirty="0"/>
          </a:p>
        </p:txBody>
      </p:sp>
      <p:sp>
        <p:nvSpPr>
          <p:cNvPr id="104" name="Google Shape;10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5" name="Google Shape;105;p17"/>
          <p:cNvSpPr txBox="1">
            <a:spLocks noGrp="1"/>
          </p:cNvSpPr>
          <p:nvPr>
            <p:ph type="body" idx="2"/>
          </p:nvPr>
        </p:nvSpPr>
        <p:spPr>
          <a:xfrm>
            <a:off x="315425" y="1139025"/>
            <a:ext cx="3706500" cy="3072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Together with your team, brainstorm a solution for each of the situations/problems listed to the left.</a:t>
            </a:r>
            <a:endParaRPr dirty="0"/>
          </a:p>
        </p:txBody>
      </p:sp>
      <p:graphicFrame>
        <p:nvGraphicFramePr>
          <p:cNvPr id="106" name="Google Shape;106;p17"/>
          <p:cNvGraphicFramePr/>
          <p:nvPr/>
        </p:nvGraphicFramePr>
        <p:xfrm>
          <a:off x="4456650" y="190550"/>
          <a:ext cx="4451775" cy="4548875"/>
        </p:xfrm>
        <a:graphic>
          <a:graphicData uri="http://schemas.openxmlformats.org/drawingml/2006/table">
            <a:tbl>
              <a:tblPr>
                <a:noFill/>
                <a:tableStyleId>{F809CF2F-07B7-423E-B2B9-416DDF9AB70E}</a:tableStyleId>
              </a:tblPr>
              <a:tblGrid>
                <a:gridCol w="4451775">
                  <a:extLst>
                    <a:ext uri="{9D8B030D-6E8A-4147-A177-3AD203B41FA5}">
                      <a16:colId xmlns:a16="http://schemas.microsoft.com/office/drawing/2014/main" val="20000"/>
                    </a:ext>
                  </a:extLst>
                </a:gridCol>
              </a:tblGrid>
              <a:tr h="909775">
                <a:tc>
                  <a:txBody>
                    <a:bodyPr/>
                    <a:lstStyle/>
                    <a:p>
                      <a:pPr marL="0" lvl="0" indent="0" algn="l" rtl="0">
                        <a:spcBef>
                          <a:spcPts val="0"/>
                        </a:spcBef>
                        <a:spcAft>
                          <a:spcPts val="0"/>
                        </a:spcAft>
                        <a:buNone/>
                      </a:pPr>
                      <a:r>
                        <a:rPr lang="en" sz="1000"/>
                        <a:t>You continue a work in progress on a new computer.</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909775">
                <a:tc>
                  <a:txBody>
                    <a:bodyPr/>
                    <a:lstStyle/>
                    <a:p>
                      <a:pPr marL="0" lvl="0" indent="0" algn="l" rtl="0">
                        <a:spcBef>
                          <a:spcPts val="0"/>
                        </a:spcBef>
                        <a:spcAft>
                          <a:spcPts val="0"/>
                        </a:spcAft>
                        <a:buNone/>
                      </a:pPr>
                      <a:r>
                        <a:rPr lang="en" sz="1000"/>
                        <a:t>You accidentally delete the file “important.txt”.</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909775">
                <a:tc>
                  <a:txBody>
                    <a:bodyPr/>
                    <a:lstStyle/>
                    <a:p>
                      <a:pPr marL="0" lvl="0" indent="0" algn="l" rtl="0">
                        <a:spcBef>
                          <a:spcPts val="0"/>
                        </a:spcBef>
                        <a:spcAft>
                          <a:spcPts val="0"/>
                        </a:spcAft>
                        <a:buNone/>
                      </a:pPr>
                      <a:r>
                        <a:rPr lang="en" sz="1000"/>
                        <a:t>You want to reuse a file from a previous assignment.</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909775">
                <a:tc>
                  <a:txBody>
                    <a:bodyPr/>
                    <a:lstStyle/>
                    <a:p>
                      <a:pPr marL="0" lvl="0" indent="0" algn="l" rtl="0">
                        <a:spcBef>
                          <a:spcPts val="0"/>
                        </a:spcBef>
                        <a:spcAft>
                          <a:spcPts val="0"/>
                        </a:spcAft>
                        <a:buNone/>
                      </a:pPr>
                      <a:r>
                        <a:rPr lang="en" sz="1000"/>
                        <a:t>You want to throw away recent changes that you made to a file.</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909775">
                <a:tc>
                  <a:txBody>
                    <a:bodyPr/>
                    <a:lstStyle/>
                    <a:p>
                      <a:pPr marL="0" lvl="0" indent="0" algn="l" rtl="0">
                        <a:spcBef>
                          <a:spcPts val="0"/>
                        </a:spcBef>
                        <a:spcAft>
                          <a:spcPts val="0"/>
                        </a:spcAft>
                        <a:buNone/>
                      </a:pPr>
                      <a:r>
                        <a:rPr lang="en" sz="1000"/>
                        <a:t>You forgot to push your solution before the assignment deadline.</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509</Words>
  <Application>Microsoft Office PowerPoint</Application>
  <PresentationFormat>On-screen Show (16:9)</PresentationFormat>
  <Paragraphs>37</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Roboto</vt:lpstr>
      <vt:lpstr>Arial</vt:lpstr>
      <vt:lpstr>Merriweather</vt:lpstr>
      <vt:lpstr>Paradigm</vt:lpstr>
      <vt:lpstr>Problem Solving Session – Umar Alam</vt:lpstr>
      <vt:lpstr>Problem 1</vt:lpstr>
      <vt:lpstr>Problem 2</vt:lpstr>
      <vt:lpstr>Problem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dc:creator>Mohammd Moiz Alam</dc:creator>
  <cp:lastModifiedBy>Moiz</cp:lastModifiedBy>
  <cp:revision>5</cp:revision>
  <dcterms:modified xsi:type="dcterms:W3CDTF">2021-09-11T15:13:58Z</dcterms:modified>
</cp:coreProperties>
</file>