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61"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0000500000000000000"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1</a:t>
            </a:r>
            <a:endParaRPr dirty="0"/>
          </a:p>
        </p:txBody>
      </p:sp>
      <p:sp>
        <p:nvSpPr>
          <p:cNvPr id="79" name="Google Shape;79;p14"/>
          <p:cNvSpPr txBox="1">
            <a:spLocks noGrp="1"/>
          </p:cNvSpPr>
          <p:nvPr>
            <p:ph type="body" idx="2"/>
          </p:nvPr>
        </p:nvSpPr>
        <p:spPr>
          <a:xfrm>
            <a:off x="5192225" y="1286175"/>
            <a:ext cx="3706500" cy="19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your next homework assignment, you will be writing and submitting multiple, small Python programs. </a:t>
            </a:r>
            <a:endParaRPr dirty="0"/>
          </a:p>
          <a:p>
            <a:pPr marL="0" lvl="0" indent="0" algn="l" rtl="0">
              <a:spcBef>
                <a:spcPts val="1600"/>
              </a:spcBef>
              <a:spcAft>
                <a:spcPts val="1600"/>
              </a:spcAft>
              <a:buNone/>
            </a:pPr>
            <a:r>
              <a:rPr lang="en" dirty="0"/>
              <a:t>Assuming that you are sitting down to begin work on a new computer, list every step that you should perform to complete and submit the first program*.</a:t>
            </a:r>
            <a:endParaRPr dirty="0"/>
          </a:p>
        </p:txBody>
      </p:sp>
      <p:sp>
        <p:nvSpPr>
          <p:cNvPr id="80" name="Google Shape;80;p14"/>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Install Python in the new computer.</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Log into your GitHub account and set it up with your computer.</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Create new repository for your python project.</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Clone the repositories from GitHub onto your local devices (new computer). </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Open PowerShell and change directory to where you would like to clone the file.</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After working on your python project, go to PowerShell and change directory to where your project is located.</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Run command git </a:t>
            </a:r>
            <a:r>
              <a:rPr lang="en-US" sz="1000" dirty="0" err="1">
                <a:latin typeface="Consolas"/>
                <a:ea typeface="Consolas"/>
                <a:cs typeface="Consolas"/>
                <a:sym typeface="Consolas"/>
              </a:rPr>
              <a:t>init</a:t>
            </a:r>
            <a:r>
              <a:rPr lang="en-US" sz="1000" dirty="0">
                <a:latin typeface="Consolas"/>
                <a:ea typeface="Consolas"/>
                <a:cs typeface="Consolas"/>
                <a:sym typeface="Consolas"/>
              </a:rPr>
              <a:t> then git status to check status of files.</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Run command git add followed by the file name.</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Next run git commit –m followed by the message in double quotation marks.</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Copy the repository link from GitHub to create a link between local repository and GitHub repository. </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Run command git push and refresh your browser to see the file being uploaded. </a:t>
            </a:r>
          </a:p>
        </p:txBody>
      </p:sp>
      <p:sp>
        <p:nvSpPr>
          <p:cNvPr id="82" name="Google Shape;82;p14"/>
          <p:cNvSpPr txBox="1">
            <a:spLocks noGrp="1"/>
          </p:cNvSpPr>
          <p:nvPr>
            <p:ph type="body" idx="3"/>
          </p:nvPr>
        </p:nvSpPr>
        <p:spPr>
          <a:xfrm>
            <a:off x="5216775" y="4256852"/>
            <a:ext cx="3706500" cy="6381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i="1"/>
              <a:t>* Obviously you don’t know the specific details of what the program needs to do - just think about the generic steps you need to go through.</a:t>
            </a:r>
            <a:endParaRPr sz="1000" i="1">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AF20504-6522-49BF-8D5C-6802A379D298}"/>
              </a:ext>
            </a:extLst>
          </p:cNvPr>
          <p:cNvSpPr txBox="1"/>
          <p:nvPr/>
        </p:nvSpPr>
        <p:spPr>
          <a:xfrm>
            <a:off x="5188525" y="94659"/>
            <a:ext cx="1196907" cy="307777"/>
          </a:xfrm>
          <a:prstGeom prst="rect">
            <a:avLst/>
          </a:prstGeom>
          <a:noFill/>
        </p:spPr>
        <p:txBody>
          <a:bodyPr wrap="square" rtlCol="0">
            <a:spAutoFit/>
          </a:bodyPr>
          <a:lstStyle/>
          <a:p>
            <a:r>
              <a:rPr lang="en-US" dirty="0">
                <a:solidFill>
                  <a:schemeClr val="bg1"/>
                </a:solidFill>
                <a:highlight>
                  <a:srgbClr val="808080"/>
                </a:highlight>
              </a:rPr>
              <a:t>Arya</a:t>
            </a:r>
            <a:endParaRPr lang="en-AE" dirty="0">
              <a:solidFill>
                <a:schemeClr val="bg1"/>
              </a:solidFill>
              <a:highlight>
                <a:srgbClr val="80808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88" name="Google Shape;88;p15"/>
          <p:cNvSpPr txBox="1">
            <a:spLocks noGrp="1"/>
          </p:cNvSpPr>
          <p:nvPr>
            <p:ph type="body" idx="1"/>
          </p:nvPr>
        </p:nvSpPr>
        <p:spPr>
          <a:xfrm>
            <a:off x="45684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nsolas"/>
              <a:buAutoNum type="arabicPeriod"/>
            </a:pPr>
            <a:r>
              <a:rPr lang="en-US" sz="1200" dirty="0">
                <a:latin typeface="Consolas"/>
                <a:ea typeface="Consolas"/>
                <a:cs typeface="Consolas"/>
                <a:sym typeface="Consolas"/>
              </a:rPr>
              <a:t>Command Line</a:t>
            </a:r>
          </a:p>
          <a:p>
            <a:pPr marL="152400" lvl="0" indent="0" algn="l" rtl="0">
              <a:spcBef>
                <a:spcPts val="0"/>
              </a:spcBef>
              <a:spcAft>
                <a:spcPts val="0"/>
              </a:spcAft>
              <a:buSzPts val="1200"/>
              <a:buNone/>
            </a:pPr>
            <a:r>
              <a:rPr lang="en-US" sz="1200" dirty="0">
                <a:latin typeface="Consolas"/>
                <a:ea typeface="Consolas"/>
                <a:cs typeface="Consolas"/>
                <a:sym typeface="Consolas"/>
              </a:rPr>
              <a:t>Pro- </a:t>
            </a:r>
            <a:r>
              <a:rPr lang="en-US" sz="1200" dirty="0">
                <a:solidFill>
                  <a:schemeClr val="bg2"/>
                </a:solidFill>
                <a:latin typeface="Consolas" panose="020B0609020204030204" pitchFamily="49" charset="0"/>
                <a:ea typeface="Consolas"/>
                <a:cs typeface="Consolas"/>
                <a:sym typeface="Consolas"/>
              </a:rPr>
              <a:t>A</a:t>
            </a:r>
            <a:r>
              <a:rPr lang="en-US" sz="1200" b="0" i="0" dirty="0">
                <a:solidFill>
                  <a:schemeClr val="bg2"/>
                </a:solidFill>
                <a:effectLst/>
                <a:latin typeface="Consolas" panose="020B0609020204030204" pitchFamily="49" charset="0"/>
              </a:rPr>
              <a:t>llows users to type in commands that can produce immediate results</a:t>
            </a:r>
          </a:p>
          <a:p>
            <a:pPr marL="152400" lvl="0" indent="0" algn="l" rtl="0">
              <a:spcBef>
                <a:spcPts val="0"/>
              </a:spcBef>
              <a:spcAft>
                <a:spcPts val="0"/>
              </a:spcAft>
              <a:buSzPts val="1200"/>
              <a:buNone/>
            </a:pPr>
            <a:r>
              <a:rPr lang="en-US" sz="1200" dirty="0">
                <a:solidFill>
                  <a:schemeClr val="bg2"/>
                </a:solidFill>
                <a:latin typeface="Consolas" panose="020B0609020204030204" pitchFamily="49" charset="0"/>
                <a:ea typeface="Consolas"/>
                <a:cs typeface="Consolas"/>
                <a:sym typeface="Consolas"/>
              </a:rPr>
              <a:t>Con- Users who are new to programming need to learn a lot of commands and can be confusing.</a:t>
            </a:r>
          </a:p>
          <a:p>
            <a:pPr marL="152400" lvl="0" indent="0" algn="l" rtl="0">
              <a:spcBef>
                <a:spcPts val="0"/>
              </a:spcBef>
              <a:spcAft>
                <a:spcPts val="0"/>
              </a:spcAft>
              <a:buSzPts val="1200"/>
              <a:buNone/>
            </a:pPr>
            <a:endParaRPr lang="en-US" sz="1200" dirty="0">
              <a:solidFill>
                <a:schemeClr val="bg2"/>
              </a:solidFill>
              <a:latin typeface="Consolas" panose="020B0609020204030204" pitchFamily="49" charset="0"/>
              <a:ea typeface="Consolas"/>
              <a:cs typeface="Consolas"/>
              <a:sym typeface="Consolas"/>
            </a:endParaRPr>
          </a:p>
          <a:p>
            <a:pPr marL="152400" lvl="0" indent="0" algn="l" rtl="0">
              <a:spcBef>
                <a:spcPts val="0"/>
              </a:spcBef>
              <a:spcAft>
                <a:spcPts val="0"/>
              </a:spcAft>
              <a:buSzPts val="1200"/>
              <a:buNone/>
            </a:pPr>
            <a:r>
              <a:rPr lang="en-US" sz="1200" dirty="0">
                <a:latin typeface="Consolas"/>
                <a:ea typeface="Consolas"/>
                <a:cs typeface="Consolas"/>
                <a:sym typeface="Consolas"/>
              </a:rPr>
              <a:t>2. IDE (PyCharm)</a:t>
            </a:r>
          </a:p>
          <a:p>
            <a:pPr marL="152400" indent="0">
              <a:buSzPts val="1200"/>
              <a:buNone/>
            </a:pPr>
            <a:r>
              <a:rPr lang="en-US" sz="1200" dirty="0">
                <a:latin typeface="Consolas"/>
                <a:ea typeface="Consolas"/>
                <a:cs typeface="Consolas"/>
                <a:sym typeface="Consolas"/>
              </a:rPr>
              <a:t>Pro- Easy and straightforward installation process and can</a:t>
            </a:r>
            <a:r>
              <a:rPr lang="en-US" sz="1200" b="0" i="0" dirty="0">
                <a:solidFill>
                  <a:schemeClr val="bg2"/>
                </a:solidFill>
                <a:effectLst/>
                <a:latin typeface="Consolas" panose="020B0609020204030204" pitchFamily="49" charset="0"/>
              </a:rPr>
              <a:t> view the entire Python source code with a single click.</a:t>
            </a:r>
            <a:endParaRPr lang="en-US" sz="1200" dirty="0">
              <a:solidFill>
                <a:schemeClr val="bg2"/>
              </a:solidFill>
              <a:latin typeface="Consolas" panose="020B0609020204030204" pitchFamily="49" charset="0"/>
            </a:endParaRPr>
          </a:p>
          <a:p>
            <a:pPr marL="152400" indent="0">
              <a:buSzPts val="1200"/>
              <a:buNone/>
            </a:pPr>
            <a:r>
              <a:rPr lang="en-US" sz="1200" b="0" i="0" dirty="0">
                <a:solidFill>
                  <a:schemeClr val="bg2"/>
                </a:solidFill>
                <a:effectLst/>
                <a:latin typeface="Consolas" panose="020B0609020204030204" pitchFamily="49" charset="0"/>
              </a:rPr>
              <a:t>Con- Resource-intensive application, i.e., requires plenty of memory and storage space</a:t>
            </a:r>
          </a:p>
          <a:p>
            <a:pPr marL="152400" indent="0">
              <a:buSzPts val="1200"/>
              <a:buNone/>
            </a:pPr>
            <a:endParaRPr lang="en-US" sz="1200" b="0" i="0" dirty="0">
              <a:solidFill>
                <a:schemeClr val="bg2"/>
              </a:solidFill>
              <a:effectLst/>
              <a:latin typeface="Consolas" panose="020B0609020204030204" pitchFamily="49" charset="0"/>
            </a:endParaRPr>
          </a:p>
          <a:p>
            <a:pPr marL="152400" lvl="0" indent="0" algn="l" rtl="0">
              <a:spcBef>
                <a:spcPts val="0"/>
              </a:spcBef>
              <a:spcAft>
                <a:spcPts val="0"/>
              </a:spcAft>
              <a:buSzPts val="1200"/>
              <a:buNone/>
            </a:pPr>
            <a:endParaRPr lang="en-US" sz="1200" dirty="0">
              <a:latin typeface="Consolas"/>
              <a:ea typeface="Consolas"/>
              <a:cs typeface="Consolas"/>
              <a:sym typeface="Consolas"/>
            </a:endParaRPr>
          </a:p>
          <a:p>
            <a:pPr marL="152400" lvl="0" indent="0" algn="l" rtl="0">
              <a:spcBef>
                <a:spcPts val="0"/>
              </a:spcBef>
              <a:spcAft>
                <a:spcPts val="0"/>
              </a:spcAft>
              <a:buSzPts val="1200"/>
              <a:buNone/>
            </a:pPr>
            <a:r>
              <a:rPr lang="en-US" sz="1200" dirty="0">
                <a:latin typeface="Consolas"/>
                <a:ea typeface="Consolas"/>
                <a:cs typeface="Consolas"/>
                <a:sym typeface="Consolas"/>
              </a:rPr>
              <a:t>3. Interactive Mode</a:t>
            </a:r>
          </a:p>
          <a:p>
            <a:pPr marL="152400" indent="0">
              <a:buSzPts val="1200"/>
              <a:buNone/>
            </a:pPr>
            <a:r>
              <a:rPr lang="en-US" sz="1200" dirty="0">
                <a:latin typeface="Consolas"/>
                <a:ea typeface="Consolas"/>
                <a:cs typeface="Consolas"/>
                <a:sym typeface="Consolas"/>
              </a:rPr>
              <a:t>Pro- </a:t>
            </a:r>
            <a:r>
              <a:rPr lang="en-US" sz="1200" b="0" i="0" dirty="0">
                <a:solidFill>
                  <a:schemeClr val="bg2"/>
                </a:solidFill>
                <a:effectLst/>
                <a:latin typeface="Consolas" panose="020B0609020204030204" pitchFamily="49" charset="0"/>
              </a:rPr>
              <a:t>Helpful when your script is extremely short, and you want immediate results.</a:t>
            </a:r>
          </a:p>
          <a:p>
            <a:pPr marL="152400" indent="0">
              <a:buSzPts val="1200"/>
              <a:buNone/>
            </a:pPr>
            <a:r>
              <a:rPr lang="en-US" sz="1200" dirty="0">
                <a:solidFill>
                  <a:schemeClr val="bg2"/>
                </a:solidFill>
                <a:latin typeface="Consolas" panose="020B0609020204030204" pitchFamily="49" charset="0"/>
              </a:rPr>
              <a:t>Con- Editing in this mode is difficult as you need to rewrite the whole command. </a:t>
            </a:r>
            <a:endParaRPr lang="en-US" sz="1200" b="0" i="0" dirty="0">
              <a:solidFill>
                <a:schemeClr val="bg2"/>
              </a:solidFill>
              <a:effectLst/>
              <a:latin typeface="Consolas" panose="020B0609020204030204" pitchFamily="49" charset="0"/>
            </a:endParaRPr>
          </a:p>
          <a:p>
            <a:pPr marL="152400" lvl="0" indent="0" algn="l" rtl="0">
              <a:spcBef>
                <a:spcPts val="0"/>
              </a:spcBef>
              <a:spcAft>
                <a:spcPts val="0"/>
              </a:spcAft>
              <a:buSzPts val="1200"/>
              <a:buNone/>
            </a:pPr>
            <a:endParaRPr lang="en-US" sz="1200" dirty="0">
              <a:latin typeface="Consolas"/>
              <a:ea typeface="Consolas"/>
              <a:cs typeface="Consolas"/>
              <a:sym typeface="Consolas"/>
            </a:endParaRPr>
          </a:p>
          <a:p>
            <a:pPr marL="152400" lvl="0" indent="0" algn="l" rtl="0">
              <a:spcBef>
                <a:spcPts val="0"/>
              </a:spcBef>
              <a:spcAft>
                <a:spcPts val="0"/>
              </a:spcAft>
              <a:buSzPts val="1200"/>
              <a:buNone/>
            </a:pPr>
            <a:endParaRPr lang="en-US" sz="1200" dirty="0">
              <a:latin typeface="Consolas"/>
              <a:ea typeface="Consolas"/>
              <a:cs typeface="Consolas"/>
              <a:sym typeface="Consolas"/>
            </a:endParaRPr>
          </a:p>
        </p:txBody>
      </p:sp>
      <p:sp>
        <p:nvSpPr>
          <p:cNvPr id="89" name="Google Shape;89;p15"/>
          <p:cNvSpPr txBox="1">
            <a:spLocks noGrp="1"/>
          </p:cNvSpPr>
          <p:nvPr>
            <p:ph type="body" idx="2"/>
          </p:nvPr>
        </p:nvSpPr>
        <p:spPr>
          <a:xfrm>
            <a:off x="315425" y="1309228"/>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at least 3 different ways to execute a Python program discussed during today’s lecture. List as many as you can remember along with at least one pro and one con for each. </a:t>
            </a:r>
            <a:endParaRPr/>
          </a:p>
          <a:p>
            <a:pPr marL="0" lvl="0" indent="0" algn="l" rtl="0">
              <a:spcBef>
                <a:spcPts val="1600"/>
              </a:spcBef>
              <a:spcAft>
                <a:spcPts val="1600"/>
              </a:spcAft>
              <a:buNone/>
            </a:pPr>
            <a:r>
              <a:rPr lang="en"/>
              <a:t>Indicate which option each team member prefers the most and plans to use during class and/or on their assignments.</a:t>
            </a:r>
            <a:endParaRPr/>
          </a:p>
        </p:txBody>
      </p:sp>
      <p:sp>
        <p:nvSpPr>
          <p:cNvPr id="90" name="Google Shape;9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7" name="TextBox 6">
            <a:extLst>
              <a:ext uri="{FF2B5EF4-FFF2-40B4-BE49-F238E27FC236}">
                <a16:creationId xmlns:a16="http://schemas.microsoft.com/office/drawing/2014/main" id="{522AA4BB-049D-4052-A858-9A1CE57B7124}"/>
              </a:ext>
            </a:extLst>
          </p:cNvPr>
          <p:cNvSpPr txBox="1"/>
          <p:nvPr/>
        </p:nvSpPr>
        <p:spPr>
          <a:xfrm>
            <a:off x="311725" y="108046"/>
            <a:ext cx="4572000" cy="307777"/>
          </a:xfrm>
          <a:prstGeom prst="rect">
            <a:avLst/>
          </a:prstGeom>
          <a:noFill/>
        </p:spPr>
        <p:txBody>
          <a:bodyPr wrap="square">
            <a:spAutoFit/>
          </a:bodyPr>
          <a:lstStyle/>
          <a:p>
            <a:r>
              <a:rPr lang="en-US" dirty="0">
                <a:solidFill>
                  <a:schemeClr val="bg1"/>
                </a:solidFill>
                <a:highlight>
                  <a:srgbClr val="808080"/>
                </a:highlight>
              </a:rPr>
              <a:t>Arya</a:t>
            </a:r>
            <a:endParaRPr lang="en-AE" dirty="0">
              <a:solidFill>
                <a:schemeClr val="bg1"/>
              </a:solidFill>
              <a:highlight>
                <a:srgbClr val="80808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title"/>
          </p:nvPr>
        </p:nvSpPr>
        <p:spPr>
          <a:xfrm>
            <a:off x="311300" y="1961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06" name="Google Shape;106;p17"/>
          <p:cNvSpPr txBox="1">
            <a:spLocks noGrp="1"/>
          </p:cNvSpPr>
          <p:nvPr>
            <p:ph type="body" idx="2"/>
          </p:nvPr>
        </p:nvSpPr>
        <p:spPr>
          <a:xfrm>
            <a:off x="4648840" y="185358"/>
            <a:ext cx="4372318" cy="4772784"/>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onsolas"/>
                <a:ea typeface="Consolas"/>
                <a:cs typeface="Consolas"/>
                <a:sym typeface="Consolas"/>
              </a:rPr>
              <a:t>The shape I chose is an isosceles triangle. I made it with the letters of my name. </a:t>
            </a:r>
          </a:p>
          <a:p>
            <a:pPr marL="0" lvl="0" indent="0" algn="l" rtl="0">
              <a:spcBef>
                <a:spcPts val="0"/>
              </a:spcBef>
              <a:spcAft>
                <a:spcPts val="0"/>
              </a:spcAft>
              <a:buNone/>
            </a:pPr>
            <a:endParaRPr lang="en-US" dirty="0">
              <a:latin typeface="Consolas"/>
              <a:ea typeface="Consolas"/>
              <a:cs typeface="Consolas"/>
              <a:sym typeface="Consolas"/>
            </a:endParaRPr>
          </a:p>
          <a:p>
            <a:pPr marL="0" lvl="0" indent="0" algn="l" rtl="0">
              <a:spcBef>
                <a:spcPts val="0"/>
              </a:spcBef>
              <a:spcAft>
                <a:spcPts val="0"/>
              </a:spcAft>
              <a:buNone/>
            </a:pPr>
            <a:r>
              <a:rPr lang="en-US" dirty="0">
                <a:latin typeface="Consolas"/>
                <a:ea typeface="Consolas"/>
                <a:cs typeface="Consolas"/>
                <a:sym typeface="Consolas"/>
              </a:rPr>
              <a:t>Input:</a:t>
            </a:r>
          </a:p>
          <a:p>
            <a:pPr marL="0" lvl="0" indent="0" algn="l" rtl="0">
              <a:spcBef>
                <a:spcPts val="0"/>
              </a:spcBef>
              <a:spcAft>
                <a:spcPts val="0"/>
              </a:spcAft>
              <a:buNone/>
            </a:pPr>
            <a:r>
              <a:rPr lang="en-US" dirty="0">
                <a:latin typeface="Consolas"/>
                <a:ea typeface="Consolas"/>
                <a:cs typeface="Consolas"/>
                <a:sym typeface="Consolas"/>
              </a:rPr>
              <a:t>print ("A")</a:t>
            </a:r>
          </a:p>
          <a:p>
            <a:pPr marL="0" lvl="0" indent="0" algn="l" rtl="0">
              <a:spcBef>
                <a:spcPts val="0"/>
              </a:spcBef>
              <a:spcAft>
                <a:spcPts val="0"/>
              </a:spcAft>
              <a:buNone/>
            </a:pPr>
            <a:r>
              <a:rPr lang="en-US" dirty="0">
                <a:latin typeface="Consolas"/>
                <a:ea typeface="Consolas"/>
                <a:cs typeface="Consolas"/>
                <a:sym typeface="Consolas"/>
              </a:rPr>
              <a:t>print ("AR")</a:t>
            </a:r>
          </a:p>
          <a:p>
            <a:pPr marL="0" lvl="0" indent="0" algn="l" rtl="0">
              <a:spcBef>
                <a:spcPts val="0"/>
              </a:spcBef>
              <a:spcAft>
                <a:spcPts val="0"/>
              </a:spcAft>
              <a:buNone/>
            </a:pPr>
            <a:r>
              <a:rPr lang="en-US" dirty="0">
                <a:latin typeface="Consolas"/>
                <a:ea typeface="Consolas"/>
                <a:cs typeface="Consolas"/>
                <a:sym typeface="Consolas"/>
              </a:rPr>
              <a:t>print ("ARY")</a:t>
            </a:r>
          </a:p>
          <a:p>
            <a:pPr marL="0" lvl="0" indent="0" algn="l" rtl="0">
              <a:spcBef>
                <a:spcPts val="0"/>
              </a:spcBef>
              <a:spcAft>
                <a:spcPts val="0"/>
              </a:spcAft>
              <a:buNone/>
            </a:pPr>
            <a:r>
              <a:rPr lang="en-US" dirty="0">
                <a:latin typeface="Consolas"/>
                <a:ea typeface="Consolas"/>
                <a:cs typeface="Consolas"/>
                <a:sym typeface="Consolas"/>
              </a:rPr>
              <a:t>print ("ARYA")</a:t>
            </a:r>
          </a:p>
          <a:p>
            <a:pPr marL="0" lvl="0" indent="0" algn="l" rtl="0">
              <a:spcBef>
                <a:spcPts val="0"/>
              </a:spcBef>
              <a:spcAft>
                <a:spcPts val="0"/>
              </a:spcAft>
              <a:buNone/>
            </a:pPr>
            <a:r>
              <a:rPr lang="en-US" dirty="0">
                <a:latin typeface="Consolas"/>
                <a:ea typeface="Consolas"/>
                <a:cs typeface="Consolas"/>
                <a:sym typeface="Consolas"/>
              </a:rPr>
              <a:t>print ("ARY")</a:t>
            </a:r>
          </a:p>
          <a:p>
            <a:pPr marL="0" lvl="0" indent="0" algn="l" rtl="0">
              <a:spcBef>
                <a:spcPts val="0"/>
              </a:spcBef>
              <a:spcAft>
                <a:spcPts val="0"/>
              </a:spcAft>
              <a:buNone/>
            </a:pPr>
            <a:r>
              <a:rPr lang="en-US" dirty="0">
                <a:latin typeface="Consolas"/>
                <a:ea typeface="Consolas"/>
                <a:cs typeface="Consolas"/>
                <a:sym typeface="Consolas"/>
              </a:rPr>
              <a:t>print ("AR")</a:t>
            </a:r>
          </a:p>
          <a:p>
            <a:pPr marL="0" lvl="0" indent="0" algn="l" rtl="0">
              <a:spcBef>
                <a:spcPts val="0"/>
              </a:spcBef>
              <a:spcAft>
                <a:spcPts val="0"/>
              </a:spcAft>
              <a:buNone/>
            </a:pPr>
            <a:r>
              <a:rPr lang="en-US" dirty="0">
                <a:latin typeface="Consolas"/>
                <a:ea typeface="Consolas"/>
                <a:cs typeface="Consolas"/>
                <a:sym typeface="Consolas"/>
              </a:rPr>
              <a:t>print ("A")</a:t>
            </a:r>
          </a:p>
          <a:p>
            <a:pPr marL="0" lvl="0" indent="0" algn="l" rtl="0">
              <a:spcBef>
                <a:spcPts val="0"/>
              </a:spcBef>
              <a:spcAft>
                <a:spcPts val="0"/>
              </a:spcAft>
              <a:buNone/>
            </a:pPr>
            <a:endParaRPr lang="en-US" dirty="0">
              <a:latin typeface="Consolas"/>
              <a:ea typeface="Consolas"/>
              <a:cs typeface="Consolas"/>
              <a:sym typeface="Consolas"/>
            </a:endParaRPr>
          </a:p>
          <a:p>
            <a:pPr marL="0" lvl="0" indent="0" algn="l" rtl="0">
              <a:spcBef>
                <a:spcPts val="0"/>
              </a:spcBef>
              <a:spcAft>
                <a:spcPts val="0"/>
              </a:spcAft>
              <a:buNone/>
            </a:pPr>
            <a:r>
              <a:rPr lang="en-US" dirty="0">
                <a:latin typeface="Consolas"/>
                <a:ea typeface="Consolas"/>
                <a:cs typeface="Consolas"/>
                <a:sym typeface="Consolas"/>
              </a:rPr>
              <a:t>Output:</a:t>
            </a:r>
          </a:p>
          <a:p>
            <a:pPr marL="0" lvl="0" indent="0" algn="l" rtl="0">
              <a:spcBef>
                <a:spcPts val="0"/>
              </a:spcBef>
              <a:spcAft>
                <a:spcPts val="0"/>
              </a:spcAft>
              <a:buNone/>
            </a:pPr>
            <a:r>
              <a:rPr lang="pt-BR" dirty="0">
                <a:latin typeface="Consolas"/>
                <a:ea typeface="Consolas"/>
                <a:cs typeface="Consolas"/>
                <a:sym typeface="Consolas"/>
              </a:rPr>
              <a:t>A</a:t>
            </a:r>
          </a:p>
          <a:p>
            <a:pPr marL="0" lvl="0" indent="0" algn="l" rtl="0">
              <a:spcBef>
                <a:spcPts val="0"/>
              </a:spcBef>
              <a:spcAft>
                <a:spcPts val="0"/>
              </a:spcAft>
              <a:buNone/>
            </a:pPr>
            <a:r>
              <a:rPr lang="pt-BR" dirty="0">
                <a:latin typeface="Consolas"/>
                <a:ea typeface="Consolas"/>
                <a:cs typeface="Consolas"/>
                <a:sym typeface="Consolas"/>
              </a:rPr>
              <a:t>AR</a:t>
            </a:r>
          </a:p>
          <a:p>
            <a:pPr marL="0" lvl="0" indent="0" algn="l" rtl="0">
              <a:spcBef>
                <a:spcPts val="0"/>
              </a:spcBef>
              <a:spcAft>
                <a:spcPts val="0"/>
              </a:spcAft>
              <a:buNone/>
            </a:pPr>
            <a:r>
              <a:rPr lang="pt-BR" dirty="0">
                <a:latin typeface="Consolas"/>
                <a:ea typeface="Consolas"/>
                <a:cs typeface="Consolas"/>
                <a:sym typeface="Consolas"/>
              </a:rPr>
              <a:t>ARY</a:t>
            </a:r>
          </a:p>
          <a:p>
            <a:pPr marL="0" lvl="0" indent="0" algn="l" rtl="0">
              <a:spcBef>
                <a:spcPts val="0"/>
              </a:spcBef>
              <a:spcAft>
                <a:spcPts val="0"/>
              </a:spcAft>
              <a:buNone/>
            </a:pPr>
            <a:r>
              <a:rPr lang="pt-BR" dirty="0">
                <a:latin typeface="Consolas"/>
                <a:ea typeface="Consolas"/>
                <a:cs typeface="Consolas"/>
                <a:sym typeface="Consolas"/>
              </a:rPr>
              <a:t>ARYA</a:t>
            </a:r>
          </a:p>
          <a:p>
            <a:pPr marL="0" lvl="0" indent="0" algn="l" rtl="0">
              <a:spcBef>
                <a:spcPts val="0"/>
              </a:spcBef>
              <a:spcAft>
                <a:spcPts val="0"/>
              </a:spcAft>
              <a:buNone/>
            </a:pPr>
            <a:r>
              <a:rPr lang="pt-BR" dirty="0">
                <a:latin typeface="Consolas"/>
                <a:ea typeface="Consolas"/>
                <a:cs typeface="Consolas"/>
                <a:sym typeface="Consolas"/>
              </a:rPr>
              <a:t>ARY</a:t>
            </a:r>
          </a:p>
          <a:p>
            <a:pPr marL="0" lvl="0" indent="0" algn="l" rtl="0">
              <a:spcBef>
                <a:spcPts val="0"/>
              </a:spcBef>
              <a:spcAft>
                <a:spcPts val="0"/>
              </a:spcAft>
              <a:buNone/>
            </a:pPr>
            <a:r>
              <a:rPr lang="pt-BR" dirty="0">
                <a:latin typeface="Consolas"/>
                <a:ea typeface="Consolas"/>
                <a:cs typeface="Consolas"/>
                <a:sym typeface="Consolas"/>
              </a:rPr>
              <a:t>AR</a:t>
            </a:r>
          </a:p>
          <a:p>
            <a:pPr marL="0" lvl="0" indent="0" algn="l" rtl="0">
              <a:spcBef>
                <a:spcPts val="0"/>
              </a:spcBef>
              <a:spcAft>
                <a:spcPts val="0"/>
              </a:spcAft>
              <a:buNone/>
            </a:pPr>
            <a:r>
              <a:rPr lang="pt-BR" dirty="0">
                <a:latin typeface="Consolas"/>
                <a:ea typeface="Consolas"/>
                <a:cs typeface="Consolas"/>
                <a:sym typeface="Consolas"/>
              </a:rPr>
              <a:t>A</a:t>
            </a:r>
            <a:endParaRPr lang="en-US" dirty="0">
              <a:latin typeface="Consolas"/>
              <a:ea typeface="Consolas"/>
              <a:cs typeface="Consolas"/>
              <a:sym typeface="Consolas"/>
            </a:endParaRPr>
          </a:p>
          <a:p>
            <a:pPr marL="0" lvl="0" indent="0" algn="l" rtl="0">
              <a:spcBef>
                <a:spcPts val="0"/>
              </a:spcBef>
              <a:spcAft>
                <a:spcPts val="0"/>
              </a:spcAft>
              <a:buNone/>
            </a:pPr>
            <a:endParaRPr lang="en-US" dirty="0">
              <a:latin typeface="Consolas"/>
              <a:ea typeface="Consolas"/>
              <a:cs typeface="Consolas"/>
              <a:sym typeface="Consolas"/>
            </a:endParaRPr>
          </a:p>
          <a:p>
            <a:pPr marL="0" lvl="0" indent="0" algn="l" rtl="0">
              <a:spcBef>
                <a:spcPts val="0"/>
              </a:spcBef>
              <a:spcAft>
                <a:spcPts val="0"/>
              </a:spcAft>
              <a:buNone/>
            </a:pPr>
            <a:endParaRPr lang="en-US" dirty="0">
              <a:latin typeface="Consolas"/>
              <a:ea typeface="Consolas"/>
              <a:cs typeface="Consolas"/>
              <a:sym typeface="Consolas"/>
            </a:endParaRPr>
          </a:p>
          <a:p>
            <a:pPr marL="0" lvl="0" indent="0" algn="l" rtl="0">
              <a:spcBef>
                <a:spcPts val="0"/>
              </a:spcBef>
              <a:spcAft>
                <a:spcPts val="0"/>
              </a:spcAft>
              <a:buNone/>
            </a:pPr>
            <a:endParaRPr dirty="0">
              <a:latin typeface="Consolas"/>
              <a:ea typeface="Consolas"/>
              <a:cs typeface="Consolas"/>
              <a:sym typeface="Consolas"/>
            </a:endParaRPr>
          </a:p>
        </p:txBody>
      </p:sp>
      <p:sp>
        <p:nvSpPr>
          <p:cNvPr id="107" name="Google Shape;107;p17"/>
          <p:cNvSpPr txBox="1">
            <a:spLocks noGrp="1"/>
          </p:cNvSpPr>
          <p:nvPr>
            <p:ph type="body" idx="4294967295"/>
          </p:nvPr>
        </p:nvSpPr>
        <p:spPr>
          <a:xfrm>
            <a:off x="315425" y="981375"/>
            <a:ext cx="37065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Below is an example of a diamond shape printed using only the asterisk (*) character.</a:t>
            </a:r>
            <a:endParaRPr>
              <a:solidFill>
                <a:srgbClr val="FFFFFF"/>
              </a:solidFill>
            </a:endParaRPr>
          </a:p>
          <a:p>
            <a:pPr marL="0" lvl="0" indent="0" algn="l" rtl="0">
              <a:spcBef>
                <a:spcPts val="1600"/>
              </a:spcBef>
              <a:spcAft>
                <a:spcPts val="1600"/>
              </a:spcAft>
              <a:buNone/>
            </a:pPr>
            <a:r>
              <a:rPr lang="en">
                <a:solidFill>
                  <a:srgbClr val="FFFFFF"/>
                </a:solidFill>
              </a:rPr>
              <a:t>Choose some other shape and write the code to print it using the character(s) of your choice.</a:t>
            </a:r>
            <a:endParaRPr>
              <a:solidFill>
                <a:srgbClr val="FFFFFF"/>
              </a:solidFill>
            </a:endParaRPr>
          </a:p>
        </p:txBody>
      </p:sp>
      <p:sp>
        <p:nvSpPr>
          <p:cNvPr id="108" name="Google Shape;108;p17"/>
          <p:cNvSpPr txBox="1">
            <a:spLocks noGrp="1"/>
          </p:cNvSpPr>
          <p:nvPr>
            <p:ph type="body" idx="4294967295"/>
          </p:nvPr>
        </p:nvSpPr>
        <p:spPr>
          <a:xfrm>
            <a:off x="315425" y="25383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
        <p:nvSpPr>
          <p:cNvPr id="8" name="TextBox 7">
            <a:extLst>
              <a:ext uri="{FF2B5EF4-FFF2-40B4-BE49-F238E27FC236}">
                <a16:creationId xmlns:a16="http://schemas.microsoft.com/office/drawing/2014/main" id="{4A082389-B30A-40B5-B85F-A6F8F76CCCEF}"/>
              </a:ext>
            </a:extLst>
          </p:cNvPr>
          <p:cNvSpPr txBox="1"/>
          <p:nvPr/>
        </p:nvSpPr>
        <p:spPr>
          <a:xfrm>
            <a:off x="3761334" y="97450"/>
            <a:ext cx="4572000" cy="307777"/>
          </a:xfrm>
          <a:prstGeom prst="rect">
            <a:avLst/>
          </a:prstGeom>
          <a:noFill/>
        </p:spPr>
        <p:txBody>
          <a:bodyPr wrap="square">
            <a:spAutoFit/>
          </a:bodyPr>
          <a:lstStyle/>
          <a:p>
            <a:r>
              <a:rPr lang="en-US" dirty="0">
                <a:solidFill>
                  <a:schemeClr val="bg1"/>
                </a:solidFill>
                <a:highlight>
                  <a:srgbClr val="808080"/>
                </a:highlight>
              </a:rPr>
              <a:t>Arya</a:t>
            </a:r>
            <a:endParaRPr lang="en-AE" dirty="0">
              <a:solidFill>
                <a:schemeClr val="bg1"/>
              </a:solidFill>
              <a:highlight>
                <a:srgbClr val="80808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5259810" y="347244"/>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15" name="Google Shape;115;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6" name="Google Shape;116;p18"/>
          <p:cNvSpPr txBox="1">
            <a:spLocks noGrp="1"/>
          </p:cNvSpPr>
          <p:nvPr>
            <p:ph type="body" idx="2"/>
          </p:nvPr>
        </p:nvSpPr>
        <p:spPr>
          <a:xfrm>
            <a:off x="5259810" y="1071023"/>
            <a:ext cx="3706500" cy="123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Write the code to prompt the user to enter the two letter abbreviation for their home state (e.g. "NY"), home city, street name, zip code, and house number (in that order). Then print their properly formatted mailing address.</a:t>
            </a:r>
            <a:endParaRPr dirty="0"/>
          </a:p>
        </p:txBody>
      </p:sp>
      <p:sp>
        <p:nvSpPr>
          <p:cNvPr id="117" name="Google Shape;117;p18"/>
          <p:cNvSpPr txBox="1">
            <a:spLocks noGrp="1"/>
          </p:cNvSpPr>
          <p:nvPr>
            <p:ph type="body" idx="2"/>
          </p:nvPr>
        </p:nvSpPr>
        <p:spPr>
          <a:xfrm>
            <a:off x="5160675" y="2613617"/>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home state: NY</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home city: West Henrietta</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street name: Dutchess Rd.</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zip code: 14583</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house number: 1347</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Your mailing address is:</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1347 Dutchess Rd.</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West Henrietta , NY 14583</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endParaRPr sz="1200" dirty="0">
              <a:solidFill>
                <a:srgbClr val="F1C232"/>
              </a:solidFill>
              <a:latin typeface="Consolas"/>
              <a:ea typeface="Consolas"/>
              <a:cs typeface="Consolas"/>
              <a:sym typeface="Consolas"/>
            </a:endParaRPr>
          </a:p>
        </p:txBody>
      </p:sp>
      <p:sp>
        <p:nvSpPr>
          <p:cNvPr id="8" name="TextBox 7">
            <a:extLst>
              <a:ext uri="{FF2B5EF4-FFF2-40B4-BE49-F238E27FC236}">
                <a16:creationId xmlns:a16="http://schemas.microsoft.com/office/drawing/2014/main" id="{07540BD0-562B-4CE5-9094-B0EA7FDDE219}"/>
              </a:ext>
            </a:extLst>
          </p:cNvPr>
          <p:cNvSpPr txBox="1"/>
          <p:nvPr/>
        </p:nvSpPr>
        <p:spPr>
          <a:xfrm>
            <a:off x="5259810" y="89092"/>
            <a:ext cx="4579684" cy="307777"/>
          </a:xfrm>
          <a:prstGeom prst="rect">
            <a:avLst/>
          </a:prstGeom>
          <a:noFill/>
        </p:spPr>
        <p:txBody>
          <a:bodyPr wrap="square">
            <a:spAutoFit/>
          </a:bodyPr>
          <a:lstStyle/>
          <a:p>
            <a:r>
              <a:rPr lang="en-US" dirty="0">
                <a:solidFill>
                  <a:schemeClr val="bg1"/>
                </a:solidFill>
                <a:highlight>
                  <a:srgbClr val="808080"/>
                </a:highlight>
              </a:rPr>
              <a:t>Arya</a:t>
            </a:r>
            <a:endParaRPr lang="en-AE" dirty="0">
              <a:solidFill>
                <a:schemeClr val="bg1"/>
              </a:solidFill>
              <a:highlight>
                <a:srgbClr val="808080"/>
              </a:highlight>
            </a:endParaRPr>
          </a:p>
        </p:txBody>
      </p:sp>
      <p:sp>
        <p:nvSpPr>
          <p:cNvPr id="3" name="Text Placeholder 2">
            <a:extLst>
              <a:ext uri="{FF2B5EF4-FFF2-40B4-BE49-F238E27FC236}">
                <a16:creationId xmlns:a16="http://schemas.microsoft.com/office/drawing/2014/main" id="{BED51FD3-B497-4F66-90B8-B77C79C82B82}"/>
              </a:ext>
            </a:extLst>
          </p:cNvPr>
          <p:cNvSpPr>
            <a:spLocks noGrp="1"/>
          </p:cNvSpPr>
          <p:nvPr>
            <p:ph type="body" idx="1"/>
          </p:nvPr>
        </p:nvSpPr>
        <p:spPr>
          <a:xfrm>
            <a:off x="276825" y="193355"/>
            <a:ext cx="4166400" cy="4432200"/>
          </a:xfrm>
        </p:spPr>
        <p:txBody>
          <a:bodyPr/>
          <a:lstStyle/>
          <a:p>
            <a:pPr marL="146050" indent="0">
              <a:buNone/>
            </a:pPr>
            <a:r>
              <a:rPr lang="en-US" dirty="0" err="1"/>
              <a:t>Homestate</a:t>
            </a:r>
            <a:r>
              <a:rPr lang="en-US" dirty="0"/>
              <a:t> = input("Enter your home state: ")</a:t>
            </a:r>
          </a:p>
          <a:p>
            <a:pPr marL="146050" indent="0">
              <a:buNone/>
            </a:pPr>
            <a:r>
              <a:rPr lang="en-US" dirty="0" err="1"/>
              <a:t>Homecity</a:t>
            </a:r>
            <a:r>
              <a:rPr lang="en-US" dirty="0"/>
              <a:t> = input("Enter your home city: ")</a:t>
            </a:r>
          </a:p>
          <a:p>
            <a:pPr marL="146050" indent="0">
              <a:buNone/>
            </a:pPr>
            <a:r>
              <a:rPr lang="en-US" dirty="0" err="1"/>
              <a:t>Streetname</a:t>
            </a:r>
            <a:r>
              <a:rPr lang="en-US" dirty="0"/>
              <a:t> = input("Enter your street name: ")</a:t>
            </a:r>
          </a:p>
          <a:p>
            <a:pPr marL="146050" indent="0">
              <a:buNone/>
            </a:pPr>
            <a:r>
              <a:rPr lang="en-US" dirty="0" err="1"/>
              <a:t>Zipcode</a:t>
            </a:r>
            <a:r>
              <a:rPr lang="en-US" dirty="0"/>
              <a:t> = input("Enter your zip code: ")</a:t>
            </a:r>
          </a:p>
          <a:p>
            <a:pPr marL="146050" indent="0">
              <a:buNone/>
            </a:pPr>
            <a:r>
              <a:rPr lang="en-US" dirty="0" err="1"/>
              <a:t>Housenumber</a:t>
            </a:r>
            <a:r>
              <a:rPr lang="en-US" dirty="0"/>
              <a:t> = input("Enter your house number: ")</a:t>
            </a:r>
          </a:p>
          <a:p>
            <a:pPr marL="146050" indent="0">
              <a:buNone/>
            </a:pPr>
            <a:endParaRPr lang="en-US" dirty="0"/>
          </a:p>
          <a:p>
            <a:pPr marL="146050" indent="0">
              <a:buNone/>
            </a:pPr>
            <a:r>
              <a:rPr lang="en-US" dirty="0"/>
              <a:t>print("Your mailing address is: ")</a:t>
            </a:r>
          </a:p>
          <a:p>
            <a:pPr marL="146050" indent="0">
              <a:buNone/>
            </a:pPr>
            <a:r>
              <a:rPr lang="en-US" dirty="0"/>
              <a:t>print(</a:t>
            </a:r>
            <a:r>
              <a:rPr lang="en-US" dirty="0" err="1"/>
              <a:t>Housenumber</a:t>
            </a:r>
            <a:r>
              <a:rPr lang="en-US" dirty="0"/>
              <a:t>, </a:t>
            </a:r>
            <a:r>
              <a:rPr lang="en-US" dirty="0" err="1"/>
              <a:t>Streetname</a:t>
            </a:r>
            <a:r>
              <a:rPr lang="en-US" dirty="0"/>
              <a:t>)</a:t>
            </a:r>
          </a:p>
          <a:p>
            <a:pPr marL="146050" indent="0">
              <a:buNone/>
            </a:pPr>
            <a:r>
              <a:rPr lang="en-US" dirty="0"/>
              <a:t>print (</a:t>
            </a:r>
            <a:r>
              <a:rPr lang="en-US" dirty="0" err="1"/>
              <a:t>Homecity</a:t>
            </a:r>
            <a:r>
              <a:rPr lang="en-US" dirty="0"/>
              <a:t>, "," , </a:t>
            </a:r>
            <a:r>
              <a:rPr lang="en-US" dirty="0" err="1"/>
              <a:t>Homestate</a:t>
            </a:r>
            <a:r>
              <a:rPr lang="en-US" dirty="0"/>
              <a:t>, </a:t>
            </a:r>
            <a:r>
              <a:rPr lang="en-US" dirty="0" err="1"/>
              <a:t>Zipcode</a:t>
            </a:r>
            <a:r>
              <a:rPr lang="en-US" dirty="0"/>
              <a:t>)</a:t>
            </a:r>
          </a:p>
          <a:p>
            <a:pPr marL="146050" indent="0">
              <a:buNone/>
            </a:pPr>
            <a:endParaRPr lang="en-US" dirty="0"/>
          </a:p>
          <a:p>
            <a:pPr marL="146050" indent="0">
              <a:buNone/>
            </a:pPr>
            <a:r>
              <a:rPr lang="en-US" dirty="0"/>
              <a:t>Output:</a:t>
            </a:r>
          </a:p>
          <a:p>
            <a:pPr marL="146050" indent="0">
              <a:buNone/>
            </a:pPr>
            <a:r>
              <a:rPr lang="en-US" dirty="0"/>
              <a:t>Enter your home state: Maharashtra</a:t>
            </a:r>
          </a:p>
          <a:p>
            <a:pPr marL="146050" indent="0">
              <a:buNone/>
            </a:pPr>
            <a:r>
              <a:rPr lang="en-US" dirty="0"/>
              <a:t>Enter your home city: Akola</a:t>
            </a:r>
          </a:p>
          <a:p>
            <a:pPr marL="146050" indent="0">
              <a:buNone/>
            </a:pPr>
            <a:r>
              <a:rPr lang="en-US" dirty="0"/>
              <a:t>Enter your street name: Raut Wadi</a:t>
            </a:r>
          </a:p>
          <a:p>
            <a:pPr marL="146050" indent="0">
              <a:buNone/>
            </a:pPr>
            <a:r>
              <a:rPr lang="en-US" dirty="0"/>
              <a:t>Enter your zip code: 12345</a:t>
            </a:r>
          </a:p>
          <a:p>
            <a:pPr marL="146050" indent="0">
              <a:buNone/>
            </a:pPr>
            <a:r>
              <a:rPr lang="en-US" dirty="0"/>
              <a:t>Enter your house number: 1</a:t>
            </a:r>
          </a:p>
          <a:p>
            <a:pPr marL="146050" indent="0">
              <a:buNone/>
            </a:pPr>
            <a:r>
              <a:rPr lang="en-US" dirty="0"/>
              <a:t>Your mailing address is: </a:t>
            </a:r>
          </a:p>
          <a:p>
            <a:pPr marL="146050" indent="0">
              <a:buNone/>
            </a:pPr>
            <a:r>
              <a:rPr lang="en-US" dirty="0"/>
              <a:t>1 Raut Wadi</a:t>
            </a:r>
          </a:p>
          <a:p>
            <a:pPr marL="146050" indent="0">
              <a:buNone/>
            </a:pPr>
            <a:r>
              <a:rPr lang="en-US" dirty="0"/>
              <a:t>Akola , Maharashtra 12345</a:t>
            </a:r>
            <a:endParaRPr lang="en-AE" dirty="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877</Words>
  <Application>Microsoft Office PowerPoint</Application>
  <PresentationFormat>On-screen Show (16:9)</PresentationFormat>
  <Paragraphs>110</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Consolas</vt:lpstr>
      <vt:lpstr>Arial</vt:lpstr>
      <vt:lpstr>Merriweather</vt:lpstr>
      <vt:lpstr>Roboto</vt:lpstr>
      <vt:lpstr>Paradigm</vt:lpstr>
      <vt:lpstr>Problem Solving Session</vt:lpstr>
      <vt:lpstr>Problem Solving 1</vt:lpstr>
      <vt:lpstr>Problem Solving 2</vt:lpstr>
      <vt:lpstr>Problem Solving 3</vt:lpstr>
      <vt:lpstr>Problem Solving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SHOURYA SHARAD SONONE</cp:lastModifiedBy>
  <cp:revision>15</cp:revision>
  <dcterms:modified xsi:type="dcterms:W3CDTF">2021-09-11T13:40:37Z</dcterms:modified>
</cp:coreProperties>
</file>