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60" r:id="rId5"/>
    <p:sldId id="261" r:id="rId6"/>
  </p:sldIdLst>
  <p:sldSz cx="9144000" cy="5143500" type="screen16x9"/>
  <p:notesSz cx="6858000" cy="9144000"/>
  <p:embeddedFontLst>
    <p:embeddedFont>
      <p:font typeface="Consolas" panose="020B0609020204030204" pitchFamily="49" charset="0"/>
      <p:regular r:id="rId8"/>
      <p:bold r:id="rId9"/>
      <p:italic r:id="rId10"/>
      <p:boldItalic r:id="rId11"/>
    </p:embeddedFont>
    <p:embeddedFont>
      <p:font typeface="Merriweather" panose="020B0604020202020204" charset="0"/>
      <p:regular r:id="rId12"/>
      <p:bold r:id="rId13"/>
      <p:italic r:id="rId14"/>
      <p:boldItalic r:id="rId15"/>
    </p:embeddedFont>
    <p:embeddedFont>
      <p:font typeface="Roboto"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tableStyles" Target="tableStyle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1467001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c813b069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c813b069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2566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b6744271a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b6744271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3661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222470a82_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222470a82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6945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b0956d2b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b0956d2b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7785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b0956d2b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b0956d2b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734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125"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1" name="Google Shape;21;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body" idx="1"/>
          </p:nvPr>
        </p:nvSpPr>
        <p:spPr>
          <a:xfrm>
            <a:off x="4644675" y="500925"/>
            <a:ext cx="4166400" cy="4432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FFFFFF"/>
              </a:buClr>
              <a:buSzPts val="1300"/>
              <a:buChar char="●"/>
              <a:defRPr>
                <a:solidFill>
                  <a:srgbClr val="FFFFFF"/>
                </a:solidFill>
              </a:defRPr>
            </a:lvl1pPr>
            <a:lvl2pPr marL="914400" lvl="1" indent="-298450">
              <a:spcBef>
                <a:spcPts val="1600"/>
              </a:spcBef>
              <a:spcAft>
                <a:spcPts val="0"/>
              </a:spcAft>
              <a:buClr>
                <a:srgbClr val="FFFFFF"/>
              </a:buClr>
              <a:buSzPts val="1100"/>
              <a:buChar char="○"/>
              <a:defRPr>
                <a:solidFill>
                  <a:srgbClr val="FFFFFF"/>
                </a:solidFill>
              </a:defRPr>
            </a:lvl2pPr>
            <a:lvl3pPr marL="1371600" lvl="2" indent="-298450">
              <a:spcBef>
                <a:spcPts val="1600"/>
              </a:spcBef>
              <a:spcAft>
                <a:spcPts val="0"/>
              </a:spcAft>
              <a:buClr>
                <a:srgbClr val="FFFFFF"/>
              </a:buClr>
              <a:buSzPts val="1100"/>
              <a:buChar char="■"/>
              <a:defRPr>
                <a:solidFill>
                  <a:srgbClr val="FFFFFF"/>
                </a:solidFill>
              </a:defRPr>
            </a:lvl3pPr>
            <a:lvl4pPr marL="1828800" lvl="3" indent="-298450">
              <a:spcBef>
                <a:spcPts val="1600"/>
              </a:spcBef>
              <a:spcAft>
                <a:spcPts val="0"/>
              </a:spcAft>
              <a:buClr>
                <a:srgbClr val="FFFFFF"/>
              </a:buClr>
              <a:buSzPts val="1100"/>
              <a:buChar char="●"/>
              <a:defRPr>
                <a:solidFill>
                  <a:srgbClr val="FFFFFF"/>
                </a:solidFill>
              </a:defRPr>
            </a:lvl4pPr>
            <a:lvl5pPr marL="2286000" lvl="4" indent="-298450">
              <a:spcBef>
                <a:spcPts val="1600"/>
              </a:spcBef>
              <a:spcAft>
                <a:spcPts val="0"/>
              </a:spcAft>
              <a:buClr>
                <a:srgbClr val="FFFFFF"/>
              </a:buClr>
              <a:buSzPts val="1100"/>
              <a:buChar char="○"/>
              <a:defRPr>
                <a:solidFill>
                  <a:srgbClr val="FFFFFF"/>
                </a:solidFill>
              </a:defRPr>
            </a:lvl5pPr>
            <a:lvl6pPr marL="2743200" lvl="5" indent="-298450">
              <a:spcBef>
                <a:spcPts val="1600"/>
              </a:spcBef>
              <a:spcAft>
                <a:spcPts val="0"/>
              </a:spcAft>
              <a:buClr>
                <a:srgbClr val="FFFFFF"/>
              </a:buClr>
              <a:buSzPts val="1100"/>
              <a:buChar char="■"/>
              <a:defRPr>
                <a:solidFill>
                  <a:srgbClr val="FFFFFF"/>
                </a:solidFill>
              </a:defRPr>
            </a:lvl6pPr>
            <a:lvl7pPr marL="3200400" lvl="6" indent="-298450">
              <a:spcBef>
                <a:spcPts val="1600"/>
              </a:spcBef>
              <a:spcAft>
                <a:spcPts val="0"/>
              </a:spcAft>
              <a:buClr>
                <a:srgbClr val="FFFFFF"/>
              </a:buClr>
              <a:buSzPts val="1100"/>
              <a:buChar char="●"/>
              <a:defRPr>
                <a:solidFill>
                  <a:srgbClr val="FFFFFF"/>
                </a:solidFill>
              </a:defRPr>
            </a:lvl7pPr>
            <a:lvl8pPr marL="3657600" lvl="7" indent="-298450">
              <a:spcBef>
                <a:spcPts val="1600"/>
              </a:spcBef>
              <a:spcAft>
                <a:spcPts val="0"/>
              </a:spcAft>
              <a:buClr>
                <a:srgbClr val="FFFFFF"/>
              </a:buClr>
              <a:buSzPts val="1100"/>
              <a:buChar char="○"/>
              <a:defRPr>
                <a:solidFill>
                  <a:srgbClr val="FFFFFF"/>
                </a:solidFill>
              </a:defRPr>
            </a:lvl8pPr>
            <a:lvl9pPr marL="4114800" lvl="8" indent="-298450">
              <a:spcBef>
                <a:spcPts val="1600"/>
              </a:spcBef>
              <a:spcAft>
                <a:spcPts val="1600"/>
              </a:spcAft>
              <a:buClr>
                <a:srgbClr val="FFFFFF"/>
              </a:buClr>
              <a:buSzPts val="1100"/>
              <a:buChar char="■"/>
              <a:defRPr>
                <a:solidFill>
                  <a:srgbClr val="FFFFFF"/>
                </a:solidFill>
              </a:defRPr>
            </a:lvl9pPr>
          </a:lstStyle>
          <a:p>
            <a:endParaRPr/>
          </a:p>
        </p:txBody>
      </p:sp>
      <p:sp>
        <p:nvSpPr>
          <p:cNvPr id="26" name="Google Shape;26;p4"/>
          <p:cNvSpPr txBox="1">
            <a:spLocks noGrp="1"/>
          </p:cNvSpPr>
          <p:nvPr>
            <p:ph type="body" idx="3"/>
          </p:nvPr>
        </p:nvSpPr>
        <p:spPr>
          <a:xfrm>
            <a:off x="3154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0" name="Google Shape;30;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6" name="Google Shape;3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a:off x="4840017"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4839900"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40" name="Google Shape;40;p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7"/>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2" name="Google Shape;42;p7"/>
          <p:cNvSpPr txBox="1">
            <a:spLocks noGrp="1"/>
          </p:cNvSpPr>
          <p:nvPr>
            <p:ph type="body" idx="1"/>
          </p:nvPr>
        </p:nvSpPr>
        <p:spPr>
          <a:xfrm>
            <a:off x="301275" y="500925"/>
            <a:ext cx="4166400" cy="4432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3" name="Google Shape;43;p7"/>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rgbClr val="FFFFFF"/>
              </a:buClr>
              <a:buSzPts val="1300"/>
              <a:buChar char="●"/>
              <a:defRPr>
                <a:solidFill>
                  <a:srgbClr val="FFFFFF"/>
                </a:solidFill>
              </a:defRPr>
            </a:lvl1pPr>
            <a:lvl2pPr marL="914400" lvl="1" indent="-298450" rtl="0">
              <a:spcBef>
                <a:spcPts val="1600"/>
              </a:spcBef>
              <a:spcAft>
                <a:spcPts val="0"/>
              </a:spcAft>
              <a:buClr>
                <a:srgbClr val="FFFFFF"/>
              </a:buClr>
              <a:buSzPts val="1100"/>
              <a:buChar char="○"/>
              <a:defRPr>
                <a:solidFill>
                  <a:srgbClr val="FFFFFF"/>
                </a:solidFill>
              </a:defRPr>
            </a:lvl2pPr>
            <a:lvl3pPr marL="1371600" lvl="2" indent="-298450" rtl="0">
              <a:spcBef>
                <a:spcPts val="1600"/>
              </a:spcBef>
              <a:spcAft>
                <a:spcPts val="0"/>
              </a:spcAft>
              <a:buClr>
                <a:srgbClr val="FFFFFF"/>
              </a:buClr>
              <a:buSzPts val="1100"/>
              <a:buChar char="■"/>
              <a:defRPr>
                <a:solidFill>
                  <a:srgbClr val="FFFFFF"/>
                </a:solidFill>
              </a:defRPr>
            </a:lvl3pPr>
            <a:lvl4pPr marL="1828800" lvl="3" indent="-298450" rtl="0">
              <a:spcBef>
                <a:spcPts val="1600"/>
              </a:spcBef>
              <a:spcAft>
                <a:spcPts val="0"/>
              </a:spcAft>
              <a:buClr>
                <a:srgbClr val="FFFFFF"/>
              </a:buClr>
              <a:buSzPts val="1100"/>
              <a:buChar char="●"/>
              <a:defRPr>
                <a:solidFill>
                  <a:srgbClr val="FFFFFF"/>
                </a:solidFill>
              </a:defRPr>
            </a:lvl4pPr>
            <a:lvl5pPr marL="2286000" lvl="4" indent="-298450" rtl="0">
              <a:spcBef>
                <a:spcPts val="1600"/>
              </a:spcBef>
              <a:spcAft>
                <a:spcPts val="0"/>
              </a:spcAft>
              <a:buClr>
                <a:srgbClr val="FFFFFF"/>
              </a:buClr>
              <a:buSzPts val="1100"/>
              <a:buChar char="○"/>
              <a:defRPr>
                <a:solidFill>
                  <a:srgbClr val="FFFFFF"/>
                </a:solidFill>
              </a:defRPr>
            </a:lvl5pPr>
            <a:lvl6pPr marL="2743200" lvl="5" indent="-298450" rtl="0">
              <a:spcBef>
                <a:spcPts val="1600"/>
              </a:spcBef>
              <a:spcAft>
                <a:spcPts val="0"/>
              </a:spcAft>
              <a:buClr>
                <a:srgbClr val="FFFFFF"/>
              </a:buClr>
              <a:buSzPts val="1100"/>
              <a:buChar char="■"/>
              <a:defRPr>
                <a:solidFill>
                  <a:srgbClr val="FFFFFF"/>
                </a:solidFill>
              </a:defRPr>
            </a:lvl6pPr>
            <a:lvl7pPr marL="3200400" lvl="6" indent="-298450" rtl="0">
              <a:spcBef>
                <a:spcPts val="1600"/>
              </a:spcBef>
              <a:spcAft>
                <a:spcPts val="0"/>
              </a:spcAft>
              <a:buClr>
                <a:srgbClr val="FFFFFF"/>
              </a:buClr>
              <a:buSzPts val="1100"/>
              <a:buChar char="●"/>
              <a:defRPr>
                <a:solidFill>
                  <a:srgbClr val="FFFFFF"/>
                </a:solidFill>
              </a:defRPr>
            </a:lvl7pPr>
            <a:lvl8pPr marL="3657600" lvl="7" indent="-298450" rtl="0">
              <a:spcBef>
                <a:spcPts val="1600"/>
              </a:spcBef>
              <a:spcAft>
                <a:spcPts val="0"/>
              </a:spcAft>
              <a:buClr>
                <a:srgbClr val="FFFFFF"/>
              </a:buClr>
              <a:buSzPts val="1100"/>
              <a:buChar char="○"/>
              <a:defRPr>
                <a:solidFill>
                  <a:srgbClr val="FFFFFF"/>
                </a:solidFill>
              </a:defRPr>
            </a:lvl8pPr>
            <a:lvl9pPr marL="4114800" lvl="8" indent="-298450" rtl="0">
              <a:spcBef>
                <a:spcPts val="1600"/>
              </a:spcBef>
              <a:spcAft>
                <a:spcPts val="1600"/>
              </a:spcAft>
              <a:buClr>
                <a:srgbClr val="FFFFFF"/>
              </a:buClr>
              <a:buSzPts val="1100"/>
              <a:buChar char="■"/>
              <a:defRPr>
                <a:solidFill>
                  <a:srgbClr val="FFFFFF"/>
                </a:solidFill>
              </a:defRPr>
            </a:lvl9pPr>
          </a:lstStyle>
          <a:p>
            <a:endParaRPr/>
          </a:p>
        </p:txBody>
      </p:sp>
      <p:sp>
        <p:nvSpPr>
          <p:cNvPr id="44" name="Google Shape;44;p7"/>
          <p:cNvSpPr txBox="1">
            <a:spLocks noGrp="1"/>
          </p:cNvSpPr>
          <p:nvPr>
            <p:ph type="body" idx="3"/>
          </p:nvPr>
        </p:nvSpPr>
        <p:spPr>
          <a:xfrm>
            <a:off x="51922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7" name="Google Shape;4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1" name="Google Shape;51;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2" name="Google Shape;52;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Session</a:t>
            </a:r>
            <a:endParaRPr/>
          </a:p>
        </p:txBody>
      </p:sp>
      <p:sp>
        <p:nvSpPr>
          <p:cNvPr id="69" name="Google Shape;69;p13"/>
          <p:cNvSpPr txBox="1">
            <a:spLocks noGrp="1"/>
          </p:cNvSpPr>
          <p:nvPr>
            <p:ph type="body" idx="1"/>
          </p:nvPr>
        </p:nvSpPr>
        <p:spPr>
          <a:xfrm>
            <a:off x="311700" y="1505700"/>
            <a:ext cx="4128000" cy="3286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The remainder of today’s class will comprise the </a:t>
            </a:r>
            <a:r>
              <a:rPr lang="en" b="1" i="1" dirty="0">
                <a:solidFill>
                  <a:srgbClr val="FF0000"/>
                </a:solidFill>
              </a:rPr>
              <a:t>problem solving session</a:t>
            </a:r>
            <a:r>
              <a:rPr lang="en" dirty="0"/>
              <a:t> (</a:t>
            </a:r>
            <a:r>
              <a:rPr lang="en" b="1" i="1" dirty="0">
                <a:solidFill>
                  <a:srgbClr val="FF0000"/>
                </a:solidFill>
              </a:rPr>
              <a:t>PSS</a:t>
            </a:r>
            <a:r>
              <a:rPr lang="en" dirty="0"/>
              <a:t>).</a:t>
            </a:r>
            <a:endParaRPr dirty="0"/>
          </a:p>
          <a:p>
            <a:pPr marL="457200" lvl="0" indent="-311150" algn="l" rtl="0">
              <a:spcBef>
                <a:spcPts val="0"/>
              </a:spcBef>
              <a:spcAft>
                <a:spcPts val="0"/>
              </a:spcAft>
              <a:buSzPts val="1300"/>
              <a:buChar char="●"/>
            </a:pPr>
            <a:r>
              <a:rPr lang="en" dirty="0"/>
              <a:t>Your instructor will divide you into </a:t>
            </a:r>
            <a:r>
              <a:rPr lang="en" b="1" i="1" dirty="0">
                <a:solidFill>
                  <a:srgbClr val="FF0000"/>
                </a:solidFill>
              </a:rPr>
              <a:t>teams of 3 or 4 students</a:t>
            </a:r>
            <a:r>
              <a:rPr lang="en" dirty="0"/>
              <a:t>.</a:t>
            </a:r>
            <a:endParaRPr dirty="0"/>
          </a:p>
          <a:p>
            <a:pPr marL="457200" lvl="0" indent="-311150" algn="l" rtl="0">
              <a:spcBef>
                <a:spcPts val="0"/>
              </a:spcBef>
              <a:spcAft>
                <a:spcPts val="0"/>
              </a:spcAft>
              <a:buSzPts val="1300"/>
              <a:buChar char="●"/>
            </a:pPr>
            <a:r>
              <a:rPr lang="en" dirty="0"/>
              <a:t>Each team will </a:t>
            </a:r>
            <a:r>
              <a:rPr lang="en" b="1" i="1" dirty="0">
                <a:solidFill>
                  <a:srgbClr val="FF0000"/>
                </a:solidFill>
              </a:rPr>
              <a:t>work together</a:t>
            </a:r>
            <a:r>
              <a:rPr lang="en" dirty="0"/>
              <a:t> to solve the following problems over the course of </a:t>
            </a:r>
            <a:r>
              <a:rPr lang="en" b="1" i="1" dirty="0">
                <a:solidFill>
                  <a:srgbClr val="FF0000"/>
                </a:solidFill>
              </a:rPr>
              <a:t>20-30 minutes</a:t>
            </a:r>
            <a:r>
              <a:rPr lang="en" dirty="0"/>
              <a:t>.</a:t>
            </a:r>
            <a:endParaRPr dirty="0"/>
          </a:p>
          <a:p>
            <a:pPr marL="914400" lvl="1" indent="-298450" algn="l" rtl="0">
              <a:spcBef>
                <a:spcPts val="0"/>
              </a:spcBef>
              <a:spcAft>
                <a:spcPts val="0"/>
              </a:spcAft>
              <a:buSzPts val="1100"/>
              <a:buChar char="○"/>
            </a:pPr>
            <a:r>
              <a:rPr lang="en" dirty="0"/>
              <a:t>You may work on paper, a white board, or digitally as determined by your instructor.</a:t>
            </a:r>
            <a:endParaRPr dirty="0"/>
          </a:p>
          <a:p>
            <a:pPr marL="914400" lvl="1" indent="-298450" algn="l" rtl="0">
              <a:spcBef>
                <a:spcPts val="0"/>
              </a:spcBef>
              <a:spcAft>
                <a:spcPts val="0"/>
              </a:spcAft>
              <a:buSzPts val="1100"/>
              <a:buChar char="○"/>
            </a:pPr>
            <a:r>
              <a:rPr lang="en" dirty="0"/>
              <a:t>You will submit your solution by pushing it to GitHub before the end of class.</a:t>
            </a:r>
            <a:endParaRPr dirty="0"/>
          </a:p>
          <a:p>
            <a:pPr marL="457200" lvl="0" indent="-311150" algn="l" rtl="0">
              <a:spcBef>
                <a:spcPts val="0"/>
              </a:spcBef>
              <a:spcAft>
                <a:spcPts val="0"/>
              </a:spcAft>
              <a:buSzPts val="1300"/>
              <a:buChar char="●"/>
            </a:pPr>
            <a:r>
              <a:rPr lang="en" dirty="0"/>
              <a:t>Your instructor will go over the solution before the end of class.</a:t>
            </a:r>
            <a:endParaRPr dirty="0"/>
          </a:p>
        </p:txBody>
      </p:sp>
      <p:sp>
        <p:nvSpPr>
          <p:cNvPr id="70" name="Google Shape;7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71" name="Google Shape;71;p13"/>
          <p:cNvSpPr txBox="1">
            <a:spLocks noGrp="1"/>
          </p:cNvSpPr>
          <p:nvPr>
            <p:ph type="body" idx="4294967295"/>
          </p:nvPr>
        </p:nvSpPr>
        <p:spPr>
          <a:xfrm>
            <a:off x="4759575" y="3528444"/>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Class participation is a significant part of your grade (20%). This includes in class activities and the problem solving session.</a:t>
            </a:r>
            <a:endParaRPr sz="1200">
              <a:solidFill>
                <a:srgbClr val="000000"/>
              </a:solidFill>
              <a:latin typeface="Arial"/>
              <a:ea typeface="Arial"/>
              <a:cs typeface="Arial"/>
              <a:sym typeface="Arial"/>
            </a:endParaRPr>
          </a:p>
        </p:txBody>
      </p:sp>
      <p:sp>
        <p:nvSpPr>
          <p:cNvPr id="72" name="Google Shape;72;p13"/>
          <p:cNvSpPr txBox="1">
            <a:spLocks noGrp="1"/>
          </p:cNvSpPr>
          <p:nvPr>
            <p:ph type="body" idx="4294967295"/>
          </p:nvPr>
        </p:nvSpPr>
        <p:spPr>
          <a:xfrm>
            <a:off x="4759575" y="4315619"/>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Your graders will grade your participation by verifying that you pushed your solutions before the end of the class period each day.</a:t>
            </a:r>
            <a:endParaRPr sz="1200">
              <a:solidFill>
                <a:srgbClr val="000000"/>
              </a:solidFill>
              <a:latin typeface="Arial"/>
              <a:ea typeface="Arial"/>
              <a:cs typeface="Arial"/>
              <a:sym typeface="Arial"/>
            </a:endParaRPr>
          </a:p>
        </p:txBody>
      </p:sp>
      <p:pic>
        <p:nvPicPr>
          <p:cNvPr id="73" name="Google Shape;73;p13"/>
          <p:cNvPicPr preferRelativeResize="0"/>
          <p:nvPr/>
        </p:nvPicPr>
        <p:blipFill>
          <a:blip r:embed="rId3">
            <a:alphaModFix/>
          </a:blip>
          <a:stretch>
            <a:fillRect/>
          </a:stretch>
        </p:blipFill>
        <p:spPr>
          <a:xfrm>
            <a:off x="4759574" y="1386736"/>
            <a:ext cx="3706500" cy="2035232"/>
          </a:xfrm>
          <a:prstGeom prst="rect">
            <a:avLst/>
          </a:prstGeom>
          <a:noFill/>
          <a:ln w="19050" cap="flat" cmpd="sng">
            <a:solidFill>
              <a:srgbClr val="666666"/>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51885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1</a:t>
            </a:r>
            <a:endParaRPr/>
          </a:p>
        </p:txBody>
      </p:sp>
      <p:sp>
        <p:nvSpPr>
          <p:cNvPr id="79" name="Google Shape;79;p14"/>
          <p:cNvSpPr txBox="1">
            <a:spLocks noGrp="1"/>
          </p:cNvSpPr>
          <p:nvPr>
            <p:ph type="body" idx="2"/>
          </p:nvPr>
        </p:nvSpPr>
        <p:spPr>
          <a:xfrm>
            <a:off x="5192225" y="1286175"/>
            <a:ext cx="3706500" cy="197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For your next homework assignment, you will be writing and submitting multiple, small Python programs. </a:t>
            </a:r>
            <a:endParaRPr dirty="0"/>
          </a:p>
          <a:p>
            <a:pPr marL="0" lvl="0" indent="0" algn="l" rtl="0">
              <a:spcBef>
                <a:spcPts val="1600"/>
              </a:spcBef>
              <a:spcAft>
                <a:spcPts val="1600"/>
              </a:spcAft>
              <a:buNone/>
            </a:pPr>
            <a:r>
              <a:rPr lang="en" dirty="0"/>
              <a:t>Assuming that you are sitting down to begin work on a new computer, list every step that you should perform to complete and submit the first program*.</a:t>
            </a:r>
            <a:endParaRPr dirty="0"/>
          </a:p>
        </p:txBody>
      </p:sp>
      <p:sp>
        <p:nvSpPr>
          <p:cNvPr id="80" name="Google Shape;80;p14"/>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81" name="Google Shape;81;p14"/>
          <p:cNvSpPr txBox="1">
            <a:spLocks noGrp="1"/>
          </p:cNvSpPr>
          <p:nvPr>
            <p:ph type="body" idx="1"/>
          </p:nvPr>
        </p:nvSpPr>
        <p:spPr>
          <a:xfrm>
            <a:off x="377475" y="272325"/>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292100" algn="l" rtl="0">
              <a:spcBef>
                <a:spcPts val="0"/>
              </a:spcBef>
              <a:spcAft>
                <a:spcPts val="0"/>
              </a:spcAft>
              <a:buSzPts val="1000"/>
              <a:buFont typeface="Consolas"/>
              <a:buAutoNum type="arabicPeriod"/>
            </a:pPr>
            <a:r>
              <a:rPr lang="en-US" sz="1000" dirty="0" smtClean="0">
                <a:latin typeface="Consolas"/>
                <a:ea typeface="Consolas"/>
                <a:cs typeface="Consolas"/>
                <a:sym typeface="Consolas"/>
              </a:rPr>
              <a:t>Create a new empty folder on the local, and use </a:t>
            </a:r>
            <a:r>
              <a:rPr lang="en-US" sz="1000" dirty="0" err="1" smtClean="0">
                <a:latin typeface="Consolas"/>
                <a:ea typeface="Consolas"/>
                <a:cs typeface="Consolas"/>
                <a:sym typeface="Consolas"/>
              </a:rPr>
              <a:t>git</a:t>
            </a:r>
            <a:r>
              <a:rPr lang="en-US" sz="1000" dirty="0" smtClean="0">
                <a:latin typeface="Consolas"/>
                <a:ea typeface="Consolas"/>
                <a:cs typeface="Consolas"/>
                <a:sym typeface="Consolas"/>
              </a:rPr>
              <a:t> clone along with the </a:t>
            </a:r>
            <a:r>
              <a:rPr lang="en-US" sz="1000" dirty="0" err="1" smtClean="0">
                <a:latin typeface="Consolas"/>
                <a:ea typeface="Consolas"/>
                <a:cs typeface="Consolas"/>
                <a:sym typeface="Consolas"/>
              </a:rPr>
              <a:t>git</a:t>
            </a:r>
            <a:r>
              <a:rPr lang="en-US" sz="1000" dirty="0" smtClean="0">
                <a:latin typeface="Consolas"/>
                <a:ea typeface="Consolas"/>
                <a:cs typeface="Consolas"/>
                <a:sym typeface="Consolas"/>
              </a:rPr>
              <a:t> repository link, to clone the remote </a:t>
            </a:r>
            <a:r>
              <a:rPr lang="en-US" sz="1000" dirty="0" err="1" smtClean="0">
                <a:latin typeface="Consolas"/>
                <a:ea typeface="Consolas"/>
                <a:cs typeface="Consolas"/>
                <a:sym typeface="Consolas"/>
              </a:rPr>
              <a:t>repositrty</a:t>
            </a:r>
            <a:endParaRPr lang="en-US" sz="1000" dirty="0" smtClean="0">
              <a:latin typeface="Consolas"/>
              <a:ea typeface="Consolas"/>
              <a:cs typeface="Consolas"/>
              <a:sym typeface="Consolas"/>
            </a:endParaRPr>
          </a:p>
          <a:p>
            <a:pPr marL="457200" lvl="0" indent="-292100" algn="l" rtl="0">
              <a:spcBef>
                <a:spcPts val="0"/>
              </a:spcBef>
              <a:spcAft>
                <a:spcPts val="0"/>
              </a:spcAft>
              <a:buSzPts val="1000"/>
              <a:buFont typeface="Consolas"/>
              <a:buAutoNum type="arabicPeriod"/>
            </a:pPr>
            <a:r>
              <a:rPr lang="en-US" sz="1000" dirty="0" smtClean="0">
                <a:latin typeface="Consolas"/>
                <a:ea typeface="Consolas"/>
                <a:cs typeface="Consolas"/>
                <a:sym typeface="Consolas"/>
              </a:rPr>
              <a:t>Start working on the program (Working Space)</a:t>
            </a:r>
          </a:p>
          <a:p>
            <a:pPr marL="457200" lvl="0" indent="-292100" algn="l" rtl="0">
              <a:spcBef>
                <a:spcPts val="0"/>
              </a:spcBef>
              <a:spcAft>
                <a:spcPts val="0"/>
              </a:spcAft>
              <a:buSzPts val="1000"/>
              <a:buFont typeface="Consolas"/>
              <a:buAutoNum type="arabicPeriod"/>
            </a:pPr>
            <a:r>
              <a:rPr lang="en-US" sz="1000" dirty="0" smtClean="0">
                <a:latin typeface="Consolas"/>
                <a:ea typeface="Consolas"/>
                <a:cs typeface="Consolas"/>
                <a:sym typeface="Consolas"/>
              </a:rPr>
              <a:t>save</a:t>
            </a:r>
          </a:p>
          <a:p>
            <a:pPr marL="457200" lvl="0" indent="-292100" algn="l" rtl="0">
              <a:spcBef>
                <a:spcPts val="0"/>
              </a:spcBef>
              <a:spcAft>
                <a:spcPts val="0"/>
              </a:spcAft>
              <a:buSzPts val="1000"/>
              <a:buFont typeface="Consolas"/>
              <a:buAutoNum type="arabicPeriod"/>
            </a:pPr>
            <a:r>
              <a:rPr lang="en-US" sz="1000" dirty="0" smtClean="0">
                <a:latin typeface="Consolas"/>
                <a:ea typeface="Consolas"/>
                <a:cs typeface="Consolas"/>
                <a:sym typeface="Consolas"/>
              </a:rPr>
              <a:t>Add the files</a:t>
            </a:r>
          </a:p>
          <a:p>
            <a:pPr marL="457200" lvl="0" indent="-292100" algn="l" rtl="0">
              <a:spcBef>
                <a:spcPts val="0"/>
              </a:spcBef>
              <a:spcAft>
                <a:spcPts val="0"/>
              </a:spcAft>
              <a:buSzPts val="1000"/>
              <a:buFont typeface="Consolas"/>
              <a:buAutoNum type="arabicPeriod"/>
            </a:pPr>
            <a:r>
              <a:rPr lang="en-US" sz="1000" dirty="0" smtClean="0">
                <a:latin typeface="Consolas"/>
                <a:ea typeface="Consolas"/>
                <a:cs typeface="Consolas"/>
                <a:sym typeface="Consolas"/>
              </a:rPr>
              <a:t>save</a:t>
            </a:r>
            <a:endParaRPr lang="en-US" sz="1000" dirty="0" smtClean="0">
              <a:latin typeface="Consolas"/>
              <a:ea typeface="Consolas"/>
              <a:cs typeface="Consolas"/>
              <a:sym typeface="Consolas"/>
            </a:endParaRPr>
          </a:p>
          <a:p>
            <a:pPr marL="457200" lvl="0" indent="-292100" algn="l" rtl="0">
              <a:spcBef>
                <a:spcPts val="0"/>
              </a:spcBef>
              <a:spcAft>
                <a:spcPts val="0"/>
              </a:spcAft>
              <a:buSzPts val="1000"/>
              <a:buFont typeface="Consolas"/>
              <a:buAutoNum type="arabicPeriod"/>
            </a:pPr>
            <a:r>
              <a:rPr lang="en-US" sz="1000" dirty="0" smtClean="0">
                <a:latin typeface="Consolas"/>
                <a:ea typeface="Consolas"/>
                <a:cs typeface="Consolas"/>
                <a:sym typeface="Consolas"/>
              </a:rPr>
              <a:t>Commit the files</a:t>
            </a:r>
          </a:p>
          <a:p>
            <a:pPr marL="457200" lvl="0" indent="-292100" algn="l" rtl="0">
              <a:spcBef>
                <a:spcPts val="0"/>
              </a:spcBef>
              <a:spcAft>
                <a:spcPts val="0"/>
              </a:spcAft>
              <a:buSzPts val="1000"/>
              <a:buFont typeface="Consolas"/>
              <a:buAutoNum type="arabicPeriod"/>
            </a:pPr>
            <a:r>
              <a:rPr lang="en-US" sz="1000" dirty="0" smtClean="0">
                <a:latin typeface="Consolas"/>
                <a:ea typeface="Consolas"/>
                <a:cs typeface="Consolas"/>
                <a:sym typeface="Consolas"/>
              </a:rPr>
              <a:t>save</a:t>
            </a:r>
          </a:p>
          <a:p>
            <a:pPr marL="457200" lvl="0" indent="-292100" algn="l" rtl="0">
              <a:spcBef>
                <a:spcPts val="0"/>
              </a:spcBef>
              <a:spcAft>
                <a:spcPts val="0"/>
              </a:spcAft>
              <a:buSzPts val="1000"/>
              <a:buFont typeface="Consolas"/>
              <a:buAutoNum type="arabicPeriod"/>
            </a:pPr>
            <a:r>
              <a:rPr lang="en-US" sz="1000" dirty="0" smtClean="0">
                <a:latin typeface="Consolas"/>
                <a:ea typeface="Consolas"/>
                <a:cs typeface="Consolas"/>
                <a:sym typeface="Consolas"/>
              </a:rPr>
              <a:t>Push the files</a:t>
            </a:r>
          </a:p>
          <a:p>
            <a:pPr marL="457200" lvl="0" indent="-292100" algn="l" rtl="0">
              <a:spcBef>
                <a:spcPts val="0"/>
              </a:spcBef>
              <a:spcAft>
                <a:spcPts val="0"/>
              </a:spcAft>
              <a:buSzPts val="1000"/>
              <a:buFont typeface="Consolas"/>
              <a:buAutoNum type="arabicPeriod"/>
            </a:pPr>
            <a:endParaRPr sz="1000" dirty="0">
              <a:latin typeface="Consolas"/>
              <a:ea typeface="Consolas"/>
              <a:cs typeface="Consolas"/>
              <a:sym typeface="Consolas"/>
            </a:endParaRPr>
          </a:p>
        </p:txBody>
      </p:sp>
      <p:sp>
        <p:nvSpPr>
          <p:cNvPr id="82" name="Google Shape;82;p14"/>
          <p:cNvSpPr txBox="1">
            <a:spLocks noGrp="1"/>
          </p:cNvSpPr>
          <p:nvPr>
            <p:ph type="body" idx="3"/>
          </p:nvPr>
        </p:nvSpPr>
        <p:spPr>
          <a:xfrm>
            <a:off x="5216775" y="4256852"/>
            <a:ext cx="3706500" cy="6381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000" i="1"/>
              <a:t>* Obviously you don’t know the specific details of what the program needs to do - just think about the generic steps you need to go through.</a:t>
            </a:r>
            <a:endParaRPr sz="1000" i="1">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2</a:t>
            </a:r>
            <a:endParaRPr/>
          </a:p>
        </p:txBody>
      </p:sp>
      <p:sp>
        <p:nvSpPr>
          <p:cNvPr id="88" name="Google Shape;88;p15"/>
          <p:cNvSpPr txBox="1">
            <a:spLocks noGrp="1"/>
          </p:cNvSpPr>
          <p:nvPr>
            <p:ph type="body" idx="1"/>
          </p:nvPr>
        </p:nvSpPr>
        <p:spPr>
          <a:xfrm>
            <a:off x="4568475" y="348525"/>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304800" algn="l" rtl="0">
              <a:spcBef>
                <a:spcPts val="0"/>
              </a:spcBef>
              <a:spcAft>
                <a:spcPts val="0"/>
              </a:spcAft>
              <a:buSzPts val="1200"/>
              <a:buFont typeface="Consolas"/>
              <a:buAutoNum type="arabicPeriod"/>
            </a:pPr>
            <a:r>
              <a:rPr lang="en-US" sz="1200" dirty="0" smtClean="0">
                <a:latin typeface="Consolas"/>
                <a:ea typeface="Consolas"/>
                <a:cs typeface="Consolas"/>
                <a:sym typeface="Consolas"/>
              </a:rPr>
              <a:t>Running on an interpreter, it doesn’t save, use it to easily test a quick code</a:t>
            </a:r>
          </a:p>
          <a:p>
            <a:pPr marL="457200" lvl="0" indent="-304800" algn="l" rtl="0">
              <a:spcBef>
                <a:spcPts val="0"/>
              </a:spcBef>
              <a:spcAft>
                <a:spcPts val="0"/>
              </a:spcAft>
              <a:buSzPts val="1200"/>
              <a:buFont typeface="Consolas"/>
              <a:buAutoNum type="arabicPeriod"/>
            </a:pPr>
            <a:r>
              <a:rPr lang="en-US" sz="1200" dirty="0" smtClean="0">
                <a:latin typeface="Consolas"/>
                <a:ea typeface="Consolas"/>
                <a:cs typeface="Consolas"/>
                <a:sym typeface="Consolas"/>
              </a:rPr>
              <a:t>Running using a debug, finding Symantec error, time wasting.</a:t>
            </a:r>
          </a:p>
          <a:p>
            <a:pPr marL="457200" lvl="0" indent="-304800" algn="l" rtl="0">
              <a:spcBef>
                <a:spcPts val="0"/>
              </a:spcBef>
              <a:spcAft>
                <a:spcPts val="0"/>
              </a:spcAft>
              <a:buSzPts val="1200"/>
              <a:buFont typeface="Consolas"/>
              <a:buAutoNum type="arabicPeriod"/>
            </a:pPr>
            <a:r>
              <a:rPr lang="en-US" sz="1200" dirty="0" smtClean="0">
                <a:latin typeface="Consolas"/>
                <a:ea typeface="Consolas"/>
                <a:cs typeface="Consolas"/>
                <a:sym typeface="Consolas"/>
              </a:rPr>
              <a:t>Running normally on the (IDE), includes all the necessary operations so it’s quick and easy, it doesn’t show Symantec errors, but shows syntax errors (all of us)</a:t>
            </a:r>
            <a:endParaRPr sz="1200" dirty="0">
              <a:latin typeface="Consolas"/>
              <a:ea typeface="Consolas"/>
              <a:cs typeface="Consolas"/>
              <a:sym typeface="Consolas"/>
            </a:endParaRPr>
          </a:p>
        </p:txBody>
      </p:sp>
      <p:sp>
        <p:nvSpPr>
          <p:cNvPr id="89" name="Google Shape;89;p15"/>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at least 3 different ways to execute a Python program discussed during today’s lecture. List as many as you can remember along with at least one pro and one con for each. </a:t>
            </a:r>
            <a:endParaRPr/>
          </a:p>
          <a:p>
            <a:pPr marL="0" lvl="0" indent="0" algn="l" rtl="0">
              <a:spcBef>
                <a:spcPts val="1600"/>
              </a:spcBef>
              <a:spcAft>
                <a:spcPts val="1600"/>
              </a:spcAft>
              <a:buNone/>
            </a:pPr>
            <a:r>
              <a:rPr lang="en"/>
              <a:t>Indicate which option each team member prefers the most and plans to use during class and/or on their assignments.</a:t>
            </a:r>
            <a:endParaRPr/>
          </a:p>
        </p:txBody>
      </p:sp>
      <p:sp>
        <p:nvSpPr>
          <p:cNvPr id="90" name="Google Shape;9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05" name="Google Shape;105;p17"/>
          <p:cNvSpPr txBox="1">
            <a:spLocks noGrp="1"/>
          </p:cNvSpPr>
          <p:nvPr>
            <p:ph type="title"/>
          </p:nvPr>
        </p:nvSpPr>
        <p:spPr>
          <a:xfrm>
            <a:off x="311300" y="196125"/>
            <a:ext cx="3704400" cy="204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Solving 3</a:t>
            </a:r>
            <a:endParaRPr dirty="0"/>
          </a:p>
        </p:txBody>
      </p:sp>
      <p:sp>
        <p:nvSpPr>
          <p:cNvPr id="106" name="Google Shape;106;p17"/>
          <p:cNvSpPr txBox="1">
            <a:spLocks noGrp="1"/>
          </p:cNvSpPr>
          <p:nvPr>
            <p:ph type="body" idx="2"/>
          </p:nvPr>
        </p:nvSpPr>
        <p:spPr>
          <a:xfrm>
            <a:off x="4879025" y="500925"/>
            <a:ext cx="3954000" cy="41115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buNone/>
            </a:pPr>
            <a:r>
              <a:rPr lang="pt-BR" dirty="0" smtClean="0">
                <a:latin typeface="Consolas"/>
                <a:ea typeface="Consolas"/>
                <a:cs typeface="Consolas"/>
                <a:sym typeface="Consolas"/>
              </a:rPr>
              <a:t>print (“****”)</a:t>
            </a:r>
            <a:endParaRPr lang="en-US" dirty="0">
              <a:latin typeface="Consolas"/>
              <a:ea typeface="Consolas"/>
              <a:cs typeface="Consolas"/>
              <a:sym typeface="Consolas"/>
            </a:endParaRPr>
          </a:p>
          <a:p>
            <a:pPr marL="0" indent="0">
              <a:buNone/>
            </a:pPr>
            <a:r>
              <a:rPr lang="pt-BR" dirty="0">
                <a:latin typeface="Consolas"/>
                <a:ea typeface="Consolas"/>
                <a:cs typeface="Consolas"/>
                <a:sym typeface="Consolas"/>
              </a:rPr>
              <a:t>print (“****”)</a:t>
            </a:r>
            <a:endParaRPr lang="en-US" dirty="0">
              <a:latin typeface="Consolas"/>
              <a:ea typeface="Consolas"/>
              <a:cs typeface="Consolas"/>
              <a:sym typeface="Consolas"/>
            </a:endParaRPr>
          </a:p>
          <a:p>
            <a:pPr marL="0" indent="0">
              <a:buNone/>
            </a:pPr>
            <a:r>
              <a:rPr lang="pt-BR" dirty="0">
                <a:latin typeface="Consolas"/>
                <a:ea typeface="Consolas"/>
                <a:cs typeface="Consolas"/>
                <a:sym typeface="Consolas"/>
              </a:rPr>
              <a:t>print (“****”)</a:t>
            </a:r>
            <a:endParaRPr lang="en-US" dirty="0">
              <a:latin typeface="Consolas"/>
              <a:ea typeface="Consolas"/>
              <a:cs typeface="Consolas"/>
              <a:sym typeface="Consolas"/>
            </a:endParaRPr>
          </a:p>
          <a:p>
            <a:pPr marL="0" indent="0">
              <a:buNone/>
            </a:pPr>
            <a:r>
              <a:rPr lang="pt-BR" dirty="0">
                <a:latin typeface="Consolas"/>
                <a:ea typeface="Consolas"/>
                <a:cs typeface="Consolas"/>
                <a:sym typeface="Consolas"/>
              </a:rPr>
              <a:t>print </a:t>
            </a:r>
            <a:r>
              <a:rPr lang="pt-BR" dirty="0" smtClean="0">
                <a:latin typeface="Consolas"/>
                <a:ea typeface="Consolas"/>
                <a:cs typeface="Consolas"/>
                <a:sym typeface="Consolas"/>
              </a:rPr>
              <a:t>(“****”)</a:t>
            </a:r>
            <a:endParaRPr lang="en-US" dirty="0">
              <a:latin typeface="Consolas"/>
              <a:ea typeface="Consolas"/>
              <a:cs typeface="Consolas"/>
              <a:sym typeface="Consolas"/>
            </a:endParaRPr>
          </a:p>
        </p:txBody>
      </p:sp>
      <p:sp>
        <p:nvSpPr>
          <p:cNvPr id="107" name="Google Shape;107;p17"/>
          <p:cNvSpPr txBox="1">
            <a:spLocks noGrp="1"/>
          </p:cNvSpPr>
          <p:nvPr>
            <p:ph type="body" idx="4294967295"/>
          </p:nvPr>
        </p:nvSpPr>
        <p:spPr>
          <a:xfrm>
            <a:off x="315425" y="981375"/>
            <a:ext cx="3706500" cy="130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Below is an example of a diamond shape printed using only the asterisk (*) character.</a:t>
            </a:r>
            <a:endParaRPr>
              <a:solidFill>
                <a:srgbClr val="FFFFFF"/>
              </a:solidFill>
            </a:endParaRPr>
          </a:p>
          <a:p>
            <a:pPr marL="0" lvl="0" indent="0" algn="l" rtl="0">
              <a:spcBef>
                <a:spcPts val="1600"/>
              </a:spcBef>
              <a:spcAft>
                <a:spcPts val="1600"/>
              </a:spcAft>
              <a:buNone/>
            </a:pPr>
            <a:r>
              <a:rPr lang="en">
                <a:solidFill>
                  <a:srgbClr val="FFFFFF"/>
                </a:solidFill>
              </a:rPr>
              <a:t>Choose some other shape and write the code to print it using the character(s) of your choice.</a:t>
            </a:r>
            <a:endParaRPr>
              <a:solidFill>
                <a:srgbClr val="FFFFFF"/>
              </a:solidFill>
            </a:endParaRPr>
          </a:p>
        </p:txBody>
      </p:sp>
      <p:sp>
        <p:nvSpPr>
          <p:cNvPr id="108" name="Google Shape;108;p17"/>
          <p:cNvSpPr txBox="1">
            <a:spLocks noGrp="1"/>
          </p:cNvSpPr>
          <p:nvPr>
            <p:ph type="body" idx="4294967295"/>
          </p:nvPr>
        </p:nvSpPr>
        <p:spPr>
          <a:xfrm>
            <a:off x="315425" y="2538375"/>
            <a:ext cx="3706500" cy="2049600"/>
          </a:xfrm>
          <a:prstGeom prst="rect">
            <a:avLst/>
          </a:prstGeom>
          <a:solidFill>
            <a:srgbClr val="000000"/>
          </a:solid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endParaRPr sz="1200">
              <a:solidFill>
                <a:srgbClr val="F1C232"/>
              </a:solidFill>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title"/>
          </p:nvPr>
        </p:nvSpPr>
        <p:spPr>
          <a:xfrm>
            <a:off x="51885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Solving 4</a:t>
            </a:r>
            <a:endParaRPr dirty="0"/>
          </a:p>
        </p:txBody>
      </p:sp>
      <p:sp>
        <p:nvSpPr>
          <p:cNvPr id="114" name="Google Shape;114;p18"/>
          <p:cNvSpPr txBox="1">
            <a:spLocks noGrp="1"/>
          </p:cNvSpPr>
          <p:nvPr>
            <p:ph type="body" idx="1"/>
          </p:nvPr>
        </p:nvSpPr>
        <p:spPr>
          <a:xfrm>
            <a:off x="377475" y="272325"/>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latin typeface="Consolas"/>
                <a:ea typeface="Consolas"/>
                <a:cs typeface="Consolas"/>
                <a:sym typeface="Consolas"/>
              </a:rPr>
              <a:t>Homestate</a:t>
            </a:r>
            <a:r>
              <a:rPr lang="en-US" dirty="0" smtClean="0">
                <a:latin typeface="Consolas"/>
                <a:ea typeface="Consolas"/>
                <a:cs typeface="Consolas"/>
                <a:sym typeface="Consolas"/>
              </a:rPr>
              <a:t> = input(“Enter your home state”)</a:t>
            </a:r>
          </a:p>
          <a:p>
            <a:pPr marL="0" indent="0">
              <a:buNone/>
            </a:pPr>
            <a:r>
              <a:rPr lang="en-US" dirty="0" err="1" smtClean="0">
                <a:latin typeface="Consolas"/>
                <a:ea typeface="Consolas"/>
                <a:cs typeface="Consolas"/>
                <a:sym typeface="Consolas"/>
              </a:rPr>
              <a:t>Homecity</a:t>
            </a:r>
            <a:r>
              <a:rPr lang="en-US" dirty="0" smtClean="0">
                <a:latin typeface="Consolas"/>
                <a:ea typeface="Consolas"/>
                <a:cs typeface="Consolas"/>
                <a:sym typeface="Consolas"/>
              </a:rPr>
              <a:t> </a:t>
            </a:r>
            <a:r>
              <a:rPr lang="en-US" dirty="0">
                <a:latin typeface="Consolas"/>
                <a:ea typeface="Consolas"/>
                <a:cs typeface="Consolas"/>
                <a:sym typeface="Consolas"/>
              </a:rPr>
              <a:t>= input(“Enter your home </a:t>
            </a:r>
            <a:r>
              <a:rPr lang="en-US" dirty="0" smtClean="0">
                <a:latin typeface="Consolas"/>
                <a:ea typeface="Consolas"/>
                <a:cs typeface="Consolas"/>
                <a:sym typeface="Consolas"/>
              </a:rPr>
              <a:t>city”)</a:t>
            </a:r>
          </a:p>
          <a:p>
            <a:pPr marL="0" lvl="0" indent="0">
              <a:buNone/>
            </a:pPr>
            <a:r>
              <a:rPr lang="en-US" dirty="0" err="1" smtClean="0">
                <a:latin typeface="Consolas"/>
                <a:ea typeface="Consolas"/>
                <a:cs typeface="Consolas"/>
                <a:sym typeface="Consolas"/>
              </a:rPr>
              <a:t>Streetname</a:t>
            </a:r>
            <a:r>
              <a:rPr lang="en-US" dirty="0" smtClean="0">
                <a:latin typeface="Consolas"/>
                <a:ea typeface="Consolas"/>
                <a:cs typeface="Consolas"/>
                <a:sym typeface="Consolas"/>
              </a:rPr>
              <a:t> </a:t>
            </a:r>
            <a:r>
              <a:rPr lang="en-US" dirty="0">
                <a:latin typeface="Consolas"/>
                <a:ea typeface="Consolas"/>
                <a:cs typeface="Consolas"/>
                <a:sym typeface="Consolas"/>
              </a:rPr>
              <a:t>= input(“Enter your </a:t>
            </a:r>
            <a:r>
              <a:rPr lang="en-US" dirty="0" smtClean="0">
                <a:latin typeface="Consolas"/>
                <a:ea typeface="Consolas"/>
                <a:cs typeface="Consolas"/>
                <a:sym typeface="Consolas"/>
              </a:rPr>
              <a:t>street name”)</a:t>
            </a:r>
          </a:p>
          <a:p>
            <a:pPr marL="0" indent="0">
              <a:buNone/>
            </a:pPr>
            <a:r>
              <a:rPr lang="en-US" dirty="0" err="1">
                <a:latin typeface="Consolas"/>
                <a:ea typeface="Consolas"/>
                <a:cs typeface="Consolas"/>
                <a:sym typeface="Consolas"/>
              </a:rPr>
              <a:t>z</a:t>
            </a:r>
            <a:r>
              <a:rPr lang="en-US" dirty="0" err="1" smtClean="0">
                <a:latin typeface="Consolas"/>
                <a:ea typeface="Consolas"/>
                <a:cs typeface="Consolas"/>
                <a:sym typeface="Consolas"/>
              </a:rPr>
              <a:t>ipcode</a:t>
            </a:r>
            <a:r>
              <a:rPr lang="en-US" dirty="0" smtClean="0">
                <a:latin typeface="Consolas"/>
                <a:ea typeface="Consolas"/>
                <a:cs typeface="Consolas"/>
                <a:sym typeface="Consolas"/>
              </a:rPr>
              <a:t> </a:t>
            </a:r>
            <a:r>
              <a:rPr lang="en-US" dirty="0">
                <a:latin typeface="Consolas"/>
                <a:ea typeface="Consolas"/>
                <a:cs typeface="Consolas"/>
                <a:sym typeface="Consolas"/>
              </a:rPr>
              <a:t>= input(“Enter your </a:t>
            </a:r>
            <a:r>
              <a:rPr lang="en-US" dirty="0" smtClean="0">
                <a:latin typeface="Consolas"/>
                <a:ea typeface="Consolas"/>
                <a:cs typeface="Consolas"/>
                <a:sym typeface="Consolas"/>
              </a:rPr>
              <a:t>zip code”)</a:t>
            </a:r>
          </a:p>
          <a:p>
            <a:pPr marL="0" lvl="0" indent="0">
              <a:buNone/>
            </a:pPr>
            <a:r>
              <a:rPr lang="en-US" dirty="0" err="1" smtClean="0">
                <a:latin typeface="Consolas"/>
                <a:ea typeface="Consolas"/>
                <a:cs typeface="Consolas"/>
                <a:sym typeface="Consolas"/>
              </a:rPr>
              <a:t>Housenumber</a:t>
            </a:r>
            <a:r>
              <a:rPr lang="en-US" dirty="0" smtClean="0">
                <a:latin typeface="Consolas"/>
                <a:ea typeface="Consolas"/>
                <a:cs typeface="Consolas"/>
                <a:sym typeface="Consolas"/>
              </a:rPr>
              <a:t> </a:t>
            </a:r>
            <a:r>
              <a:rPr lang="en-US" dirty="0">
                <a:latin typeface="Consolas"/>
                <a:ea typeface="Consolas"/>
                <a:cs typeface="Consolas"/>
                <a:sym typeface="Consolas"/>
              </a:rPr>
              <a:t>= input(“Enter your </a:t>
            </a:r>
            <a:r>
              <a:rPr lang="en-US" dirty="0" smtClean="0">
                <a:latin typeface="Consolas"/>
                <a:ea typeface="Consolas"/>
                <a:cs typeface="Consolas"/>
                <a:sym typeface="Consolas"/>
              </a:rPr>
              <a:t>house number”)</a:t>
            </a:r>
            <a:endParaRPr lang="en-US" dirty="0">
              <a:latin typeface="Consolas"/>
              <a:ea typeface="Consolas"/>
              <a:cs typeface="Consolas"/>
              <a:sym typeface="Consolas"/>
            </a:endParaRPr>
          </a:p>
          <a:p>
            <a:pPr marL="0" indent="0">
              <a:buNone/>
            </a:pPr>
            <a:r>
              <a:rPr lang="en-US" dirty="0">
                <a:latin typeface="Consolas"/>
                <a:ea typeface="Consolas"/>
                <a:cs typeface="Consolas"/>
                <a:sym typeface="Consolas"/>
              </a:rPr>
              <a:t>print("Your mailing address is:")</a:t>
            </a:r>
          </a:p>
          <a:p>
            <a:pPr marL="0" indent="0">
              <a:buNone/>
            </a:pPr>
            <a:r>
              <a:rPr lang="en-US" dirty="0">
                <a:latin typeface="Consolas"/>
                <a:ea typeface="Consolas"/>
                <a:cs typeface="Consolas"/>
                <a:sym typeface="Consolas"/>
              </a:rPr>
              <a:t>print(</a:t>
            </a:r>
            <a:r>
              <a:rPr lang="en-US" dirty="0" err="1">
                <a:latin typeface="Consolas"/>
                <a:ea typeface="Consolas"/>
                <a:cs typeface="Consolas"/>
                <a:sym typeface="Consolas"/>
              </a:rPr>
              <a:t>Housenumber</a:t>
            </a:r>
            <a:r>
              <a:rPr lang="en-US" dirty="0">
                <a:latin typeface="Consolas"/>
                <a:ea typeface="Consolas"/>
                <a:cs typeface="Consolas"/>
                <a:sym typeface="Consolas"/>
              </a:rPr>
              <a:t>, </a:t>
            </a:r>
            <a:r>
              <a:rPr lang="en-US" dirty="0" err="1">
                <a:latin typeface="Consolas"/>
                <a:ea typeface="Consolas"/>
                <a:cs typeface="Consolas"/>
                <a:sym typeface="Consolas"/>
              </a:rPr>
              <a:t>Streetname</a:t>
            </a:r>
            <a:r>
              <a:rPr lang="en-US" dirty="0">
                <a:latin typeface="Consolas"/>
                <a:ea typeface="Consolas"/>
                <a:cs typeface="Consolas"/>
                <a:sym typeface="Consolas"/>
              </a:rPr>
              <a:t>)</a:t>
            </a:r>
          </a:p>
          <a:p>
            <a:pPr marL="0" indent="0">
              <a:buNone/>
            </a:pPr>
            <a:r>
              <a:rPr lang="en-US" dirty="0">
                <a:latin typeface="Consolas"/>
                <a:ea typeface="Consolas"/>
                <a:cs typeface="Consolas"/>
                <a:sym typeface="Consolas"/>
              </a:rPr>
              <a:t>print(</a:t>
            </a:r>
            <a:r>
              <a:rPr lang="en-US" dirty="0" err="1">
                <a:latin typeface="Consolas"/>
                <a:ea typeface="Consolas"/>
                <a:cs typeface="Consolas"/>
                <a:sym typeface="Consolas"/>
              </a:rPr>
              <a:t>Homecity</a:t>
            </a:r>
            <a:r>
              <a:rPr lang="en-US" dirty="0">
                <a:latin typeface="Consolas"/>
                <a:ea typeface="Consolas"/>
                <a:cs typeface="Consolas"/>
                <a:sym typeface="Consolas"/>
              </a:rPr>
              <a:t>, </a:t>
            </a:r>
            <a:r>
              <a:rPr lang="en-US" dirty="0" err="1">
                <a:latin typeface="Consolas"/>
                <a:ea typeface="Consolas"/>
                <a:cs typeface="Consolas"/>
                <a:sym typeface="Consolas"/>
              </a:rPr>
              <a:t>Homestate</a:t>
            </a:r>
            <a:r>
              <a:rPr lang="en-US" dirty="0">
                <a:latin typeface="Consolas"/>
                <a:ea typeface="Consolas"/>
                <a:cs typeface="Consolas"/>
                <a:sym typeface="Consolas"/>
              </a:rPr>
              <a:t>, </a:t>
            </a:r>
            <a:r>
              <a:rPr lang="en-US" dirty="0" err="1">
                <a:latin typeface="Consolas"/>
                <a:ea typeface="Consolas"/>
                <a:cs typeface="Consolas"/>
                <a:sym typeface="Consolas"/>
              </a:rPr>
              <a:t>zipcode</a:t>
            </a:r>
            <a:r>
              <a:rPr lang="en-US" dirty="0">
                <a:latin typeface="Consolas"/>
                <a:ea typeface="Consolas"/>
                <a:cs typeface="Consolas"/>
                <a:sym typeface="Consolas"/>
              </a:rPr>
              <a:t>)</a:t>
            </a:r>
          </a:p>
          <a:p>
            <a:pPr marL="0" indent="0">
              <a:buNone/>
            </a:pPr>
            <a:endParaRPr lang="en-US" dirty="0">
              <a:latin typeface="Consolas"/>
              <a:ea typeface="Consolas"/>
              <a:cs typeface="Consolas"/>
              <a:sym typeface="Consolas"/>
            </a:endParaRPr>
          </a:p>
          <a:p>
            <a:pPr marL="0" lvl="0" indent="0">
              <a:buNone/>
            </a:pPr>
            <a:endParaRPr lang="en-US" dirty="0">
              <a:latin typeface="Consolas"/>
              <a:ea typeface="Consolas"/>
              <a:cs typeface="Consolas"/>
              <a:sym typeface="Consolas"/>
            </a:endParaRPr>
          </a:p>
          <a:p>
            <a:pPr marL="0" indent="0">
              <a:buNone/>
            </a:pPr>
            <a:endParaRPr lang="en-US" dirty="0">
              <a:latin typeface="Consolas"/>
              <a:ea typeface="Consolas"/>
              <a:cs typeface="Consolas"/>
              <a:sym typeface="Consolas"/>
            </a:endParaRPr>
          </a:p>
          <a:p>
            <a:pPr marL="0" lvl="0" indent="0" algn="l" rtl="0">
              <a:spcBef>
                <a:spcPts val="0"/>
              </a:spcBef>
              <a:spcAft>
                <a:spcPts val="0"/>
              </a:spcAft>
              <a:buNone/>
            </a:pPr>
            <a:endParaRPr dirty="0">
              <a:latin typeface="Consolas"/>
              <a:ea typeface="Consolas"/>
              <a:cs typeface="Consolas"/>
              <a:sym typeface="Consolas"/>
            </a:endParaRPr>
          </a:p>
        </p:txBody>
      </p:sp>
      <p:sp>
        <p:nvSpPr>
          <p:cNvPr id="115" name="Google Shape;115;p18"/>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16" name="Google Shape;116;p18"/>
          <p:cNvSpPr txBox="1">
            <a:spLocks noGrp="1"/>
          </p:cNvSpPr>
          <p:nvPr>
            <p:ph type="body" idx="2"/>
          </p:nvPr>
        </p:nvSpPr>
        <p:spPr>
          <a:xfrm>
            <a:off x="5192225" y="1286175"/>
            <a:ext cx="3706500" cy="1230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Write the code to prompt the user to enter the two letter abbreviation for their home state (e.g. "NY"), home city, street name, zip code, and house number (in that order). Then print their properly formatted mailing address.</a:t>
            </a:r>
            <a:endParaRPr/>
          </a:p>
        </p:txBody>
      </p:sp>
      <p:sp>
        <p:nvSpPr>
          <p:cNvPr id="117" name="Google Shape;117;p18"/>
          <p:cNvSpPr txBox="1">
            <a:spLocks noGrp="1"/>
          </p:cNvSpPr>
          <p:nvPr>
            <p:ph type="body" idx="2"/>
          </p:nvPr>
        </p:nvSpPr>
        <p:spPr>
          <a:xfrm>
            <a:off x="5160675" y="2680275"/>
            <a:ext cx="3706500" cy="2049600"/>
          </a:xfrm>
          <a:prstGeom prst="rect">
            <a:avLst/>
          </a:prstGeom>
          <a:solidFill>
            <a:srgbClr val="000000"/>
          </a:solid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1C232"/>
                </a:solidFill>
                <a:latin typeface="Consolas"/>
                <a:ea typeface="Consolas"/>
                <a:cs typeface="Consolas"/>
                <a:sym typeface="Consolas"/>
              </a:rPr>
              <a:t>Enter your home state: NY</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Enter your home city: West Henrietta</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Enter your street name: Dutchess Rd.</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Enter your zip code: 14583</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Enter your house number: 1347</a:t>
            </a:r>
            <a:endParaRPr sz="1200">
              <a:solidFill>
                <a:srgbClr val="F1C232"/>
              </a:solidFill>
              <a:latin typeface="Consolas"/>
              <a:ea typeface="Consolas"/>
              <a:cs typeface="Consolas"/>
              <a:sym typeface="Consolas"/>
            </a:endParaRPr>
          </a:p>
          <a:p>
            <a:pPr marL="0" lvl="0" indent="0" algn="l" rtl="0">
              <a:spcBef>
                <a:spcPts val="0"/>
              </a:spcBef>
              <a:spcAft>
                <a:spcPts val="0"/>
              </a:spcAft>
              <a:buNone/>
            </a:pP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Your mailing address is:</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1347 Dutchess Rd.</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West Henrietta , NY 14583</a:t>
            </a:r>
            <a:endParaRPr sz="1200">
              <a:solidFill>
                <a:srgbClr val="F1C232"/>
              </a:solidFill>
              <a:latin typeface="Consolas"/>
              <a:ea typeface="Consolas"/>
              <a:cs typeface="Consolas"/>
              <a:sym typeface="Consolas"/>
            </a:endParaRPr>
          </a:p>
          <a:p>
            <a:pPr marL="0" lvl="0" indent="0" algn="l" rtl="0">
              <a:spcBef>
                <a:spcPts val="0"/>
              </a:spcBef>
              <a:spcAft>
                <a:spcPts val="0"/>
              </a:spcAft>
              <a:buNone/>
            </a:pPr>
            <a:endParaRPr sz="1200">
              <a:solidFill>
                <a:srgbClr val="F1C232"/>
              </a:solidFill>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614</Words>
  <Application>Microsoft Office PowerPoint</Application>
  <PresentationFormat>On-screen Show (16:9)</PresentationFormat>
  <Paragraphs>69</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Consolas</vt:lpstr>
      <vt:lpstr>Merriweather</vt:lpstr>
      <vt:lpstr>Roboto</vt:lpstr>
      <vt:lpstr>Arial</vt:lpstr>
      <vt:lpstr>Paradigm</vt:lpstr>
      <vt:lpstr>Problem Solving Session</vt:lpstr>
      <vt:lpstr>Problem Solving 1</vt:lpstr>
      <vt:lpstr>Problem Solving 2</vt:lpstr>
      <vt:lpstr>Problem Solving 3</vt:lpstr>
      <vt:lpstr>Problem Solving 4</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Session</dc:title>
  <cp:lastModifiedBy>Shereen Emad</cp:lastModifiedBy>
  <cp:revision>5</cp:revision>
  <dcterms:modified xsi:type="dcterms:W3CDTF">2021-09-09T10:25:16Z</dcterms:modified>
</cp:coreProperties>
</file>