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60" r:id="rId5"/>
    <p:sldId id="261" r:id="rId6"/>
  </p:sldIdLst>
  <p:sldSz cx="9144000" cy="5143500" type="screen16x9"/>
  <p:notesSz cx="6858000" cy="9144000"/>
  <p:embeddedFontLst>
    <p:embeddedFont>
      <p:font typeface="Consolas" panose="020B0609020204030204" pitchFamily="49" charset="0"/>
      <p:regular r:id="rId8"/>
      <p:bold r:id="rId9"/>
      <p:italic r:id="rId10"/>
      <p:boldItalic r:id="rId11"/>
    </p:embeddedFont>
    <p:embeddedFont>
      <p:font typeface="Merriweather" panose="00000500000000000000" pitchFamily="2"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76" y="1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813b069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813b069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b6744271a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b6744271a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8222470a82_2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8222470a82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b0956d2b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b0956d2b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b0956d2b7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b0956d2b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1280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1</a:t>
            </a:r>
            <a:endParaRPr/>
          </a:p>
        </p:txBody>
      </p:sp>
      <p:sp>
        <p:nvSpPr>
          <p:cNvPr id="79" name="Google Shape;79;p14"/>
          <p:cNvSpPr txBox="1">
            <a:spLocks noGrp="1"/>
          </p:cNvSpPr>
          <p:nvPr>
            <p:ph type="body" idx="2"/>
          </p:nvPr>
        </p:nvSpPr>
        <p:spPr>
          <a:xfrm>
            <a:off x="5192225" y="1286175"/>
            <a:ext cx="3706500" cy="197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 your next homework assignment, you will be writing and submitting multiple, small Python programs. </a:t>
            </a:r>
            <a:endParaRPr dirty="0"/>
          </a:p>
          <a:p>
            <a:pPr marL="0" lvl="0" indent="0" algn="l" rtl="0">
              <a:spcBef>
                <a:spcPts val="1600"/>
              </a:spcBef>
              <a:spcAft>
                <a:spcPts val="1600"/>
              </a:spcAft>
              <a:buNone/>
            </a:pPr>
            <a:r>
              <a:rPr lang="en" dirty="0"/>
              <a:t>Assuming that you are sitting down to begin work on a new computer, list every step that you should perform to complete and submit the first program*.</a:t>
            </a:r>
            <a:endParaRPr dirty="0"/>
          </a:p>
        </p:txBody>
      </p:sp>
      <p:sp>
        <p:nvSpPr>
          <p:cNvPr id="80" name="Google Shape;80;p14"/>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1" name="Google Shape;81;p14"/>
          <p:cNvSpPr txBox="1">
            <a:spLocks noGrp="1"/>
          </p:cNvSpPr>
          <p:nvPr>
            <p:ph type="body" idx="1"/>
          </p:nvPr>
        </p:nvSpPr>
        <p:spPr>
          <a:xfrm>
            <a:off x="3774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292100" algn="l" rtl="0">
              <a:spcBef>
                <a:spcPts val="0"/>
              </a:spcBef>
              <a:spcAft>
                <a:spcPts val="0"/>
              </a:spcAft>
              <a:buSzPts val="1000"/>
              <a:buFont typeface="Consolas"/>
              <a:buAutoNum type="arabicPeriod"/>
            </a:pPr>
            <a:r>
              <a:rPr lang="en-GB" sz="1000" dirty="0">
                <a:latin typeface="Consolas"/>
                <a:ea typeface="Consolas"/>
                <a:cs typeface="Consolas"/>
                <a:sym typeface="Consolas"/>
              </a:rPr>
              <a:t>Make sure </a:t>
            </a:r>
            <a:r>
              <a:rPr lang="en-GB" sz="1000" dirty="0" err="1">
                <a:latin typeface="Consolas"/>
                <a:ea typeface="Consolas"/>
                <a:cs typeface="Consolas"/>
                <a:sym typeface="Consolas"/>
              </a:rPr>
              <a:t>pycharm</a:t>
            </a:r>
            <a:r>
              <a:rPr lang="en-GB" sz="1000" dirty="0">
                <a:latin typeface="Consolas"/>
                <a:ea typeface="Consolas"/>
                <a:cs typeface="Consolas"/>
                <a:sym typeface="Consolas"/>
              </a:rPr>
              <a:t> is installed and up to date</a:t>
            </a:r>
            <a:br>
              <a:rPr lang="en-GB" sz="1000" dirty="0">
                <a:latin typeface="Consolas"/>
                <a:ea typeface="Consolas"/>
                <a:cs typeface="Consolas"/>
                <a:sym typeface="Consolas"/>
              </a:rPr>
            </a:br>
            <a:br>
              <a:rPr lang="en-GB" sz="1000" dirty="0">
                <a:latin typeface="Consolas"/>
                <a:ea typeface="Consolas"/>
                <a:cs typeface="Consolas"/>
                <a:sym typeface="Consolas"/>
              </a:rPr>
            </a:br>
            <a:endParaRPr lang="en-GB" sz="1000" dirty="0">
              <a:latin typeface="Consolas"/>
              <a:ea typeface="Consolas"/>
              <a:cs typeface="Consolas"/>
              <a:sym typeface="Consolas"/>
            </a:endParaRPr>
          </a:p>
          <a:p>
            <a:pPr marL="457200" lvl="0" indent="-292100" algn="l" rtl="0">
              <a:spcBef>
                <a:spcPts val="0"/>
              </a:spcBef>
              <a:spcAft>
                <a:spcPts val="0"/>
              </a:spcAft>
              <a:buSzPts val="1000"/>
              <a:buFont typeface="Consolas"/>
              <a:buAutoNum type="arabicPeriod"/>
            </a:pPr>
            <a:r>
              <a:rPr lang="en-GB" sz="1000" dirty="0">
                <a:latin typeface="Consolas"/>
                <a:ea typeface="Consolas"/>
                <a:cs typeface="Consolas"/>
                <a:sym typeface="Consolas"/>
              </a:rPr>
              <a:t>Link your local repository to your </a:t>
            </a:r>
            <a:r>
              <a:rPr lang="en-GB" sz="1000" dirty="0" err="1">
                <a:latin typeface="Consolas"/>
                <a:ea typeface="Consolas"/>
                <a:cs typeface="Consolas"/>
                <a:sym typeface="Consolas"/>
              </a:rPr>
              <a:t>github</a:t>
            </a:r>
            <a:r>
              <a:rPr lang="en-GB" sz="1000" dirty="0">
                <a:latin typeface="Consolas"/>
                <a:ea typeface="Consolas"/>
                <a:cs typeface="Consolas"/>
                <a:sym typeface="Consolas"/>
              </a:rPr>
              <a:t> </a:t>
            </a:r>
            <a:r>
              <a:rPr lang="en-GB" sz="1000" dirty="0" err="1">
                <a:latin typeface="Consolas"/>
                <a:ea typeface="Consolas"/>
                <a:cs typeface="Consolas"/>
                <a:sym typeface="Consolas"/>
              </a:rPr>
              <a:t>repostiry</a:t>
            </a:r>
            <a:r>
              <a:rPr lang="en-GB" sz="1000" dirty="0">
                <a:latin typeface="Consolas"/>
                <a:ea typeface="Consolas"/>
                <a:cs typeface="Consolas"/>
                <a:sym typeface="Consolas"/>
              </a:rPr>
              <a:t> </a:t>
            </a:r>
          </a:p>
          <a:p>
            <a:pPr marL="457200" lvl="0" indent="-292100" algn="l" rtl="0">
              <a:spcBef>
                <a:spcPts val="0"/>
              </a:spcBef>
              <a:spcAft>
                <a:spcPts val="0"/>
              </a:spcAft>
              <a:buSzPts val="1000"/>
              <a:buFont typeface="Consolas"/>
              <a:buAutoNum type="arabicPeriod"/>
            </a:pPr>
            <a:endParaRPr lang="en-GB" sz="1000" dirty="0">
              <a:latin typeface="Consolas"/>
              <a:ea typeface="Consolas"/>
              <a:cs typeface="Consolas"/>
              <a:sym typeface="Consolas"/>
            </a:endParaRPr>
          </a:p>
          <a:p>
            <a:pPr marL="457200" lvl="0" indent="-292100" algn="l" rtl="0">
              <a:spcBef>
                <a:spcPts val="0"/>
              </a:spcBef>
              <a:spcAft>
                <a:spcPts val="0"/>
              </a:spcAft>
              <a:buSzPts val="1000"/>
              <a:buFont typeface="Consolas"/>
              <a:buAutoNum type="arabicPeriod"/>
            </a:pPr>
            <a:endParaRPr lang="en-GB" sz="1000" dirty="0">
              <a:latin typeface="Consolas"/>
              <a:ea typeface="Consolas"/>
              <a:cs typeface="Consolas"/>
              <a:sym typeface="Consolas"/>
            </a:endParaRPr>
          </a:p>
          <a:p>
            <a:pPr marL="457200" lvl="0" indent="-292100" algn="l" rtl="0">
              <a:spcBef>
                <a:spcPts val="0"/>
              </a:spcBef>
              <a:spcAft>
                <a:spcPts val="0"/>
              </a:spcAft>
              <a:buSzPts val="1000"/>
              <a:buFont typeface="Consolas"/>
              <a:buAutoNum type="arabicPeriod"/>
            </a:pPr>
            <a:r>
              <a:rPr lang="en-GB" sz="1000" dirty="0">
                <a:latin typeface="Consolas"/>
                <a:ea typeface="Consolas"/>
                <a:cs typeface="Consolas"/>
                <a:sym typeface="Consolas"/>
              </a:rPr>
              <a:t>Git Clone files needed to work</a:t>
            </a:r>
          </a:p>
          <a:p>
            <a:pPr marL="457200" lvl="0" indent="-292100" algn="l" rtl="0">
              <a:spcBef>
                <a:spcPts val="0"/>
              </a:spcBef>
              <a:spcAft>
                <a:spcPts val="0"/>
              </a:spcAft>
              <a:buSzPts val="1000"/>
              <a:buFont typeface="Consolas"/>
              <a:buAutoNum type="arabicPeriod"/>
            </a:pPr>
            <a:endParaRPr lang="en-GB" sz="1000" dirty="0">
              <a:latin typeface="Consolas"/>
              <a:ea typeface="Consolas"/>
              <a:cs typeface="Consolas"/>
              <a:sym typeface="Consolas"/>
            </a:endParaRPr>
          </a:p>
          <a:p>
            <a:pPr marL="457200" lvl="0" indent="-292100" algn="l" rtl="0">
              <a:spcBef>
                <a:spcPts val="0"/>
              </a:spcBef>
              <a:spcAft>
                <a:spcPts val="0"/>
              </a:spcAft>
              <a:buSzPts val="1000"/>
              <a:buFont typeface="Consolas"/>
              <a:buAutoNum type="arabicPeriod"/>
            </a:pPr>
            <a:endParaRPr lang="en-GB" sz="1000" dirty="0">
              <a:latin typeface="Consolas"/>
              <a:ea typeface="Consolas"/>
              <a:cs typeface="Consolas"/>
              <a:sym typeface="Consolas"/>
            </a:endParaRPr>
          </a:p>
          <a:p>
            <a:pPr marL="457200" lvl="0" indent="-292100" algn="l" rtl="0">
              <a:spcBef>
                <a:spcPts val="0"/>
              </a:spcBef>
              <a:spcAft>
                <a:spcPts val="0"/>
              </a:spcAft>
              <a:buSzPts val="1000"/>
              <a:buFont typeface="Consolas"/>
              <a:buAutoNum type="arabicPeriod"/>
            </a:pPr>
            <a:r>
              <a:rPr lang="en-GB" sz="1000" dirty="0">
                <a:latin typeface="Consolas"/>
                <a:ea typeface="Consolas"/>
                <a:cs typeface="Consolas"/>
                <a:sym typeface="Consolas"/>
              </a:rPr>
              <a:t>Do the assignment</a:t>
            </a:r>
          </a:p>
          <a:p>
            <a:pPr marL="457200" lvl="0" indent="-292100" algn="l" rtl="0">
              <a:spcBef>
                <a:spcPts val="0"/>
              </a:spcBef>
              <a:spcAft>
                <a:spcPts val="0"/>
              </a:spcAft>
              <a:buSzPts val="1000"/>
              <a:buFont typeface="Consolas"/>
              <a:buAutoNum type="arabicPeriod"/>
            </a:pPr>
            <a:endParaRPr lang="en-GB" sz="1000" dirty="0">
              <a:latin typeface="Consolas"/>
              <a:ea typeface="Consolas"/>
              <a:cs typeface="Consolas"/>
              <a:sym typeface="Consolas"/>
            </a:endParaRPr>
          </a:p>
          <a:p>
            <a:pPr marL="457200" lvl="0" indent="-292100" algn="l" rtl="0">
              <a:spcBef>
                <a:spcPts val="0"/>
              </a:spcBef>
              <a:spcAft>
                <a:spcPts val="0"/>
              </a:spcAft>
              <a:buSzPts val="1000"/>
              <a:buFont typeface="Consolas"/>
              <a:buAutoNum type="arabicPeriod"/>
            </a:pPr>
            <a:endParaRPr lang="en-GB" sz="1000" dirty="0">
              <a:latin typeface="Consolas"/>
              <a:ea typeface="Consolas"/>
              <a:cs typeface="Consolas"/>
              <a:sym typeface="Consolas"/>
            </a:endParaRPr>
          </a:p>
          <a:p>
            <a:pPr marL="457200" lvl="0" indent="-292100" algn="l" rtl="0">
              <a:spcBef>
                <a:spcPts val="0"/>
              </a:spcBef>
              <a:spcAft>
                <a:spcPts val="0"/>
              </a:spcAft>
              <a:buSzPts val="1000"/>
              <a:buFont typeface="Consolas"/>
              <a:buAutoNum type="arabicPeriod"/>
            </a:pPr>
            <a:r>
              <a:rPr lang="en-GB" sz="1000" dirty="0">
                <a:latin typeface="Consolas"/>
                <a:ea typeface="Consolas"/>
                <a:cs typeface="Consolas"/>
                <a:sym typeface="Consolas"/>
              </a:rPr>
              <a:t>Save them to your local repository </a:t>
            </a:r>
          </a:p>
          <a:p>
            <a:pPr marL="457200" lvl="0" indent="-292100" algn="l" rtl="0">
              <a:spcBef>
                <a:spcPts val="0"/>
              </a:spcBef>
              <a:spcAft>
                <a:spcPts val="0"/>
              </a:spcAft>
              <a:buSzPts val="1000"/>
              <a:buFont typeface="Consolas"/>
              <a:buAutoNum type="arabicPeriod"/>
            </a:pPr>
            <a:endParaRPr lang="en-GB" sz="1000" dirty="0">
              <a:latin typeface="Consolas"/>
              <a:ea typeface="Consolas"/>
              <a:cs typeface="Consolas"/>
              <a:sym typeface="Consolas"/>
            </a:endParaRPr>
          </a:p>
          <a:p>
            <a:pPr marL="457200" lvl="0" indent="-292100" algn="l" rtl="0">
              <a:spcBef>
                <a:spcPts val="0"/>
              </a:spcBef>
              <a:spcAft>
                <a:spcPts val="0"/>
              </a:spcAft>
              <a:buSzPts val="1000"/>
              <a:buFont typeface="Consolas"/>
              <a:buAutoNum type="arabicPeriod"/>
            </a:pPr>
            <a:endParaRPr lang="en-GB" sz="1000" dirty="0">
              <a:latin typeface="Consolas"/>
              <a:ea typeface="Consolas"/>
              <a:cs typeface="Consolas"/>
              <a:sym typeface="Consolas"/>
            </a:endParaRPr>
          </a:p>
          <a:p>
            <a:pPr marL="457200" lvl="0" indent="-292100" algn="l" rtl="0">
              <a:spcBef>
                <a:spcPts val="0"/>
              </a:spcBef>
              <a:spcAft>
                <a:spcPts val="0"/>
              </a:spcAft>
              <a:buSzPts val="1000"/>
              <a:buFont typeface="Consolas"/>
              <a:buAutoNum type="arabicPeriod"/>
            </a:pPr>
            <a:r>
              <a:rPr lang="en-GB" sz="1000" dirty="0">
                <a:latin typeface="Consolas"/>
                <a:ea typeface="Consolas"/>
                <a:cs typeface="Consolas"/>
                <a:sym typeface="Consolas"/>
              </a:rPr>
              <a:t>Then git add, commit and push to the main </a:t>
            </a:r>
            <a:r>
              <a:rPr lang="en-GB" sz="1000" dirty="0" err="1">
                <a:latin typeface="Consolas"/>
                <a:ea typeface="Consolas"/>
                <a:cs typeface="Consolas"/>
                <a:sym typeface="Consolas"/>
              </a:rPr>
              <a:t>repositry</a:t>
            </a:r>
            <a:endParaRPr lang="en-GB" sz="1000" dirty="0">
              <a:latin typeface="Consolas"/>
              <a:ea typeface="Consolas"/>
              <a:cs typeface="Consolas"/>
              <a:sym typeface="Consolas"/>
            </a:endParaRPr>
          </a:p>
          <a:p>
            <a:pPr marL="457200" lvl="0" indent="-292100" algn="l" rtl="0">
              <a:spcBef>
                <a:spcPts val="0"/>
              </a:spcBef>
              <a:spcAft>
                <a:spcPts val="0"/>
              </a:spcAft>
              <a:buSzPts val="1000"/>
              <a:buFont typeface="Consolas"/>
              <a:buAutoNum type="arabicPeriod"/>
            </a:pPr>
            <a:endParaRPr lang="en-GB" sz="1000" dirty="0">
              <a:latin typeface="Consolas"/>
              <a:ea typeface="Consolas"/>
              <a:cs typeface="Consolas"/>
              <a:sym typeface="Consolas"/>
            </a:endParaRPr>
          </a:p>
          <a:p>
            <a:pPr marL="457200" lvl="0" indent="-292100" algn="l" rtl="0">
              <a:spcBef>
                <a:spcPts val="0"/>
              </a:spcBef>
              <a:spcAft>
                <a:spcPts val="0"/>
              </a:spcAft>
              <a:buSzPts val="1000"/>
              <a:buFont typeface="Consolas"/>
              <a:buAutoNum type="arabicPeriod"/>
            </a:pPr>
            <a:endParaRPr lang="en-GB" sz="1000" dirty="0">
              <a:latin typeface="Consolas"/>
              <a:ea typeface="Consolas"/>
              <a:cs typeface="Consolas"/>
              <a:sym typeface="Consolas"/>
            </a:endParaRPr>
          </a:p>
        </p:txBody>
      </p:sp>
      <p:sp>
        <p:nvSpPr>
          <p:cNvPr id="82" name="Google Shape;82;p14"/>
          <p:cNvSpPr txBox="1">
            <a:spLocks noGrp="1"/>
          </p:cNvSpPr>
          <p:nvPr>
            <p:ph type="body" idx="3"/>
          </p:nvPr>
        </p:nvSpPr>
        <p:spPr>
          <a:xfrm>
            <a:off x="5216775" y="4256852"/>
            <a:ext cx="3706500" cy="6381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000" i="1"/>
              <a:t>* Obviously you don’t know the specific details of what the program needs to do - just think about the generic steps you need to go through.</a:t>
            </a:r>
            <a:endParaRPr sz="1000" i="1">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2</a:t>
            </a:r>
            <a:endParaRPr/>
          </a:p>
        </p:txBody>
      </p:sp>
      <p:sp>
        <p:nvSpPr>
          <p:cNvPr id="88" name="Google Shape;88;p15"/>
          <p:cNvSpPr txBox="1">
            <a:spLocks noGrp="1"/>
          </p:cNvSpPr>
          <p:nvPr>
            <p:ph type="body" idx="1"/>
          </p:nvPr>
        </p:nvSpPr>
        <p:spPr>
          <a:xfrm>
            <a:off x="4568475" y="3485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457200" lvl="0" indent="-304800" algn="l" rtl="0">
              <a:spcBef>
                <a:spcPts val="0"/>
              </a:spcBef>
              <a:spcAft>
                <a:spcPts val="0"/>
              </a:spcAft>
              <a:buSzPts val="1200"/>
              <a:buFont typeface="Consolas"/>
              <a:buAutoNum type="arabicPeriod"/>
            </a:pPr>
            <a:r>
              <a:rPr lang="en-GB" sz="1200" dirty="0">
                <a:latin typeface="Consolas"/>
                <a:ea typeface="Consolas"/>
                <a:cs typeface="Consolas"/>
                <a:sym typeface="Consolas"/>
              </a:rPr>
              <a:t>Use </a:t>
            </a:r>
            <a:r>
              <a:rPr lang="en-GB" sz="1200" dirty="0" err="1">
                <a:latin typeface="Consolas"/>
                <a:ea typeface="Consolas"/>
                <a:cs typeface="Consolas"/>
                <a:sym typeface="Consolas"/>
              </a:rPr>
              <a:t>powershell</a:t>
            </a:r>
            <a:r>
              <a:rPr lang="en-GB" sz="1200" dirty="0">
                <a:latin typeface="Consolas"/>
                <a:ea typeface="Consolas"/>
                <a:cs typeface="Consolas"/>
                <a:sym typeface="Consolas"/>
              </a:rPr>
              <a:t> on its on to launch python codes</a:t>
            </a:r>
            <a:br>
              <a:rPr lang="en-GB" sz="1200" dirty="0">
                <a:latin typeface="Consolas"/>
                <a:ea typeface="Consolas"/>
                <a:cs typeface="Consolas"/>
                <a:sym typeface="Consolas"/>
              </a:rPr>
            </a:br>
            <a:r>
              <a:rPr lang="en-GB" sz="1200" dirty="0">
                <a:latin typeface="Consolas"/>
                <a:ea typeface="Consolas"/>
                <a:cs typeface="Consolas"/>
                <a:sym typeface="Consolas"/>
              </a:rPr>
              <a:t>Pro: easily accessible </a:t>
            </a:r>
            <a:br>
              <a:rPr lang="en-GB" sz="1200" dirty="0">
                <a:latin typeface="Consolas"/>
                <a:ea typeface="Consolas"/>
                <a:cs typeface="Consolas"/>
                <a:sym typeface="Consolas"/>
              </a:rPr>
            </a:br>
            <a:r>
              <a:rPr lang="en-GB" sz="1200" dirty="0">
                <a:latin typeface="Consolas"/>
                <a:ea typeface="Consolas"/>
                <a:cs typeface="Consolas"/>
                <a:sym typeface="Consolas"/>
              </a:rPr>
              <a:t>Con: bland template and cant save</a:t>
            </a:r>
          </a:p>
          <a:p>
            <a:pPr marL="457200" lvl="0" indent="-304800" algn="l" rtl="0">
              <a:spcBef>
                <a:spcPts val="0"/>
              </a:spcBef>
              <a:spcAft>
                <a:spcPts val="0"/>
              </a:spcAft>
              <a:buSzPts val="1200"/>
              <a:buFont typeface="Consolas"/>
              <a:buAutoNum type="arabicPeriod"/>
            </a:pPr>
            <a:endParaRPr lang="en-GB" sz="1200" dirty="0">
              <a:latin typeface="Consolas"/>
              <a:ea typeface="Consolas"/>
              <a:cs typeface="Consolas"/>
              <a:sym typeface="Consolas"/>
            </a:endParaRPr>
          </a:p>
          <a:p>
            <a:pPr marL="457200" lvl="0" indent="-304800" algn="l" rtl="0">
              <a:spcBef>
                <a:spcPts val="0"/>
              </a:spcBef>
              <a:spcAft>
                <a:spcPts val="0"/>
              </a:spcAft>
              <a:buSzPts val="1200"/>
              <a:buFont typeface="Consolas"/>
              <a:buAutoNum type="arabicPeriod"/>
            </a:pPr>
            <a:r>
              <a:rPr lang="en-GB" sz="1200" dirty="0">
                <a:latin typeface="Consolas"/>
                <a:ea typeface="Consolas"/>
                <a:cs typeface="Consolas"/>
                <a:sym typeface="Consolas"/>
              </a:rPr>
              <a:t>Use </a:t>
            </a:r>
            <a:r>
              <a:rPr lang="en-GB" sz="1200" dirty="0" err="1">
                <a:latin typeface="Consolas"/>
                <a:ea typeface="Consolas"/>
                <a:cs typeface="Consolas"/>
                <a:sym typeface="Consolas"/>
              </a:rPr>
              <a:t>pycharm</a:t>
            </a:r>
            <a:r>
              <a:rPr lang="en-GB" sz="1200" dirty="0">
                <a:latin typeface="Consolas"/>
                <a:ea typeface="Consolas"/>
                <a:cs typeface="Consolas"/>
                <a:sym typeface="Consolas"/>
              </a:rPr>
              <a:t> </a:t>
            </a:r>
            <a:br>
              <a:rPr lang="en-GB" sz="1200" dirty="0">
                <a:latin typeface="Consolas"/>
                <a:ea typeface="Consolas"/>
                <a:cs typeface="Consolas"/>
                <a:sym typeface="Consolas"/>
              </a:rPr>
            </a:br>
            <a:r>
              <a:rPr lang="en-GB" sz="1200" dirty="0">
                <a:latin typeface="Consolas"/>
                <a:ea typeface="Consolas"/>
                <a:cs typeface="Consolas"/>
                <a:sym typeface="Consolas"/>
              </a:rPr>
              <a:t>Pro: Has integrated features</a:t>
            </a:r>
            <a:br>
              <a:rPr lang="en-GB" sz="1200" dirty="0">
                <a:latin typeface="Consolas"/>
                <a:ea typeface="Consolas"/>
                <a:cs typeface="Consolas"/>
                <a:sym typeface="Consolas"/>
              </a:rPr>
            </a:br>
            <a:r>
              <a:rPr lang="en-GB" sz="1200" dirty="0">
                <a:latin typeface="Consolas"/>
                <a:ea typeface="Consolas"/>
                <a:cs typeface="Consolas"/>
                <a:sym typeface="Consolas"/>
              </a:rPr>
              <a:t>Con: hard to learn it at first</a:t>
            </a:r>
          </a:p>
          <a:p>
            <a:pPr marL="457200" lvl="0" indent="-304800" algn="l" rtl="0">
              <a:spcBef>
                <a:spcPts val="0"/>
              </a:spcBef>
              <a:spcAft>
                <a:spcPts val="0"/>
              </a:spcAft>
              <a:buSzPts val="1200"/>
              <a:buFont typeface="Consolas"/>
              <a:buAutoNum type="arabicPeriod"/>
            </a:pPr>
            <a:endParaRPr lang="en-GB" sz="1200" dirty="0">
              <a:latin typeface="Consolas"/>
              <a:ea typeface="Consolas"/>
              <a:cs typeface="Consolas"/>
              <a:sym typeface="Consolas"/>
            </a:endParaRPr>
          </a:p>
          <a:p>
            <a:pPr marL="457200" lvl="0" indent="-304800" algn="l" rtl="0">
              <a:spcBef>
                <a:spcPts val="0"/>
              </a:spcBef>
              <a:spcAft>
                <a:spcPts val="0"/>
              </a:spcAft>
              <a:buSzPts val="1200"/>
              <a:buFont typeface="Consolas"/>
              <a:buAutoNum type="arabicPeriod"/>
            </a:pPr>
            <a:r>
              <a:rPr lang="en-GB" sz="1200" dirty="0">
                <a:latin typeface="Consolas"/>
                <a:ea typeface="Consolas"/>
                <a:cs typeface="Consolas"/>
                <a:sym typeface="Consolas"/>
              </a:rPr>
              <a:t>Google </a:t>
            </a:r>
            <a:r>
              <a:rPr lang="en-GB" sz="1200" dirty="0" err="1">
                <a:latin typeface="Consolas"/>
                <a:ea typeface="Consolas"/>
                <a:cs typeface="Consolas"/>
                <a:sym typeface="Consolas"/>
              </a:rPr>
              <a:t>colab</a:t>
            </a:r>
            <a:br>
              <a:rPr lang="en-GB" sz="1200" dirty="0">
                <a:latin typeface="Consolas"/>
                <a:ea typeface="Consolas"/>
                <a:cs typeface="Consolas"/>
                <a:sym typeface="Consolas"/>
              </a:rPr>
            </a:br>
            <a:r>
              <a:rPr lang="en-GB" sz="1200" dirty="0">
                <a:latin typeface="Consolas"/>
                <a:ea typeface="Consolas"/>
                <a:cs typeface="Consolas"/>
                <a:sym typeface="Consolas"/>
              </a:rPr>
              <a:t>Pro: Can upload to git easily</a:t>
            </a:r>
            <a:br>
              <a:rPr lang="en-GB" sz="1200" dirty="0">
                <a:latin typeface="Consolas"/>
                <a:ea typeface="Consolas"/>
                <a:cs typeface="Consolas"/>
                <a:sym typeface="Consolas"/>
              </a:rPr>
            </a:br>
            <a:r>
              <a:rPr lang="en-GB" sz="1200" dirty="0">
                <a:latin typeface="Consolas"/>
                <a:ea typeface="Consolas"/>
                <a:cs typeface="Consolas"/>
                <a:sym typeface="Consolas"/>
              </a:rPr>
              <a:t>Con: Loads slowly</a:t>
            </a:r>
          </a:p>
        </p:txBody>
      </p:sp>
      <p:sp>
        <p:nvSpPr>
          <p:cNvPr id="89" name="Google Shape;89;p15"/>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There are at least 3 different ways to execute a Python program discussed during today’s lecture. List as many as you can remember along with at least one pro and one con for each. </a:t>
            </a:r>
            <a:endParaRPr dirty="0"/>
          </a:p>
          <a:p>
            <a:pPr marL="0" lvl="0" indent="0" algn="l" rtl="0">
              <a:spcBef>
                <a:spcPts val="1600"/>
              </a:spcBef>
              <a:spcAft>
                <a:spcPts val="1600"/>
              </a:spcAft>
              <a:buNone/>
            </a:pPr>
            <a:r>
              <a:rPr lang="en" dirty="0"/>
              <a:t>Indicate which option each team member prefers the most and plans to use during class and/or on their assignments.</a:t>
            </a:r>
            <a:endParaRPr dirty="0"/>
          </a:p>
        </p:txBody>
      </p:sp>
      <p:sp>
        <p:nvSpPr>
          <p:cNvPr id="90" name="Google Shape;9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5" name="Google Shape;105;p17"/>
          <p:cNvSpPr txBox="1">
            <a:spLocks noGrp="1"/>
          </p:cNvSpPr>
          <p:nvPr>
            <p:ph type="title"/>
          </p:nvPr>
        </p:nvSpPr>
        <p:spPr>
          <a:xfrm>
            <a:off x="311300" y="196125"/>
            <a:ext cx="3704400" cy="204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3</a:t>
            </a:r>
            <a:endParaRPr dirty="0"/>
          </a:p>
        </p:txBody>
      </p:sp>
      <p:sp>
        <p:nvSpPr>
          <p:cNvPr id="106" name="Google Shape;106;p17"/>
          <p:cNvSpPr txBox="1">
            <a:spLocks noGrp="1"/>
          </p:cNvSpPr>
          <p:nvPr>
            <p:ph type="body" idx="2"/>
          </p:nvPr>
        </p:nvSpPr>
        <p:spPr>
          <a:xfrm>
            <a:off x="4879025" y="500925"/>
            <a:ext cx="3954000" cy="41115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a:spcBef>
                <a:spcPts val="0"/>
              </a:spcBef>
              <a:spcAft>
                <a:spcPts val="0"/>
              </a:spcAft>
              <a:buNone/>
            </a:pPr>
            <a:r>
              <a:rPr lang="en-GB" dirty="0">
                <a:latin typeface="Consolas"/>
                <a:ea typeface="Consolas"/>
                <a:cs typeface="Consolas"/>
                <a:sym typeface="Consolas"/>
              </a:rPr>
              <a:t>print(“ @@@@ @@@@ ”)</a:t>
            </a:r>
            <a:br>
              <a:rPr lang="en-GB" dirty="0">
                <a:latin typeface="Consolas"/>
                <a:ea typeface="Consolas"/>
                <a:cs typeface="Consolas"/>
                <a:sym typeface="Consolas"/>
              </a:rPr>
            </a:br>
            <a:r>
              <a:rPr lang="en-GB" dirty="0">
                <a:latin typeface="Consolas"/>
                <a:ea typeface="Consolas"/>
                <a:cs typeface="Consolas"/>
                <a:sym typeface="Consolas"/>
              </a:rPr>
              <a:t>print(“@@@@@@@@@@@”)</a:t>
            </a:r>
            <a:br>
              <a:rPr lang="en-GB" dirty="0">
                <a:latin typeface="Consolas"/>
                <a:ea typeface="Consolas"/>
                <a:cs typeface="Consolas"/>
                <a:sym typeface="Consolas"/>
              </a:rPr>
            </a:br>
            <a:r>
              <a:rPr lang="en-GB" dirty="0">
                <a:latin typeface="Consolas"/>
                <a:ea typeface="Consolas"/>
                <a:cs typeface="Consolas"/>
                <a:sym typeface="Consolas"/>
              </a:rPr>
              <a:t>print(“  @@@@@@@  ”)</a:t>
            </a:r>
            <a:br>
              <a:rPr lang="en-GB" dirty="0">
                <a:latin typeface="Consolas"/>
                <a:ea typeface="Consolas"/>
                <a:cs typeface="Consolas"/>
                <a:sym typeface="Consolas"/>
              </a:rPr>
            </a:br>
            <a:r>
              <a:rPr lang="en-GB" dirty="0">
                <a:latin typeface="Consolas"/>
                <a:ea typeface="Consolas"/>
                <a:cs typeface="Consolas"/>
                <a:sym typeface="Consolas"/>
              </a:rPr>
              <a:t>print(“    @@     ”)</a:t>
            </a:r>
            <a:endParaRPr dirty="0">
              <a:latin typeface="Consolas"/>
              <a:ea typeface="Consolas"/>
              <a:cs typeface="Consolas"/>
              <a:sym typeface="Consolas"/>
            </a:endParaRPr>
          </a:p>
        </p:txBody>
      </p:sp>
      <p:sp>
        <p:nvSpPr>
          <p:cNvPr id="107" name="Google Shape;107;p17"/>
          <p:cNvSpPr txBox="1">
            <a:spLocks noGrp="1"/>
          </p:cNvSpPr>
          <p:nvPr>
            <p:ph type="body" idx="4294967295"/>
          </p:nvPr>
        </p:nvSpPr>
        <p:spPr>
          <a:xfrm>
            <a:off x="315425" y="981375"/>
            <a:ext cx="3706500" cy="130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rPr>
              <a:t>Below is an example of a diamond shape printed using only the asterisk (*) character.</a:t>
            </a:r>
            <a:endParaRPr dirty="0">
              <a:solidFill>
                <a:srgbClr val="FFFFFF"/>
              </a:solidFill>
            </a:endParaRPr>
          </a:p>
          <a:p>
            <a:pPr marL="0" lvl="0" indent="0" algn="l" rtl="0">
              <a:spcBef>
                <a:spcPts val="1600"/>
              </a:spcBef>
              <a:spcAft>
                <a:spcPts val="1600"/>
              </a:spcAft>
              <a:buNone/>
            </a:pPr>
            <a:r>
              <a:rPr lang="en" dirty="0">
                <a:solidFill>
                  <a:srgbClr val="FFFFFF"/>
                </a:solidFill>
              </a:rPr>
              <a:t>Choose some other shape and write the code to print it using the character(s) of your choice.</a:t>
            </a:r>
            <a:endParaRPr dirty="0">
              <a:solidFill>
                <a:srgbClr val="FFFFFF"/>
              </a:solidFill>
            </a:endParaRPr>
          </a:p>
        </p:txBody>
      </p:sp>
      <p:sp>
        <p:nvSpPr>
          <p:cNvPr id="108" name="Google Shape;108;p17"/>
          <p:cNvSpPr txBox="1">
            <a:spLocks noGrp="1"/>
          </p:cNvSpPr>
          <p:nvPr>
            <p:ph type="body" idx="4294967295"/>
          </p:nvPr>
        </p:nvSpPr>
        <p:spPr>
          <a:xfrm>
            <a:off x="315425" y="25383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         *</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5188525" y="5009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4</a:t>
            </a:r>
            <a:endParaRPr dirty="0"/>
          </a:p>
        </p:txBody>
      </p:sp>
      <p:sp>
        <p:nvSpPr>
          <p:cNvPr id="114" name="Google Shape;114;p18"/>
          <p:cNvSpPr txBox="1">
            <a:spLocks noGrp="1"/>
          </p:cNvSpPr>
          <p:nvPr>
            <p:ph type="body" idx="1"/>
          </p:nvPr>
        </p:nvSpPr>
        <p:spPr>
          <a:xfrm>
            <a:off x="377475" y="272325"/>
            <a:ext cx="4166400" cy="4432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indent="0">
              <a:buNone/>
            </a:pPr>
            <a:r>
              <a:rPr lang="en-GB" dirty="0">
                <a:latin typeface="Consolas"/>
                <a:ea typeface="Consolas"/>
                <a:cs typeface="Consolas"/>
                <a:sym typeface="Consolas"/>
              </a:rPr>
              <a:t>HS = input (‘Enter your home state:’)</a:t>
            </a:r>
            <a:br>
              <a:rPr lang="en-GB" dirty="0">
                <a:latin typeface="Consolas"/>
                <a:ea typeface="Consolas"/>
                <a:cs typeface="Consolas"/>
                <a:sym typeface="Consolas"/>
              </a:rPr>
            </a:br>
            <a:r>
              <a:rPr lang="en-US" dirty="0">
                <a:latin typeface="Consolas"/>
                <a:ea typeface="Consolas"/>
                <a:cs typeface="Consolas"/>
                <a:sym typeface="Consolas"/>
              </a:rPr>
              <a:t>CY = input (‘Enter your home city:’)</a:t>
            </a:r>
          </a:p>
          <a:p>
            <a:pPr marL="0" indent="0">
              <a:buNone/>
            </a:pPr>
            <a:r>
              <a:rPr lang="en-US" dirty="0">
                <a:latin typeface="Consolas"/>
                <a:ea typeface="Consolas"/>
                <a:cs typeface="Consolas"/>
                <a:sym typeface="Consolas"/>
              </a:rPr>
              <a:t>SN = input (‘Enter your street name:’)</a:t>
            </a:r>
          </a:p>
          <a:p>
            <a:pPr marL="0" indent="0">
              <a:buNone/>
            </a:pPr>
            <a:r>
              <a:rPr lang="en-US" dirty="0">
                <a:latin typeface="Consolas"/>
                <a:ea typeface="Consolas"/>
                <a:cs typeface="Consolas"/>
                <a:sym typeface="Consolas"/>
              </a:rPr>
              <a:t>ZC = input (‘Enter your zip code:’)</a:t>
            </a:r>
          </a:p>
          <a:p>
            <a:pPr marL="0" indent="0">
              <a:buNone/>
            </a:pPr>
            <a:r>
              <a:rPr lang="en-US">
                <a:latin typeface="Consolas"/>
                <a:ea typeface="Consolas"/>
                <a:cs typeface="Consolas"/>
                <a:sym typeface="Consolas"/>
              </a:rPr>
              <a:t>HN </a:t>
            </a:r>
            <a:r>
              <a:rPr lang="en-US" dirty="0">
                <a:latin typeface="Consolas"/>
                <a:ea typeface="Consolas"/>
                <a:cs typeface="Consolas"/>
                <a:sym typeface="Consolas"/>
              </a:rPr>
              <a:t>= input (‘Enter your </a:t>
            </a:r>
            <a:r>
              <a:rPr lang="en-US">
                <a:latin typeface="Consolas"/>
                <a:ea typeface="Consolas"/>
                <a:cs typeface="Consolas"/>
                <a:sym typeface="Consolas"/>
              </a:rPr>
              <a:t>house number:’)</a:t>
            </a:r>
            <a:endParaRPr lang="en-US" dirty="0">
              <a:latin typeface="Consolas"/>
              <a:ea typeface="Consolas"/>
              <a:cs typeface="Consolas"/>
              <a:sym typeface="Consolas"/>
            </a:endParaRPr>
          </a:p>
          <a:p>
            <a:pPr marL="0" lvl="0" indent="0" algn="l" rtl="0">
              <a:spcBef>
                <a:spcPts val="0"/>
              </a:spcBef>
              <a:spcAft>
                <a:spcPts val="0"/>
              </a:spcAft>
              <a:buNone/>
            </a:pPr>
            <a:endParaRPr dirty="0">
              <a:latin typeface="Consolas"/>
              <a:ea typeface="Consolas"/>
              <a:cs typeface="Consolas"/>
              <a:sym typeface="Consolas"/>
            </a:endParaRPr>
          </a:p>
        </p:txBody>
      </p:sp>
      <p:sp>
        <p:nvSpPr>
          <p:cNvPr id="115" name="Google Shape;115;p18"/>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6" name="Google Shape;116;p18"/>
          <p:cNvSpPr txBox="1">
            <a:spLocks noGrp="1"/>
          </p:cNvSpPr>
          <p:nvPr>
            <p:ph type="body" idx="2"/>
          </p:nvPr>
        </p:nvSpPr>
        <p:spPr>
          <a:xfrm>
            <a:off x="5192225" y="1286175"/>
            <a:ext cx="3706500" cy="1230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Write the code to prompt the user to enter the two letter abbreviation for their home state (e.g. "NY"), home city, street name, zip code, and house number (in that order). Then print their properly formatted mailing address.</a:t>
            </a:r>
            <a:endParaRPr/>
          </a:p>
        </p:txBody>
      </p:sp>
      <p:sp>
        <p:nvSpPr>
          <p:cNvPr id="117" name="Google Shape;117;p18"/>
          <p:cNvSpPr txBox="1">
            <a:spLocks noGrp="1"/>
          </p:cNvSpPr>
          <p:nvPr>
            <p:ph type="body" idx="2"/>
          </p:nvPr>
        </p:nvSpPr>
        <p:spPr>
          <a:xfrm>
            <a:off x="5160675" y="2680275"/>
            <a:ext cx="3706500" cy="2049600"/>
          </a:xfrm>
          <a:prstGeom prst="rect">
            <a:avLst/>
          </a:prstGeom>
          <a:solidFill>
            <a:srgbClr val="000000"/>
          </a:solid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Enter your home state: NY</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home city: West Henrietta</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street name: Dutchess Rd.</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zip code: 14583</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Enter your house number: 1347</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Your mailing address is:</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1347 Dutchess Rd.</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West Henrietta , NY 14583</a:t>
            </a:r>
            <a:endParaRPr sz="1200">
              <a:solidFill>
                <a:srgbClr val="F1C232"/>
              </a:solidFill>
              <a:latin typeface="Consolas"/>
              <a:ea typeface="Consolas"/>
              <a:cs typeface="Consolas"/>
              <a:sym typeface="Consolas"/>
            </a:endParaRPr>
          </a:p>
          <a:p>
            <a:pPr marL="0" lvl="0" indent="0" algn="l" rtl="0">
              <a:spcBef>
                <a:spcPts val="0"/>
              </a:spcBef>
              <a:spcAft>
                <a:spcPts val="0"/>
              </a:spcAft>
              <a:buNone/>
            </a:pPr>
            <a:endParaRPr sz="1200">
              <a:solidFill>
                <a:srgbClr val="F1C232"/>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TotalTime>
  <Words>605</Words>
  <Application>Microsoft Office PowerPoint</Application>
  <PresentationFormat>On-screen Show (16:9)</PresentationFormat>
  <Paragraphs>68</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Consolas</vt:lpstr>
      <vt:lpstr>Merriweather</vt:lpstr>
      <vt:lpstr>Roboto</vt:lpstr>
      <vt:lpstr>Arial</vt:lpstr>
      <vt:lpstr>Paradigm</vt:lpstr>
      <vt:lpstr>Problem Solving Session</vt:lpstr>
      <vt:lpstr>Problem Solving 1</vt:lpstr>
      <vt:lpstr>Problem Solving 2</vt:lpstr>
      <vt:lpstr>Problem Solving 3</vt:lpstr>
      <vt:lpstr>Problem Solving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noora ahmad</cp:lastModifiedBy>
  <cp:revision>11</cp:revision>
  <dcterms:modified xsi:type="dcterms:W3CDTF">2021-09-11T15:58:09Z</dcterms:modified>
</cp:coreProperties>
</file>