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60" r:id="rId5"/>
    <p:sldId id="262" r:id="rId6"/>
  </p:sldIdLst>
  <p:sldSz cx="9144000" cy="5143500" type="screen16x9"/>
  <p:notesSz cx="6858000" cy="9144000"/>
  <p:embeddedFontLst>
    <p:embeddedFont>
      <p:font typeface="Consolas" panose="020B0609020204030204" pitchFamily="49" charset="0"/>
      <p:regular r:id="rId8"/>
      <p:bold r:id="rId9"/>
      <p:italic r:id="rId10"/>
      <p:boldItalic r:id="rId11"/>
    </p:embeddedFont>
    <p:embeddedFont>
      <p:font typeface="Merriweather" panose="00000500000000000000" pitchFamily="2"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813b06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813b06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b6744271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b6744271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222470a82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222470a82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b0956d2b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b0956d2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b0956d2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b0956d2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7273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1280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1</a:t>
            </a:r>
            <a:endParaRPr/>
          </a:p>
        </p:txBody>
      </p:sp>
      <p:sp>
        <p:nvSpPr>
          <p:cNvPr id="79" name="Google Shape;79;p14"/>
          <p:cNvSpPr txBox="1">
            <a:spLocks noGrp="1"/>
          </p:cNvSpPr>
          <p:nvPr>
            <p:ph type="body" idx="2"/>
          </p:nvPr>
        </p:nvSpPr>
        <p:spPr>
          <a:xfrm>
            <a:off x="5192225" y="1286175"/>
            <a:ext cx="3706500" cy="197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 your next homework assignment, you will be writing and submitting multiple, small Python programs. </a:t>
            </a:r>
            <a:endParaRPr dirty="0"/>
          </a:p>
          <a:p>
            <a:pPr marL="0" lvl="0" indent="0" algn="l" rtl="0">
              <a:spcBef>
                <a:spcPts val="1600"/>
              </a:spcBef>
              <a:spcAft>
                <a:spcPts val="1600"/>
              </a:spcAft>
              <a:buNone/>
            </a:pPr>
            <a:r>
              <a:rPr lang="en" dirty="0"/>
              <a:t>Assuming that you are sitting down to begin work on a new computer, list every step that you should perform to complete and submit the first program*.</a:t>
            </a:r>
            <a:endParaRPr dirty="0"/>
          </a:p>
        </p:txBody>
      </p:sp>
      <p:sp>
        <p:nvSpPr>
          <p:cNvPr id="80" name="Google Shape;80;p14"/>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1" name="Google Shape;81;p14"/>
          <p:cNvSpPr txBox="1">
            <a:spLocks noGrp="1"/>
          </p:cNvSpPr>
          <p:nvPr>
            <p:ph type="body" idx="1"/>
          </p:nvPr>
        </p:nvSpPr>
        <p:spPr>
          <a:xfrm>
            <a:off x="3774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Consolas"/>
              <a:buAutoNum type="arabicPeriod"/>
            </a:pPr>
            <a:r>
              <a:rPr lang="en-US" sz="1600" dirty="0">
                <a:latin typeface="Consolas"/>
                <a:ea typeface="Consolas"/>
                <a:cs typeface="Consolas"/>
                <a:sym typeface="Consolas"/>
              </a:rPr>
              <a:t>Create a new empty folder on your local drive </a:t>
            </a:r>
          </a:p>
          <a:p>
            <a:pPr marL="457200" lvl="0" indent="-292100" algn="l" rtl="0">
              <a:spcBef>
                <a:spcPts val="0"/>
              </a:spcBef>
              <a:spcAft>
                <a:spcPts val="0"/>
              </a:spcAft>
              <a:buSzPts val="1000"/>
              <a:buFont typeface="Consolas"/>
              <a:buAutoNum type="arabicPeriod"/>
            </a:pPr>
            <a:endParaRPr lang="en-US" sz="1600" dirty="0">
              <a:latin typeface="Consolas"/>
              <a:ea typeface="Consolas"/>
              <a:cs typeface="Consolas"/>
              <a:sym typeface="Consolas"/>
            </a:endParaRPr>
          </a:p>
          <a:p>
            <a:pPr marL="457200" lvl="0" indent="-292100" algn="l" rtl="0">
              <a:spcBef>
                <a:spcPts val="0"/>
              </a:spcBef>
              <a:spcAft>
                <a:spcPts val="0"/>
              </a:spcAft>
              <a:buSzPts val="1000"/>
              <a:buFont typeface="Consolas"/>
              <a:buAutoNum type="arabicPeriod"/>
            </a:pPr>
            <a:r>
              <a:rPr lang="en-US" sz="1600" dirty="0">
                <a:latin typeface="Consolas"/>
                <a:ea typeface="Consolas"/>
                <a:cs typeface="Consolas"/>
                <a:sym typeface="Consolas"/>
              </a:rPr>
              <a:t>And then git clone the repository </a:t>
            </a:r>
          </a:p>
          <a:p>
            <a:pPr marL="457200" lvl="0" indent="-292100" algn="l" rtl="0">
              <a:spcBef>
                <a:spcPts val="0"/>
              </a:spcBef>
              <a:spcAft>
                <a:spcPts val="0"/>
              </a:spcAft>
              <a:buSzPts val="1000"/>
              <a:buFont typeface="Consolas"/>
              <a:buAutoNum type="arabicPeriod"/>
            </a:pPr>
            <a:endParaRPr lang="en-US" sz="1600" dirty="0">
              <a:latin typeface="Consolas"/>
              <a:ea typeface="Consolas"/>
              <a:cs typeface="Consolas"/>
              <a:sym typeface="Consolas"/>
            </a:endParaRPr>
          </a:p>
          <a:p>
            <a:pPr marL="457200" lvl="0" indent="-292100" algn="l" rtl="0">
              <a:spcBef>
                <a:spcPts val="0"/>
              </a:spcBef>
              <a:spcAft>
                <a:spcPts val="0"/>
              </a:spcAft>
              <a:buSzPts val="1000"/>
              <a:buFont typeface="Consolas"/>
              <a:buAutoNum type="arabicPeriod"/>
            </a:pPr>
            <a:r>
              <a:rPr lang="en-US" sz="1600" dirty="0">
                <a:latin typeface="Consolas"/>
                <a:ea typeface="Consolas"/>
                <a:cs typeface="Consolas"/>
                <a:sym typeface="Consolas"/>
              </a:rPr>
              <a:t>Start working on the program ( entering working space)</a:t>
            </a:r>
          </a:p>
          <a:p>
            <a:pPr marL="457200" lvl="0" indent="-292100" algn="l" rtl="0">
              <a:spcBef>
                <a:spcPts val="0"/>
              </a:spcBef>
              <a:spcAft>
                <a:spcPts val="0"/>
              </a:spcAft>
              <a:buSzPts val="1000"/>
              <a:buFont typeface="Consolas"/>
              <a:buAutoNum type="arabicPeriod"/>
            </a:pPr>
            <a:endParaRPr lang="en-US" sz="1600" dirty="0">
              <a:latin typeface="Consolas"/>
              <a:ea typeface="Consolas"/>
              <a:cs typeface="Consolas"/>
              <a:sym typeface="Consolas"/>
            </a:endParaRPr>
          </a:p>
          <a:p>
            <a:pPr marL="457200" lvl="0" indent="-292100" algn="l" rtl="0">
              <a:spcBef>
                <a:spcPts val="0"/>
              </a:spcBef>
              <a:spcAft>
                <a:spcPts val="0"/>
              </a:spcAft>
              <a:buSzPts val="1000"/>
              <a:buFont typeface="Consolas"/>
              <a:buAutoNum type="arabicPeriod"/>
            </a:pPr>
            <a:r>
              <a:rPr lang="en-US" sz="1600" dirty="0">
                <a:latin typeface="Consolas"/>
                <a:ea typeface="Consolas"/>
                <a:cs typeface="Consolas"/>
                <a:sym typeface="Consolas"/>
              </a:rPr>
              <a:t>Save And then use the add command for that files </a:t>
            </a:r>
          </a:p>
          <a:p>
            <a:pPr marL="457200" lvl="0" indent="-292100" algn="l" rtl="0">
              <a:spcBef>
                <a:spcPts val="0"/>
              </a:spcBef>
              <a:spcAft>
                <a:spcPts val="0"/>
              </a:spcAft>
              <a:buSzPts val="1000"/>
              <a:buFont typeface="Consolas"/>
              <a:buAutoNum type="arabicPeriod"/>
            </a:pPr>
            <a:endParaRPr lang="en-US" sz="1600" dirty="0">
              <a:latin typeface="Consolas"/>
              <a:ea typeface="Consolas"/>
              <a:cs typeface="Consolas"/>
              <a:sym typeface="Consolas"/>
            </a:endParaRPr>
          </a:p>
          <a:p>
            <a:pPr marL="457200" lvl="0" indent="-292100" algn="l" rtl="0">
              <a:spcBef>
                <a:spcPts val="0"/>
              </a:spcBef>
              <a:spcAft>
                <a:spcPts val="0"/>
              </a:spcAft>
              <a:buSzPts val="1000"/>
              <a:buFont typeface="Consolas"/>
              <a:buAutoNum type="arabicPeriod"/>
            </a:pPr>
            <a:r>
              <a:rPr lang="en-US" sz="1600" dirty="0">
                <a:latin typeface="Consolas"/>
                <a:ea typeface="Consolas"/>
                <a:cs typeface="Consolas"/>
                <a:sym typeface="Consolas"/>
              </a:rPr>
              <a:t>Save and Use the commit command</a:t>
            </a:r>
          </a:p>
          <a:p>
            <a:pPr marL="457200" lvl="0" indent="-292100" algn="l" rtl="0">
              <a:spcBef>
                <a:spcPts val="0"/>
              </a:spcBef>
              <a:spcAft>
                <a:spcPts val="0"/>
              </a:spcAft>
              <a:buSzPts val="1000"/>
              <a:buFont typeface="Consolas"/>
              <a:buAutoNum type="arabicPeriod"/>
            </a:pPr>
            <a:endParaRPr lang="en-US" sz="1600" dirty="0">
              <a:latin typeface="Consolas"/>
              <a:ea typeface="Consolas"/>
              <a:cs typeface="Consolas"/>
              <a:sym typeface="Consolas"/>
            </a:endParaRPr>
          </a:p>
          <a:p>
            <a:pPr marL="457200" lvl="0" indent="-292100" algn="l" rtl="0">
              <a:spcBef>
                <a:spcPts val="0"/>
              </a:spcBef>
              <a:spcAft>
                <a:spcPts val="0"/>
              </a:spcAft>
              <a:buSzPts val="1000"/>
              <a:buFont typeface="Consolas"/>
              <a:buAutoNum type="arabicPeriod"/>
            </a:pPr>
            <a:r>
              <a:rPr lang="en-US" sz="1600" dirty="0">
                <a:latin typeface="Consolas"/>
                <a:ea typeface="Consolas"/>
                <a:cs typeface="Consolas"/>
                <a:sym typeface="Consolas"/>
              </a:rPr>
              <a:t>And then use push command </a:t>
            </a:r>
            <a:endParaRPr sz="1600" dirty="0">
              <a:latin typeface="Consolas"/>
              <a:ea typeface="Consolas"/>
              <a:cs typeface="Consolas"/>
              <a:sym typeface="Consolas"/>
            </a:endParaRPr>
          </a:p>
        </p:txBody>
      </p:sp>
      <p:sp>
        <p:nvSpPr>
          <p:cNvPr id="82" name="Google Shape;82;p14"/>
          <p:cNvSpPr txBox="1">
            <a:spLocks noGrp="1"/>
          </p:cNvSpPr>
          <p:nvPr>
            <p:ph type="body" idx="3"/>
          </p:nvPr>
        </p:nvSpPr>
        <p:spPr>
          <a:xfrm>
            <a:off x="5216775" y="4256852"/>
            <a:ext cx="3706500" cy="6381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i="1"/>
              <a:t>* Obviously you don’t know the specific details of what the program needs to do - just think about the generic steps you need to go through.</a:t>
            </a:r>
            <a:endParaRPr sz="1000" i="1">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2</a:t>
            </a:r>
            <a:endParaRPr/>
          </a:p>
        </p:txBody>
      </p:sp>
      <p:sp>
        <p:nvSpPr>
          <p:cNvPr id="88" name="Google Shape;88;p15"/>
          <p:cNvSpPr txBox="1">
            <a:spLocks noGrp="1"/>
          </p:cNvSpPr>
          <p:nvPr>
            <p:ph type="body" idx="1"/>
          </p:nvPr>
        </p:nvSpPr>
        <p:spPr>
          <a:xfrm>
            <a:off x="4568475" y="3485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Consolas"/>
              <a:buAutoNum type="arabicPeriod"/>
            </a:pPr>
            <a:r>
              <a:rPr lang="en-US" sz="1200" dirty="0">
                <a:latin typeface="Consolas"/>
                <a:ea typeface="Consolas"/>
                <a:cs typeface="Consolas"/>
                <a:sym typeface="Consolas"/>
              </a:rPr>
              <a:t>Running on an interpreter</a:t>
            </a:r>
          </a:p>
          <a:p>
            <a:pPr marL="152400" lvl="0" indent="0" algn="l" rtl="0">
              <a:spcBef>
                <a:spcPts val="0"/>
              </a:spcBef>
              <a:spcAft>
                <a:spcPts val="0"/>
              </a:spcAft>
              <a:buSzPts val="1200"/>
              <a:buNone/>
            </a:pPr>
            <a:r>
              <a:rPr lang="en-US" sz="1200" dirty="0">
                <a:latin typeface="Consolas"/>
                <a:ea typeface="Consolas"/>
                <a:cs typeface="Consolas"/>
                <a:sym typeface="Consolas"/>
              </a:rPr>
              <a:t>Con: it does not save the work</a:t>
            </a:r>
          </a:p>
          <a:p>
            <a:pPr marL="152400" lvl="0" indent="0" algn="l" rtl="0">
              <a:spcBef>
                <a:spcPts val="0"/>
              </a:spcBef>
              <a:spcAft>
                <a:spcPts val="0"/>
              </a:spcAft>
              <a:buSzPts val="1200"/>
              <a:buNone/>
            </a:pPr>
            <a:r>
              <a:rPr lang="en-US" sz="1200" dirty="0">
                <a:latin typeface="Consolas"/>
                <a:ea typeface="Consolas"/>
                <a:cs typeface="Consolas"/>
                <a:sym typeface="Consolas"/>
              </a:rPr>
              <a:t>Pro: use it to easily test a quick or brainstorm for bigger programs </a:t>
            </a:r>
          </a:p>
          <a:p>
            <a:pPr marL="457200" lvl="0" indent="-304800" algn="l" rtl="0">
              <a:spcBef>
                <a:spcPts val="0"/>
              </a:spcBef>
              <a:spcAft>
                <a:spcPts val="0"/>
              </a:spcAft>
              <a:buSzPts val="1200"/>
              <a:buFont typeface="Consolas"/>
              <a:buAutoNum type="arabicPeriod"/>
            </a:pPr>
            <a:endParaRPr lang="en-US" sz="1200" dirty="0">
              <a:latin typeface="Consolas"/>
              <a:ea typeface="Consolas"/>
              <a:cs typeface="Consolas"/>
              <a:sym typeface="Consolas"/>
            </a:endParaRPr>
          </a:p>
          <a:p>
            <a:pPr marL="457200" lvl="0" indent="-304800" algn="l" rtl="0">
              <a:spcBef>
                <a:spcPts val="0"/>
              </a:spcBef>
              <a:spcAft>
                <a:spcPts val="0"/>
              </a:spcAft>
              <a:buSzPts val="1200"/>
              <a:buFont typeface="Consolas"/>
              <a:buAutoNum type="arabicPeriod"/>
            </a:pPr>
            <a:endParaRPr lang="en-US" sz="1200" dirty="0">
              <a:latin typeface="Consolas"/>
              <a:ea typeface="Consolas"/>
              <a:cs typeface="Consolas"/>
              <a:sym typeface="Consolas"/>
            </a:endParaRPr>
          </a:p>
          <a:p>
            <a:pPr marL="457200" lvl="0" indent="-304800" algn="l" rtl="0">
              <a:spcBef>
                <a:spcPts val="0"/>
              </a:spcBef>
              <a:spcAft>
                <a:spcPts val="0"/>
              </a:spcAft>
              <a:buSzPts val="1200"/>
              <a:buFont typeface="Consolas"/>
              <a:buAutoNum type="arabicPeriod"/>
            </a:pPr>
            <a:r>
              <a:rPr lang="en-US" sz="1200" dirty="0">
                <a:latin typeface="Consolas"/>
                <a:ea typeface="Consolas"/>
                <a:cs typeface="Consolas"/>
                <a:sym typeface="Consolas"/>
              </a:rPr>
              <a:t>Running using a debug</a:t>
            </a:r>
          </a:p>
          <a:p>
            <a:pPr marL="152400" lvl="0" indent="0" algn="l" rtl="0">
              <a:spcBef>
                <a:spcPts val="0"/>
              </a:spcBef>
              <a:spcAft>
                <a:spcPts val="0"/>
              </a:spcAft>
              <a:buSzPts val="1200"/>
              <a:buNone/>
            </a:pPr>
            <a:r>
              <a:rPr lang="en-US" sz="1200" dirty="0">
                <a:latin typeface="Consolas"/>
                <a:ea typeface="Consolas"/>
                <a:cs typeface="Consolas"/>
                <a:sym typeface="Consolas"/>
              </a:rPr>
              <a:t>Pro: finding </a:t>
            </a:r>
            <a:r>
              <a:rPr lang="en-US" sz="1200" dirty="0" err="1">
                <a:latin typeface="Consolas"/>
                <a:ea typeface="Consolas"/>
                <a:cs typeface="Consolas"/>
                <a:sym typeface="Consolas"/>
              </a:rPr>
              <a:t>symantic</a:t>
            </a:r>
            <a:r>
              <a:rPr lang="en-US" sz="1200" dirty="0">
                <a:latin typeface="Consolas"/>
                <a:ea typeface="Consolas"/>
                <a:cs typeface="Consolas"/>
                <a:sym typeface="Consolas"/>
              </a:rPr>
              <a:t> error </a:t>
            </a:r>
          </a:p>
          <a:p>
            <a:pPr marL="152400" lvl="0" indent="0" algn="l" rtl="0">
              <a:spcBef>
                <a:spcPts val="0"/>
              </a:spcBef>
              <a:spcAft>
                <a:spcPts val="0"/>
              </a:spcAft>
              <a:buSzPts val="1200"/>
              <a:buNone/>
            </a:pPr>
            <a:r>
              <a:rPr lang="en-US" sz="1200" dirty="0">
                <a:latin typeface="Consolas"/>
                <a:ea typeface="Consolas"/>
                <a:cs typeface="Consolas"/>
                <a:sym typeface="Consolas"/>
              </a:rPr>
              <a:t>Con: time wasting</a:t>
            </a:r>
          </a:p>
          <a:p>
            <a:pPr marL="457200" lvl="0" indent="-304800" algn="l" rtl="0">
              <a:spcBef>
                <a:spcPts val="0"/>
              </a:spcBef>
              <a:spcAft>
                <a:spcPts val="0"/>
              </a:spcAft>
              <a:buSzPts val="1200"/>
              <a:buFont typeface="Consolas"/>
              <a:buAutoNum type="arabicPeriod"/>
            </a:pPr>
            <a:endParaRPr lang="en-US" sz="1200" dirty="0">
              <a:latin typeface="Consolas"/>
              <a:ea typeface="Consolas"/>
              <a:cs typeface="Consolas"/>
              <a:sym typeface="Consolas"/>
            </a:endParaRPr>
          </a:p>
          <a:p>
            <a:pPr marL="457200" lvl="0" indent="-304800" algn="l" rtl="0">
              <a:spcBef>
                <a:spcPts val="0"/>
              </a:spcBef>
              <a:spcAft>
                <a:spcPts val="0"/>
              </a:spcAft>
              <a:buSzPts val="1200"/>
              <a:buFont typeface="Consolas"/>
              <a:buAutoNum type="arabicPeriod"/>
            </a:pPr>
            <a:endParaRPr lang="en-US" sz="1200" dirty="0">
              <a:latin typeface="Consolas"/>
              <a:ea typeface="Consolas"/>
              <a:cs typeface="Consolas"/>
              <a:sym typeface="Consolas"/>
            </a:endParaRPr>
          </a:p>
          <a:p>
            <a:pPr marL="457200" lvl="0" indent="-304800" algn="l" rtl="0">
              <a:spcBef>
                <a:spcPts val="0"/>
              </a:spcBef>
              <a:spcAft>
                <a:spcPts val="0"/>
              </a:spcAft>
              <a:buSzPts val="1200"/>
              <a:buFont typeface="Consolas"/>
              <a:buAutoNum type="arabicPeriod"/>
            </a:pPr>
            <a:r>
              <a:rPr lang="en-US" sz="1200" dirty="0">
                <a:latin typeface="Consolas"/>
                <a:ea typeface="Consolas"/>
                <a:cs typeface="Consolas"/>
                <a:sym typeface="Consolas"/>
              </a:rPr>
              <a:t>Running normally on </a:t>
            </a:r>
            <a:r>
              <a:rPr lang="en-US" sz="1200" dirty="0" err="1">
                <a:latin typeface="Consolas"/>
                <a:ea typeface="Consolas"/>
                <a:cs typeface="Consolas"/>
                <a:sym typeface="Consolas"/>
              </a:rPr>
              <a:t>pycharm</a:t>
            </a:r>
            <a:r>
              <a:rPr lang="en-US" sz="1200" dirty="0">
                <a:latin typeface="Consolas"/>
                <a:ea typeface="Consolas"/>
                <a:cs typeface="Consolas"/>
                <a:sym typeface="Consolas"/>
              </a:rPr>
              <a:t> or IDE</a:t>
            </a:r>
          </a:p>
          <a:p>
            <a:pPr marL="152400" lvl="0" indent="0" algn="l" rtl="0">
              <a:spcBef>
                <a:spcPts val="0"/>
              </a:spcBef>
              <a:spcAft>
                <a:spcPts val="0"/>
              </a:spcAft>
              <a:buSzPts val="1200"/>
              <a:buNone/>
            </a:pPr>
            <a:r>
              <a:rPr lang="en-US" sz="1200" dirty="0">
                <a:latin typeface="Consolas"/>
                <a:ea typeface="Consolas"/>
                <a:cs typeface="Consolas"/>
                <a:sym typeface="Consolas"/>
              </a:rPr>
              <a:t>Pro: color that make work easier and quicker </a:t>
            </a:r>
          </a:p>
          <a:p>
            <a:pPr marL="152400" lvl="0" indent="0" algn="l" rtl="0">
              <a:spcBef>
                <a:spcPts val="0"/>
              </a:spcBef>
              <a:spcAft>
                <a:spcPts val="0"/>
              </a:spcAft>
              <a:buSzPts val="1200"/>
              <a:buNone/>
            </a:pPr>
            <a:r>
              <a:rPr lang="en-US" sz="1200" dirty="0">
                <a:latin typeface="Consolas"/>
                <a:ea typeface="Consolas"/>
                <a:cs typeface="Consolas"/>
                <a:sym typeface="Consolas"/>
              </a:rPr>
              <a:t>Con: it does not show </a:t>
            </a:r>
            <a:r>
              <a:rPr lang="en-US" sz="1200" dirty="0" err="1">
                <a:latin typeface="Consolas"/>
                <a:ea typeface="Consolas"/>
                <a:cs typeface="Consolas"/>
                <a:sym typeface="Consolas"/>
              </a:rPr>
              <a:t>symentic</a:t>
            </a:r>
            <a:r>
              <a:rPr lang="en-US" sz="1200" dirty="0">
                <a:latin typeface="Consolas"/>
                <a:ea typeface="Consolas"/>
                <a:cs typeface="Consolas"/>
                <a:sym typeface="Consolas"/>
              </a:rPr>
              <a:t> error </a:t>
            </a:r>
            <a:endParaRPr sz="1200" dirty="0">
              <a:latin typeface="Consolas"/>
              <a:ea typeface="Consolas"/>
              <a:cs typeface="Consolas"/>
              <a:sym typeface="Consolas"/>
            </a:endParaRPr>
          </a:p>
        </p:txBody>
      </p:sp>
      <p:sp>
        <p:nvSpPr>
          <p:cNvPr id="89" name="Google Shape;89;p15"/>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at least 3 different ways to execute a Python program discussed during today’s lecture. List as many as you can remember along with at least one pro and one con for each. </a:t>
            </a:r>
            <a:endParaRPr/>
          </a:p>
          <a:p>
            <a:pPr marL="0" lvl="0" indent="0" algn="l" rtl="0">
              <a:spcBef>
                <a:spcPts val="1600"/>
              </a:spcBef>
              <a:spcAft>
                <a:spcPts val="1600"/>
              </a:spcAft>
              <a:buNone/>
            </a:pPr>
            <a:r>
              <a:rPr lang="en"/>
              <a:t>Indicate which option each team member prefers the most and plans to use during class and/or on their assignments.</a:t>
            </a:r>
            <a:endParaRPr/>
          </a:p>
        </p:txBody>
      </p:sp>
      <p:sp>
        <p:nvSpPr>
          <p:cNvPr id="90" name="Google Shape;9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title"/>
          </p:nvPr>
        </p:nvSpPr>
        <p:spPr>
          <a:xfrm>
            <a:off x="311300" y="196125"/>
            <a:ext cx="3704400" cy="20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3</a:t>
            </a:r>
            <a:endParaRPr dirty="0"/>
          </a:p>
        </p:txBody>
      </p:sp>
      <p:sp>
        <p:nvSpPr>
          <p:cNvPr id="106" name="Google Shape;106;p17"/>
          <p:cNvSpPr txBox="1">
            <a:spLocks noGrp="1"/>
          </p:cNvSpPr>
          <p:nvPr>
            <p:ph type="body" idx="2"/>
          </p:nvPr>
        </p:nvSpPr>
        <p:spPr>
          <a:xfrm>
            <a:off x="4879025" y="500925"/>
            <a:ext cx="3954000" cy="41115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lang="en-US" dirty="0">
              <a:latin typeface="Consolas"/>
              <a:ea typeface="Consolas"/>
              <a:cs typeface="Consolas"/>
              <a:sym typeface="Consolas"/>
            </a:endParaRPr>
          </a:p>
          <a:p>
            <a:pPr marL="0" lvl="0" indent="0" algn="l" rtl="0">
              <a:spcBef>
                <a:spcPts val="0"/>
              </a:spcBef>
              <a:spcAft>
                <a:spcPts val="0"/>
              </a:spcAft>
              <a:buNone/>
            </a:pPr>
            <a:r>
              <a:rPr lang="en-US" dirty="0">
                <a:latin typeface="Consolas"/>
                <a:ea typeface="Consolas"/>
                <a:cs typeface="Consolas"/>
                <a:sym typeface="Consolas"/>
              </a:rPr>
              <a:t>Def </a:t>
            </a:r>
            <a:r>
              <a:rPr lang="en-US" dirty="0" err="1">
                <a:latin typeface="Consolas"/>
                <a:ea typeface="Consolas"/>
                <a:cs typeface="Consolas"/>
                <a:sym typeface="Consolas"/>
              </a:rPr>
              <a:t>regtangle</a:t>
            </a:r>
            <a:r>
              <a:rPr lang="en-US" dirty="0">
                <a:latin typeface="Consolas"/>
                <a:ea typeface="Consolas"/>
                <a:cs typeface="Consolas"/>
                <a:sym typeface="Consolas"/>
              </a:rPr>
              <a:t>():</a:t>
            </a:r>
          </a:p>
          <a:p>
            <a:pPr marL="0" lvl="0" indent="0" algn="l" rtl="0">
              <a:spcBef>
                <a:spcPts val="0"/>
              </a:spcBef>
              <a:spcAft>
                <a:spcPts val="0"/>
              </a:spcAft>
              <a:buNone/>
            </a:pPr>
            <a:r>
              <a:rPr lang="en-US" dirty="0">
                <a:latin typeface="Consolas"/>
                <a:ea typeface="Consolas"/>
                <a:cs typeface="Consolas"/>
                <a:sym typeface="Consolas"/>
              </a:rPr>
              <a:t> print (“*******”)</a:t>
            </a:r>
          </a:p>
          <a:p>
            <a:pPr marL="0" indent="0">
              <a:buNone/>
            </a:pPr>
            <a:r>
              <a:rPr lang="en-US" dirty="0">
                <a:latin typeface="Consolas"/>
                <a:ea typeface="Consolas"/>
                <a:cs typeface="Consolas"/>
                <a:sym typeface="Consolas"/>
              </a:rPr>
              <a:t> print (“*******”)</a:t>
            </a:r>
          </a:p>
          <a:p>
            <a:pPr marL="0" indent="0">
              <a:buNone/>
            </a:pPr>
            <a:r>
              <a:rPr lang="en-US" dirty="0">
                <a:latin typeface="Consolas"/>
                <a:ea typeface="Consolas"/>
                <a:cs typeface="Consolas"/>
                <a:sym typeface="Consolas"/>
              </a:rPr>
              <a:t> print (“*******”)</a:t>
            </a:r>
          </a:p>
          <a:p>
            <a:pPr marL="0" indent="0">
              <a:buNone/>
            </a:pPr>
            <a:r>
              <a:rPr lang="en-US" dirty="0">
                <a:latin typeface="Consolas"/>
                <a:ea typeface="Consolas"/>
                <a:cs typeface="Consolas"/>
                <a:sym typeface="Consolas"/>
              </a:rPr>
              <a:t> print (“*******”)</a:t>
            </a:r>
          </a:p>
          <a:p>
            <a:pPr marL="0" indent="0">
              <a:buNone/>
            </a:pPr>
            <a:r>
              <a:rPr lang="en-US" dirty="0">
                <a:latin typeface="Consolas"/>
                <a:ea typeface="Consolas"/>
                <a:cs typeface="Consolas"/>
                <a:sym typeface="Consolas"/>
              </a:rPr>
              <a:t> print (“*******”)</a:t>
            </a:r>
          </a:p>
          <a:p>
            <a:pPr marL="0" indent="0">
              <a:buNone/>
            </a:pPr>
            <a:r>
              <a:rPr lang="en-US" dirty="0">
                <a:latin typeface="Consolas"/>
                <a:ea typeface="Consolas"/>
                <a:cs typeface="Consolas"/>
                <a:sym typeface="Consolas"/>
              </a:rPr>
              <a:t> print (“*******”)</a:t>
            </a:r>
          </a:p>
          <a:p>
            <a:pPr marL="0" indent="0">
              <a:buNone/>
            </a:pPr>
            <a:r>
              <a:rPr lang="en-US" dirty="0">
                <a:latin typeface="Consolas"/>
                <a:ea typeface="Consolas"/>
                <a:cs typeface="Consolas"/>
                <a:sym typeface="Consolas"/>
              </a:rPr>
              <a:t> print (“*******”) </a:t>
            </a:r>
          </a:p>
        </p:txBody>
      </p:sp>
      <p:sp>
        <p:nvSpPr>
          <p:cNvPr id="107" name="Google Shape;107;p17"/>
          <p:cNvSpPr txBox="1">
            <a:spLocks noGrp="1"/>
          </p:cNvSpPr>
          <p:nvPr>
            <p:ph type="body" idx="4294967295"/>
          </p:nvPr>
        </p:nvSpPr>
        <p:spPr>
          <a:xfrm>
            <a:off x="315425" y="981375"/>
            <a:ext cx="37065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Below is an example of a diamond shape printed using only the asterisk (*) character.</a:t>
            </a:r>
            <a:endParaRPr>
              <a:solidFill>
                <a:srgbClr val="FFFFFF"/>
              </a:solidFill>
            </a:endParaRPr>
          </a:p>
          <a:p>
            <a:pPr marL="0" lvl="0" indent="0" algn="l" rtl="0">
              <a:spcBef>
                <a:spcPts val="1600"/>
              </a:spcBef>
              <a:spcAft>
                <a:spcPts val="1600"/>
              </a:spcAft>
              <a:buNone/>
            </a:pPr>
            <a:r>
              <a:rPr lang="en">
                <a:solidFill>
                  <a:srgbClr val="FFFFFF"/>
                </a:solidFill>
              </a:rPr>
              <a:t>Choose some other shape and write the code to print it using the character(s) of your choice.</a:t>
            </a:r>
            <a:endParaRPr>
              <a:solidFill>
                <a:srgbClr val="FFFFFF"/>
              </a:solidFill>
            </a:endParaRPr>
          </a:p>
        </p:txBody>
      </p:sp>
      <p:sp>
        <p:nvSpPr>
          <p:cNvPr id="108" name="Google Shape;108;p17"/>
          <p:cNvSpPr txBox="1">
            <a:spLocks noGrp="1"/>
          </p:cNvSpPr>
          <p:nvPr>
            <p:ph type="body" idx="4294967295"/>
          </p:nvPr>
        </p:nvSpPr>
        <p:spPr>
          <a:xfrm>
            <a:off x="315425" y="25383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4</a:t>
            </a:r>
            <a:endParaRPr dirty="0"/>
          </a:p>
        </p:txBody>
      </p:sp>
      <p:sp>
        <p:nvSpPr>
          <p:cNvPr id="114" name="Google Shape;114;p18"/>
          <p:cNvSpPr txBox="1">
            <a:spLocks noGrp="1"/>
          </p:cNvSpPr>
          <p:nvPr>
            <p:ph type="body" idx="1"/>
          </p:nvPr>
        </p:nvSpPr>
        <p:spPr>
          <a:xfrm>
            <a:off x="90458" y="86683"/>
            <a:ext cx="4453417" cy="4432200"/>
          </a:xfrm>
          <a:prstGeom prst="rect">
            <a:avLst/>
          </a:prstGeom>
          <a:ln w="9525" cap="flat" cmpd="sng">
            <a:solidFill>
              <a:schemeClr val="bg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err="1">
                <a:latin typeface="Consolas"/>
                <a:ea typeface="Consolas"/>
                <a:cs typeface="Consolas"/>
                <a:sym typeface="Consolas"/>
              </a:rPr>
              <a:t>homestate</a:t>
            </a:r>
            <a:r>
              <a:rPr lang="en-US" sz="1200" dirty="0">
                <a:latin typeface="Consolas"/>
                <a:ea typeface="Consolas"/>
                <a:cs typeface="Consolas"/>
                <a:sym typeface="Consolas"/>
              </a:rPr>
              <a:t> = input(‘Enter your home state’)</a:t>
            </a:r>
          </a:p>
          <a:p>
            <a:pPr marL="0" lvl="0" indent="0" algn="l" rtl="0">
              <a:spcBef>
                <a:spcPts val="0"/>
              </a:spcBef>
              <a:spcAft>
                <a:spcPts val="0"/>
              </a:spcAft>
              <a:buNone/>
            </a:pPr>
            <a:r>
              <a:rPr lang="en-US" sz="1200" dirty="0">
                <a:latin typeface="Consolas"/>
                <a:ea typeface="Consolas"/>
                <a:cs typeface="Consolas"/>
                <a:sym typeface="Consolas"/>
              </a:rPr>
              <a:t>( it will ask for a value which is: NY )</a:t>
            </a:r>
          </a:p>
          <a:p>
            <a:pPr marL="0" lvl="0" indent="0" algn="l" rtl="0">
              <a:spcBef>
                <a:spcPts val="0"/>
              </a:spcBef>
              <a:spcAft>
                <a:spcPts val="0"/>
              </a:spcAft>
              <a:buNone/>
            </a:pPr>
            <a:endParaRPr lang="en-US" sz="1200" dirty="0">
              <a:latin typeface="Consolas"/>
              <a:ea typeface="Consolas"/>
              <a:cs typeface="Consolas"/>
              <a:sym typeface="Consolas"/>
            </a:endParaRPr>
          </a:p>
          <a:p>
            <a:pPr marL="0" lvl="0" indent="0" algn="l" rtl="0">
              <a:spcBef>
                <a:spcPts val="0"/>
              </a:spcBef>
              <a:spcAft>
                <a:spcPts val="0"/>
              </a:spcAft>
              <a:buNone/>
            </a:pPr>
            <a:r>
              <a:rPr lang="en-US" sz="1200" dirty="0" err="1">
                <a:latin typeface="Consolas"/>
                <a:ea typeface="Consolas"/>
                <a:cs typeface="Consolas"/>
                <a:sym typeface="Consolas"/>
              </a:rPr>
              <a:t>homecity</a:t>
            </a:r>
            <a:r>
              <a:rPr lang="en-US" sz="1200" dirty="0">
                <a:latin typeface="Consolas"/>
                <a:ea typeface="Consolas"/>
                <a:cs typeface="Consolas"/>
                <a:sym typeface="Consolas"/>
              </a:rPr>
              <a:t> = input(“Enter your home city”) </a:t>
            </a:r>
          </a:p>
          <a:p>
            <a:pPr marL="0" lvl="0" indent="0" algn="l" rtl="0">
              <a:spcBef>
                <a:spcPts val="0"/>
              </a:spcBef>
              <a:spcAft>
                <a:spcPts val="0"/>
              </a:spcAft>
              <a:buNone/>
            </a:pPr>
            <a:r>
              <a:rPr lang="en-US" sz="1200" dirty="0">
                <a:latin typeface="Consolas"/>
                <a:ea typeface="Consolas"/>
                <a:cs typeface="Consolas"/>
                <a:sym typeface="Consolas"/>
              </a:rPr>
              <a:t>( it will ask for a value which is: West Her.)</a:t>
            </a:r>
          </a:p>
          <a:p>
            <a:pPr marL="0" lvl="0" indent="0" algn="l" rtl="0">
              <a:spcBef>
                <a:spcPts val="0"/>
              </a:spcBef>
              <a:spcAft>
                <a:spcPts val="0"/>
              </a:spcAft>
              <a:buNone/>
            </a:pPr>
            <a:endParaRPr lang="en-US" sz="1200" dirty="0">
              <a:latin typeface="Consolas"/>
              <a:ea typeface="Consolas"/>
              <a:cs typeface="Consolas"/>
              <a:sym typeface="Consolas"/>
            </a:endParaRPr>
          </a:p>
          <a:p>
            <a:pPr marL="0" lvl="0" indent="0" algn="l" rtl="0">
              <a:spcBef>
                <a:spcPts val="0"/>
              </a:spcBef>
              <a:spcAft>
                <a:spcPts val="0"/>
              </a:spcAft>
              <a:buNone/>
            </a:pPr>
            <a:r>
              <a:rPr lang="en-US" sz="1200" dirty="0" err="1">
                <a:latin typeface="Consolas"/>
                <a:ea typeface="Consolas"/>
                <a:cs typeface="Consolas"/>
                <a:sym typeface="Consolas"/>
              </a:rPr>
              <a:t>streetname</a:t>
            </a:r>
            <a:r>
              <a:rPr lang="en-US" sz="1200" dirty="0">
                <a:latin typeface="Consolas"/>
                <a:ea typeface="Consolas"/>
                <a:cs typeface="Consolas"/>
                <a:sym typeface="Consolas"/>
              </a:rPr>
              <a:t> = input(“Enter your street name”)</a:t>
            </a:r>
          </a:p>
          <a:p>
            <a:pPr marL="0" lvl="0" indent="0" algn="l" rtl="0">
              <a:spcBef>
                <a:spcPts val="0"/>
              </a:spcBef>
              <a:spcAft>
                <a:spcPts val="0"/>
              </a:spcAft>
              <a:buNone/>
            </a:pPr>
            <a:r>
              <a:rPr lang="en-US" sz="1200" dirty="0">
                <a:latin typeface="Consolas"/>
                <a:ea typeface="Consolas"/>
                <a:cs typeface="Consolas"/>
                <a:sym typeface="Consolas"/>
              </a:rPr>
              <a:t>( it will ask for a value which is: </a:t>
            </a:r>
            <a:r>
              <a:rPr lang="en-US" sz="1200" dirty="0" err="1">
                <a:latin typeface="Consolas"/>
                <a:ea typeface="Consolas"/>
                <a:cs typeface="Consolas"/>
                <a:sym typeface="Consolas"/>
              </a:rPr>
              <a:t>Dutchuss</a:t>
            </a:r>
            <a:r>
              <a:rPr lang="en-US" sz="1200" dirty="0">
                <a:latin typeface="Consolas"/>
                <a:ea typeface="Consolas"/>
                <a:cs typeface="Consolas"/>
                <a:sym typeface="Consolas"/>
              </a:rPr>
              <a:t>)</a:t>
            </a:r>
          </a:p>
          <a:p>
            <a:pPr marL="0" lvl="0" indent="0" algn="l" rtl="0">
              <a:spcBef>
                <a:spcPts val="0"/>
              </a:spcBef>
              <a:spcAft>
                <a:spcPts val="0"/>
              </a:spcAft>
              <a:buNone/>
            </a:pPr>
            <a:endParaRPr lang="en-US" sz="1200" dirty="0">
              <a:latin typeface="Consolas"/>
              <a:ea typeface="Consolas"/>
              <a:cs typeface="Consolas"/>
              <a:sym typeface="Consolas"/>
            </a:endParaRPr>
          </a:p>
          <a:p>
            <a:pPr marL="0" lvl="0" indent="0" algn="l" rtl="0">
              <a:spcBef>
                <a:spcPts val="0"/>
              </a:spcBef>
              <a:spcAft>
                <a:spcPts val="0"/>
              </a:spcAft>
              <a:buNone/>
            </a:pPr>
            <a:r>
              <a:rPr lang="en-US" sz="1200" dirty="0" err="1">
                <a:latin typeface="Consolas"/>
                <a:ea typeface="Consolas"/>
                <a:cs typeface="Consolas"/>
                <a:sym typeface="Consolas"/>
              </a:rPr>
              <a:t>zipcode</a:t>
            </a:r>
            <a:r>
              <a:rPr lang="en-US" sz="1200" dirty="0">
                <a:latin typeface="Consolas"/>
                <a:ea typeface="Consolas"/>
                <a:cs typeface="Consolas"/>
                <a:sym typeface="Consolas"/>
              </a:rPr>
              <a:t> = input(“Enter your zip code”)</a:t>
            </a:r>
          </a:p>
          <a:p>
            <a:pPr marL="0" lvl="0" indent="0" algn="l" rtl="0">
              <a:spcBef>
                <a:spcPts val="0"/>
              </a:spcBef>
              <a:spcAft>
                <a:spcPts val="0"/>
              </a:spcAft>
              <a:buNone/>
            </a:pPr>
            <a:r>
              <a:rPr lang="en-US" sz="1200" dirty="0">
                <a:latin typeface="Consolas"/>
                <a:ea typeface="Consolas"/>
                <a:cs typeface="Consolas"/>
                <a:sym typeface="Consolas"/>
              </a:rPr>
              <a:t>( it will ask for a value which is: 14583)</a:t>
            </a:r>
          </a:p>
          <a:p>
            <a:pPr marL="0" lvl="0" indent="0" algn="l" rtl="0">
              <a:spcBef>
                <a:spcPts val="0"/>
              </a:spcBef>
              <a:spcAft>
                <a:spcPts val="0"/>
              </a:spcAft>
              <a:buNone/>
            </a:pPr>
            <a:endParaRPr lang="en-US" sz="1200" dirty="0">
              <a:latin typeface="Consolas"/>
              <a:ea typeface="Consolas"/>
              <a:cs typeface="Consolas"/>
              <a:sym typeface="Consolas"/>
            </a:endParaRPr>
          </a:p>
          <a:p>
            <a:pPr marL="0" lvl="0" indent="0" algn="l" rtl="0">
              <a:spcBef>
                <a:spcPts val="0"/>
              </a:spcBef>
              <a:spcAft>
                <a:spcPts val="0"/>
              </a:spcAft>
              <a:buNone/>
            </a:pPr>
            <a:r>
              <a:rPr lang="en-US" sz="1200" dirty="0" err="1">
                <a:latin typeface="Consolas"/>
                <a:ea typeface="Consolas"/>
                <a:cs typeface="Consolas"/>
                <a:sym typeface="Consolas"/>
              </a:rPr>
              <a:t>housenumber</a:t>
            </a:r>
            <a:r>
              <a:rPr lang="en-US" sz="1200" dirty="0">
                <a:latin typeface="Consolas"/>
                <a:ea typeface="Consolas"/>
                <a:cs typeface="Consolas"/>
                <a:sym typeface="Consolas"/>
              </a:rPr>
              <a:t> = input(“Enter your house number”) </a:t>
            </a:r>
          </a:p>
          <a:p>
            <a:pPr marL="0" lvl="0" indent="0" algn="l" rtl="0">
              <a:spcBef>
                <a:spcPts val="0"/>
              </a:spcBef>
              <a:spcAft>
                <a:spcPts val="0"/>
              </a:spcAft>
              <a:buNone/>
            </a:pPr>
            <a:r>
              <a:rPr lang="en-US" sz="1200" dirty="0">
                <a:latin typeface="Consolas"/>
                <a:ea typeface="Consolas"/>
                <a:cs typeface="Consolas"/>
                <a:sym typeface="Consolas"/>
              </a:rPr>
              <a:t>( it will ask for a value which is: 1347)</a:t>
            </a:r>
          </a:p>
          <a:p>
            <a:pPr marL="0" lvl="0" indent="0" algn="l" rtl="0">
              <a:spcBef>
                <a:spcPts val="0"/>
              </a:spcBef>
              <a:spcAft>
                <a:spcPts val="0"/>
              </a:spcAft>
              <a:buNone/>
            </a:pPr>
            <a:endParaRPr lang="en-US" sz="1200" dirty="0">
              <a:latin typeface="Consolas"/>
              <a:ea typeface="Consolas"/>
              <a:cs typeface="Consolas"/>
              <a:sym typeface="Consolas"/>
            </a:endParaRPr>
          </a:p>
          <a:p>
            <a:pPr marL="0" lvl="0" indent="0" algn="l" rtl="0">
              <a:spcBef>
                <a:spcPts val="0"/>
              </a:spcBef>
              <a:spcAft>
                <a:spcPts val="0"/>
              </a:spcAft>
              <a:buNone/>
            </a:pPr>
            <a:r>
              <a:rPr lang="en-US" sz="1200" dirty="0">
                <a:latin typeface="Consolas"/>
                <a:ea typeface="Consolas"/>
                <a:cs typeface="Consolas"/>
                <a:sym typeface="Consolas"/>
              </a:rPr>
              <a:t>def </a:t>
            </a:r>
            <a:r>
              <a:rPr lang="en-US" sz="1200" dirty="0" err="1">
                <a:latin typeface="Consolas"/>
                <a:ea typeface="Consolas"/>
                <a:cs typeface="Consolas"/>
                <a:sym typeface="Consolas"/>
              </a:rPr>
              <a:t>csp</a:t>
            </a:r>
            <a:r>
              <a:rPr lang="en-US" sz="1200" dirty="0">
                <a:latin typeface="Consolas"/>
                <a:ea typeface="Consolas"/>
                <a:cs typeface="Consolas"/>
                <a:sym typeface="Consolas"/>
              </a:rPr>
              <a:t>(): </a:t>
            </a:r>
          </a:p>
          <a:p>
            <a:pPr marL="0" lvl="0" indent="0" algn="l" rtl="0">
              <a:spcBef>
                <a:spcPts val="0"/>
              </a:spcBef>
              <a:spcAft>
                <a:spcPts val="0"/>
              </a:spcAft>
              <a:buNone/>
            </a:pPr>
            <a:r>
              <a:rPr lang="en-US" sz="1200" dirty="0">
                <a:latin typeface="Consolas"/>
                <a:ea typeface="Consolas"/>
                <a:cs typeface="Consolas"/>
                <a:sym typeface="Consolas"/>
              </a:rPr>
              <a:t>    print(“Your mailing address is:”)</a:t>
            </a:r>
          </a:p>
          <a:p>
            <a:pPr marL="0" lvl="0" indent="0" algn="l" rtl="0">
              <a:spcBef>
                <a:spcPts val="0"/>
              </a:spcBef>
              <a:spcAft>
                <a:spcPts val="0"/>
              </a:spcAft>
              <a:buNone/>
            </a:pPr>
            <a:r>
              <a:rPr lang="en-US" sz="1200" dirty="0">
                <a:latin typeface="Consolas"/>
                <a:ea typeface="Consolas"/>
                <a:cs typeface="Consolas"/>
                <a:sym typeface="Consolas"/>
              </a:rPr>
              <a:t>    print(</a:t>
            </a:r>
            <a:r>
              <a:rPr lang="en-US" sz="1200" dirty="0" err="1">
                <a:latin typeface="Consolas"/>
                <a:ea typeface="Consolas"/>
                <a:cs typeface="Consolas"/>
                <a:sym typeface="Consolas"/>
              </a:rPr>
              <a:t>housenumber</a:t>
            </a:r>
            <a:r>
              <a:rPr lang="en-US" sz="1200" dirty="0">
                <a:latin typeface="Consolas"/>
                <a:ea typeface="Consolas"/>
                <a:cs typeface="Consolas"/>
                <a:sym typeface="Consolas"/>
              </a:rPr>
              <a:t>, </a:t>
            </a:r>
            <a:r>
              <a:rPr lang="en-US" sz="1200" dirty="0" err="1">
                <a:latin typeface="Consolas"/>
                <a:ea typeface="Consolas"/>
                <a:cs typeface="Consolas"/>
                <a:sym typeface="Consolas"/>
              </a:rPr>
              <a:t>streetname</a:t>
            </a:r>
            <a:r>
              <a:rPr lang="en-US" sz="1200" dirty="0">
                <a:latin typeface="Consolas"/>
                <a:ea typeface="Consolas"/>
                <a:cs typeface="Consolas"/>
                <a:sym typeface="Consolas"/>
              </a:rPr>
              <a:t>)</a:t>
            </a:r>
          </a:p>
          <a:p>
            <a:pPr marL="0" lvl="0" indent="0" algn="l" rtl="0">
              <a:spcBef>
                <a:spcPts val="0"/>
              </a:spcBef>
              <a:spcAft>
                <a:spcPts val="0"/>
              </a:spcAft>
              <a:buNone/>
            </a:pPr>
            <a:r>
              <a:rPr lang="en-US" sz="1200" dirty="0">
                <a:latin typeface="Consolas"/>
                <a:ea typeface="Consolas"/>
                <a:cs typeface="Consolas"/>
                <a:sym typeface="Consolas"/>
              </a:rPr>
              <a:t>    print(</a:t>
            </a:r>
            <a:r>
              <a:rPr lang="en-US" sz="1200" dirty="0" err="1">
                <a:latin typeface="Consolas"/>
                <a:ea typeface="Consolas"/>
                <a:cs typeface="Consolas"/>
                <a:sym typeface="Consolas"/>
              </a:rPr>
              <a:t>homecity</a:t>
            </a:r>
            <a:r>
              <a:rPr lang="en-US" sz="1200" dirty="0">
                <a:latin typeface="Consolas"/>
                <a:ea typeface="Consolas"/>
                <a:cs typeface="Consolas"/>
                <a:sym typeface="Consolas"/>
              </a:rPr>
              <a:t>, </a:t>
            </a:r>
            <a:r>
              <a:rPr lang="en-US" sz="1200" dirty="0" err="1">
                <a:latin typeface="Consolas"/>
                <a:ea typeface="Consolas"/>
                <a:cs typeface="Consolas"/>
                <a:sym typeface="Consolas"/>
              </a:rPr>
              <a:t>homestate</a:t>
            </a:r>
            <a:r>
              <a:rPr lang="en-US" sz="1200" dirty="0">
                <a:latin typeface="Consolas"/>
                <a:ea typeface="Consolas"/>
                <a:cs typeface="Consolas"/>
                <a:sym typeface="Consolas"/>
              </a:rPr>
              <a:t>, </a:t>
            </a:r>
            <a:r>
              <a:rPr lang="en-US" sz="1200" dirty="0" err="1">
                <a:latin typeface="Consolas"/>
                <a:ea typeface="Consolas"/>
                <a:cs typeface="Consolas"/>
                <a:sym typeface="Consolas"/>
              </a:rPr>
              <a:t>zipcode</a:t>
            </a:r>
            <a:r>
              <a:rPr lang="en-US" sz="1200" dirty="0">
                <a:latin typeface="Consolas"/>
                <a:ea typeface="Consolas"/>
                <a:cs typeface="Consolas"/>
                <a:sym typeface="Consolas"/>
              </a:rPr>
              <a:t>)</a:t>
            </a:r>
          </a:p>
          <a:p>
            <a:pPr marL="0" lvl="0" indent="0" algn="l" rtl="0">
              <a:spcBef>
                <a:spcPts val="0"/>
              </a:spcBef>
              <a:spcAft>
                <a:spcPts val="0"/>
              </a:spcAft>
              <a:buNone/>
            </a:pPr>
            <a:endParaRPr lang="en-US" sz="1200" dirty="0">
              <a:latin typeface="Consolas"/>
              <a:ea typeface="Consolas"/>
              <a:cs typeface="Consolas"/>
              <a:sym typeface="Consolas"/>
            </a:endParaRPr>
          </a:p>
          <a:p>
            <a:pPr marL="0" lvl="0" indent="0" algn="l" rtl="0">
              <a:spcBef>
                <a:spcPts val="0"/>
              </a:spcBef>
              <a:spcAft>
                <a:spcPts val="0"/>
              </a:spcAft>
              <a:buNone/>
            </a:pPr>
            <a:r>
              <a:rPr lang="en-US" sz="1200" dirty="0" err="1">
                <a:latin typeface="Consolas"/>
                <a:ea typeface="Consolas"/>
                <a:cs typeface="Consolas"/>
                <a:sym typeface="Consolas"/>
              </a:rPr>
              <a:t>csp</a:t>
            </a:r>
            <a:r>
              <a:rPr lang="en-US" sz="1200" dirty="0">
                <a:latin typeface="Consolas"/>
                <a:ea typeface="Consolas"/>
                <a:cs typeface="Consolas"/>
                <a:sym typeface="Consolas"/>
              </a:rPr>
              <a:t>()</a:t>
            </a:r>
            <a:endParaRPr sz="1200" dirty="0">
              <a:latin typeface="Consolas"/>
              <a:ea typeface="Consolas"/>
              <a:cs typeface="Consolas"/>
              <a:sym typeface="Consolas"/>
            </a:endParaRPr>
          </a:p>
        </p:txBody>
      </p:sp>
      <p:sp>
        <p:nvSpPr>
          <p:cNvPr id="115" name="Google Shape;115;p18"/>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116" name="Google Shape;116;p18"/>
          <p:cNvSpPr txBox="1">
            <a:spLocks noGrp="1"/>
          </p:cNvSpPr>
          <p:nvPr>
            <p:ph type="body" idx="2"/>
          </p:nvPr>
        </p:nvSpPr>
        <p:spPr>
          <a:xfrm>
            <a:off x="5192225" y="1286175"/>
            <a:ext cx="3706500" cy="123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Write the code to prompt the user to enter the two letter abbreviation for their home state (e.g. "NY"), home city, street name, zip code, and house number (in that order). Then print their properly formatted mailing address.</a:t>
            </a:r>
            <a:endParaRPr/>
          </a:p>
        </p:txBody>
      </p:sp>
      <p:sp>
        <p:nvSpPr>
          <p:cNvPr id="117" name="Google Shape;117;p18"/>
          <p:cNvSpPr txBox="1">
            <a:spLocks noGrp="1"/>
          </p:cNvSpPr>
          <p:nvPr>
            <p:ph type="body" idx="2"/>
          </p:nvPr>
        </p:nvSpPr>
        <p:spPr>
          <a:xfrm>
            <a:off x="5160675" y="26802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Enter your home state: NY</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home city: West Henrietta</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street name: Dutchess Rd.</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zip code: 14583</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house number: 1347</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Your mailing address is:</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1347 Dutchess Rd.</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West Henrietta , NY 14583</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p:txBody>
      </p:sp>
    </p:spTree>
    <p:extLst>
      <p:ext uri="{BB962C8B-B14F-4D97-AF65-F5344CB8AC3E}">
        <p14:creationId xmlns:p14="http://schemas.microsoft.com/office/powerpoint/2010/main" val="680693479"/>
      </p:ext>
    </p:extLst>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3062</TotalTime>
  <Words>709</Words>
  <Application>Microsoft Office PowerPoint</Application>
  <PresentationFormat>On-screen Show (16:9)</PresentationFormat>
  <Paragraphs>98</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Roboto</vt:lpstr>
      <vt:lpstr>Consolas</vt:lpstr>
      <vt:lpstr>Merriweather</vt:lpstr>
      <vt:lpstr>Paradigm</vt:lpstr>
      <vt:lpstr>Problem Solving Session</vt:lpstr>
      <vt:lpstr>Problem Solving 1</vt:lpstr>
      <vt:lpstr>Problem Solving 2</vt:lpstr>
      <vt:lpstr>Problem Solving 3</vt:lpstr>
      <vt:lpstr>Problem Solving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dc:creator>Zeyad</dc:creator>
  <cp:lastModifiedBy>Zeyad</cp:lastModifiedBy>
  <cp:revision>3</cp:revision>
  <dcterms:modified xsi:type="dcterms:W3CDTF">2021-09-11T12:59:05Z</dcterms:modified>
</cp:coreProperties>
</file>