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60" r:id="rId5"/>
    <p:sldId id="261" r:id="rId6"/>
  </p:sldIdLst>
  <p:sldSz cx="9144000" cy="5143500" type="screen16x9"/>
  <p:notesSz cx="6858000" cy="9144000"/>
  <p:embeddedFontLst>
    <p:embeddedFont>
      <p:font typeface="Consolas" panose="020B0609020204030204" pitchFamily="49" charset="0"/>
      <p:regular r:id="rId8"/>
      <p:bold r:id="rId9"/>
      <p:italic r:id="rId10"/>
      <p:boldItalic r:id="rId11"/>
    </p:embeddedFont>
    <p:embeddedFont>
      <p:font typeface="Merriweather" panose="020B0604020202020204" charset="0"/>
      <p:regular r:id="rId12"/>
      <p:bold r:id="rId13"/>
      <p:italic r:id="rId14"/>
      <p:boldItalic r:id="rId15"/>
    </p:embeddedFont>
    <p:embeddedFont>
      <p:font typeface="Roboto"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20" y="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ableStyles" Target="tableStyle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c813b069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c813b069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b6744271a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b6744271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222470a82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222470a82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b0956d2b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b0956d2b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b0956d2b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b0956d2b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Session</a:t>
            </a:r>
            <a:endParaRPr/>
          </a:p>
        </p:txBody>
      </p:sp>
      <p:sp>
        <p:nvSpPr>
          <p:cNvPr id="69" name="Google Shape;69;p13"/>
          <p:cNvSpPr txBox="1">
            <a:spLocks noGrp="1"/>
          </p:cNvSpPr>
          <p:nvPr>
            <p:ph type="body" idx="1"/>
          </p:nvPr>
        </p:nvSpPr>
        <p:spPr>
          <a:xfrm>
            <a:off x="311700" y="1505700"/>
            <a:ext cx="4128000" cy="328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remainder of today’s class will comprise the </a:t>
            </a:r>
            <a:r>
              <a:rPr lang="en" b="1" i="1" dirty="0">
                <a:solidFill>
                  <a:srgbClr val="FF0000"/>
                </a:solidFill>
              </a:rPr>
              <a:t>problem solving session</a:t>
            </a:r>
            <a:r>
              <a:rPr lang="en" dirty="0"/>
              <a:t> (</a:t>
            </a:r>
            <a:r>
              <a:rPr lang="en" b="1" i="1" dirty="0">
                <a:solidFill>
                  <a:srgbClr val="FF0000"/>
                </a:solidFill>
              </a:rPr>
              <a:t>PSS</a:t>
            </a:r>
            <a:r>
              <a:rPr lang="en" dirty="0"/>
              <a:t>).</a:t>
            </a:r>
            <a:endParaRPr dirty="0"/>
          </a:p>
          <a:p>
            <a:pPr marL="457200" lvl="0" indent="-311150" algn="l" rtl="0">
              <a:spcBef>
                <a:spcPts val="0"/>
              </a:spcBef>
              <a:spcAft>
                <a:spcPts val="0"/>
              </a:spcAft>
              <a:buSzPts val="1300"/>
              <a:buChar char="●"/>
            </a:pPr>
            <a:r>
              <a:rPr lang="en" dirty="0"/>
              <a:t>Your instructor will divide you into </a:t>
            </a:r>
            <a:r>
              <a:rPr lang="en" b="1" i="1" dirty="0">
                <a:solidFill>
                  <a:srgbClr val="FF0000"/>
                </a:solidFill>
              </a:rPr>
              <a:t>teams of 3 or 4 students</a:t>
            </a:r>
            <a:r>
              <a:rPr lang="en" dirty="0"/>
              <a:t>.</a:t>
            </a:r>
            <a:endParaRPr dirty="0"/>
          </a:p>
          <a:p>
            <a:pPr marL="457200" lvl="0" indent="-311150" algn="l" rtl="0">
              <a:spcBef>
                <a:spcPts val="0"/>
              </a:spcBef>
              <a:spcAft>
                <a:spcPts val="0"/>
              </a:spcAft>
              <a:buSzPts val="1300"/>
              <a:buChar char="●"/>
            </a:pPr>
            <a:r>
              <a:rPr lang="en" dirty="0"/>
              <a:t>Each team will </a:t>
            </a:r>
            <a:r>
              <a:rPr lang="en" b="1" i="1" dirty="0">
                <a:solidFill>
                  <a:srgbClr val="FF0000"/>
                </a:solidFill>
              </a:rPr>
              <a:t>work together</a:t>
            </a:r>
            <a:r>
              <a:rPr lang="en" dirty="0"/>
              <a:t> to solve the following problems over the course of </a:t>
            </a:r>
            <a:r>
              <a:rPr lang="en" b="1" i="1" dirty="0">
                <a:solidFill>
                  <a:srgbClr val="FF0000"/>
                </a:solidFill>
              </a:rPr>
              <a:t>20-30 minutes</a:t>
            </a:r>
            <a:r>
              <a:rPr lang="en" dirty="0"/>
              <a:t>.</a:t>
            </a:r>
            <a:endParaRPr dirty="0"/>
          </a:p>
          <a:p>
            <a:pPr marL="914400" lvl="1" indent="-298450" algn="l" rtl="0">
              <a:spcBef>
                <a:spcPts val="0"/>
              </a:spcBef>
              <a:spcAft>
                <a:spcPts val="0"/>
              </a:spcAft>
              <a:buSzPts val="1100"/>
              <a:buChar char="○"/>
            </a:pPr>
            <a:r>
              <a:rPr lang="en" dirty="0"/>
              <a:t>You may work on paper, a white board, or digitally as determined by your instructor.</a:t>
            </a:r>
            <a:endParaRPr dirty="0"/>
          </a:p>
          <a:p>
            <a:pPr marL="914400" lvl="1" indent="-298450" algn="l" rtl="0">
              <a:spcBef>
                <a:spcPts val="0"/>
              </a:spcBef>
              <a:spcAft>
                <a:spcPts val="0"/>
              </a:spcAft>
              <a:buSzPts val="1100"/>
              <a:buChar char="○"/>
            </a:pPr>
            <a:r>
              <a:rPr lang="en" dirty="0"/>
              <a:t>You will submit your solution by pushing it to GitHub before the end of class.</a:t>
            </a:r>
            <a:endParaRPr dirty="0"/>
          </a:p>
          <a:p>
            <a:pPr marL="457200" lvl="0" indent="-311150" algn="l" rtl="0">
              <a:spcBef>
                <a:spcPts val="0"/>
              </a:spcBef>
              <a:spcAft>
                <a:spcPts val="0"/>
              </a:spcAft>
              <a:buSzPts val="1300"/>
              <a:buChar char="●"/>
            </a:pPr>
            <a:r>
              <a:rPr lang="en" dirty="0"/>
              <a:t>Your instructor will go over the solution before the end of class.</a:t>
            </a:r>
            <a:endParaRPr dirty="0"/>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71" name="Google Shape;71;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2" name="Google Shape;72;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Your graders will grade your participation by verifying that you pushed your solutions before the end of the class period each day.</a:t>
            </a:r>
            <a:endParaRPr sz="1200">
              <a:solidFill>
                <a:srgbClr val="000000"/>
              </a:solidFill>
              <a:latin typeface="Arial"/>
              <a:ea typeface="Arial"/>
              <a:cs typeface="Arial"/>
              <a:sym typeface="Arial"/>
            </a:endParaRPr>
          </a:p>
        </p:txBody>
      </p:sp>
      <p:pic>
        <p:nvPicPr>
          <p:cNvPr id="73" name="Google Shape;73;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51885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1</a:t>
            </a:r>
            <a:endParaRPr/>
          </a:p>
        </p:txBody>
      </p:sp>
      <p:sp>
        <p:nvSpPr>
          <p:cNvPr id="79" name="Google Shape;79;p14"/>
          <p:cNvSpPr txBox="1">
            <a:spLocks noGrp="1"/>
          </p:cNvSpPr>
          <p:nvPr>
            <p:ph type="body" idx="2"/>
          </p:nvPr>
        </p:nvSpPr>
        <p:spPr>
          <a:xfrm>
            <a:off x="5192225" y="1286175"/>
            <a:ext cx="3706500" cy="197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For your next homework assignment, you will be writing and submitting multiple, small Python programs. </a:t>
            </a:r>
            <a:endParaRPr dirty="0"/>
          </a:p>
          <a:p>
            <a:pPr marL="0" lvl="0" indent="0" algn="l" rtl="0">
              <a:spcBef>
                <a:spcPts val="1600"/>
              </a:spcBef>
              <a:spcAft>
                <a:spcPts val="1600"/>
              </a:spcAft>
              <a:buNone/>
            </a:pPr>
            <a:r>
              <a:rPr lang="en" dirty="0"/>
              <a:t>Assuming that you are sitting down to begin work on a new computer, list every step that you should perform to complete and submit the first program*.</a:t>
            </a:r>
            <a:endParaRPr dirty="0"/>
          </a:p>
        </p:txBody>
      </p:sp>
      <p:sp>
        <p:nvSpPr>
          <p:cNvPr id="80" name="Google Shape;80;p14"/>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81" name="Google Shape;81;p14"/>
          <p:cNvSpPr txBox="1">
            <a:spLocks noGrp="1"/>
          </p:cNvSpPr>
          <p:nvPr>
            <p:ph type="body" idx="1"/>
          </p:nvPr>
        </p:nvSpPr>
        <p:spPr>
          <a:xfrm>
            <a:off x="377475" y="2723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292100" algn="l" rtl="0">
              <a:spcBef>
                <a:spcPts val="0"/>
              </a:spcBef>
              <a:spcAft>
                <a:spcPts val="0"/>
              </a:spcAft>
              <a:buSzPts val="1000"/>
              <a:buFont typeface="Consolas"/>
              <a:buAutoNum type="arabicPeriod"/>
            </a:pPr>
            <a:r>
              <a:rPr lang="en-US" sz="1000" dirty="0" smtClean="0">
                <a:latin typeface="Consolas"/>
                <a:ea typeface="Consolas"/>
                <a:cs typeface="Consolas"/>
                <a:sym typeface="Consolas"/>
              </a:rPr>
              <a:t>Once we have coded the program we then upload the file to git with the help of our local repository </a:t>
            </a:r>
          </a:p>
          <a:p>
            <a:pPr marL="457200" lvl="0" indent="-292100" algn="l" rtl="0">
              <a:spcBef>
                <a:spcPts val="0"/>
              </a:spcBef>
              <a:spcAft>
                <a:spcPts val="0"/>
              </a:spcAft>
              <a:buSzPts val="1000"/>
              <a:buFont typeface="Consolas"/>
              <a:buAutoNum type="arabicPeriod"/>
            </a:pPr>
            <a:r>
              <a:rPr lang="en-US" sz="1000" dirty="0" smtClean="0">
                <a:latin typeface="Consolas"/>
                <a:ea typeface="Consolas"/>
                <a:cs typeface="Consolas"/>
                <a:sym typeface="Consolas"/>
              </a:rPr>
              <a:t>Open the github repository link from github and then use the function ‘git clone &lt;name of link&gt;’</a:t>
            </a:r>
          </a:p>
          <a:p>
            <a:pPr marL="457200" lvl="0" indent="-292100" algn="l" rtl="0">
              <a:spcBef>
                <a:spcPts val="0"/>
              </a:spcBef>
              <a:spcAft>
                <a:spcPts val="0"/>
              </a:spcAft>
              <a:buSzPts val="1000"/>
              <a:buFont typeface="Consolas"/>
              <a:buAutoNum type="arabicPeriod"/>
            </a:pPr>
            <a:r>
              <a:rPr lang="en-US" sz="1000" dirty="0" smtClean="0">
                <a:latin typeface="Consolas"/>
                <a:ea typeface="Consolas"/>
                <a:cs typeface="Consolas"/>
                <a:sym typeface="Consolas"/>
              </a:rPr>
              <a:t>Then we can continue working on the program.</a:t>
            </a:r>
          </a:p>
          <a:p>
            <a:pPr marL="457200" lvl="0" indent="-292100" algn="l" rtl="0">
              <a:spcBef>
                <a:spcPts val="0"/>
              </a:spcBef>
              <a:spcAft>
                <a:spcPts val="0"/>
              </a:spcAft>
              <a:buSzPts val="1000"/>
              <a:buFont typeface="Consolas"/>
              <a:buAutoNum type="arabicPeriod"/>
            </a:pPr>
            <a:r>
              <a:rPr lang="en-US" sz="1000" dirty="0" smtClean="0">
                <a:latin typeface="Consolas"/>
                <a:ea typeface="Consolas"/>
                <a:cs typeface="Consolas"/>
                <a:sym typeface="Consolas"/>
              </a:rPr>
              <a:t>After we are done working.</a:t>
            </a:r>
          </a:p>
          <a:p>
            <a:pPr marL="457200" lvl="0" indent="-292100" algn="l" rtl="0">
              <a:spcBef>
                <a:spcPts val="0"/>
              </a:spcBef>
              <a:spcAft>
                <a:spcPts val="0"/>
              </a:spcAft>
              <a:buSzPts val="1000"/>
              <a:buFont typeface="Consolas"/>
              <a:buAutoNum type="arabicPeriod"/>
            </a:pPr>
            <a:r>
              <a:rPr lang="en-US" sz="1000" dirty="0" smtClean="0">
                <a:latin typeface="Consolas"/>
                <a:ea typeface="Consolas"/>
                <a:cs typeface="Consolas"/>
                <a:sym typeface="Consolas"/>
              </a:rPr>
              <a:t>Git push.</a:t>
            </a:r>
            <a:endParaRPr sz="1000" dirty="0">
              <a:latin typeface="Consolas"/>
              <a:ea typeface="Consolas"/>
              <a:cs typeface="Consolas"/>
              <a:sym typeface="Consolas"/>
            </a:endParaRPr>
          </a:p>
        </p:txBody>
      </p:sp>
      <p:sp>
        <p:nvSpPr>
          <p:cNvPr id="82" name="Google Shape;82;p14"/>
          <p:cNvSpPr txBox="1">
            <a:spLocks noGrp="1"/>
          </p:cNvSpPr>
          <p:nvPr>
            <p:ph type="body" idx="3"/>
          </p:nvPr>
        </p:nvSpPr>
        <p:spPr>
          <a:xfrm>
            <a:off x="5216775" y="4256852"/>
            <a:ext cx="3706500" cy="6381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000" i="1"/>
              <a:t>* Obviously you don’t know the specific details of what the program needs to do - just think about the generic steps you need to go through.</a:t>
            </a:r>
            <a:endParaRPr sz="1000" i="1">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2</a:t>
            </a:r>
            <a:endParaRPr/>
          </a:p>
        </p:txBody>
      </p:sp>
      <p:sp>
        <p:nvSpPr>
          <p:cNvPr id="88" name="Google Shape;88;p15"/>
          <p:cNvSpPr txBox="1">
            <a:spLocks noGrp="1"/>
          </p:cNvSpPr>
          <p:nvPr>
            <p:ph type="body" idx="1"/>
          </p:nvPr>
        </p:nvSpPr>
        <p:spPr>
          <a:xfrm>
            <a:off x="4568475" y="3485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304800" algn="l" rtl="0">
              <a:spcBef>
                <a:spcPts val="0"/>
              </a:spcBef>
              <a:spcAft>
                <a:spcPts val="0"/>
              </a:spcAft>
              <a:buSzPts val="1200"/>
              <a:buFont typeface="Consolas"/>
              <a:buAutoNum type="arabicPeriod"/>
            </a:pPr>
            <a:r>
              <a:rPr lang="en-US" sz="1200" dirty="0" smtClean="0">
                <a:latin typeface="Consolas"/>
                <a:ea typeface="Consolas"/>
                <a:cs typeface="Consolas"/>
                <a:sym typeface="Consolas"/>
              </a:rPr>
              <a:t>Opening on Windows </a:t>
            </a:r>
            <a:r>
              <a:rPr lang="en-US" sz="1200" dirty="0" err="1" smtClean="0">
                <a:latin typeface="Consolas"/>
                <a:ea typeface="Consolas"/>
                <a:cs typeface="Consolas"/>
                <a:sym typeface="Consolas"/>
              </a:rPr>
              <a:t>Powershell</a:t>
            </a:r>
            <a:r>
              <a:rPr lang="en-US" sz="1200" dirty="0" smtClean="0">
                <a:latin typeface="Consolas"/>
                <a:ea typeface="Consolas"/>
                <a:cs typeface="Consolas"/>
                <a:sym typeface="Consolas"/>
              </a:rPr>
              <a:t>:</a:t>
            </a:r>
          </a:p>
          <a:p>
            <a:pPr marL="152400" lvl="0" indent="0" algn="l" rtl="0">
              <a:spcBef>
                <a:spcPts val="0"/>
              </a:spcBef>
              <a:spcAft>
                <a:spcPts val="0"/>
              </a:spcAft>
              <a:buSzPts val="1200"/>
              <a:buNone/>
            </a:pPr>
            <a:r>
              <a:rPr lang="en-US" sz="1200" dirty="0" smtClean="0">
                <a:latin typeface="Consolas"/>
                <a:ea typeface="Consolas"/>
                <a:cs typeface="Consolas"/>
                <a:sym typeface="Consolas"/>
              </a:rPr>
              <a:t>We have to enter ‘</a:t>
            </a:r>
            <a:r>
              <a:rPr lang="en-US" sz="1200" dirty="0" err="1" smtClean="0">
                <a:latin typeface="Consolas"/>
                <a:ea typeface="Consolas"/>
                <a:cs typeface="Consolas"/>
                <a:sym typeface="Consolas"/>
              </a:rPr>
              <a:t>pyhton</a:t>
            </a:r>
            <a:r>
              <a:rPr lang="en-US" sz="1200" dirty="0" smtClean="0">
                <a:latin typeface="Consolas"/>
                <a:ea typeface="Consolas"/>
                <a:cs typeface="Consolas"/>
                <a:sym typeface="Consolas"/>
              </a:rPr>
              <a:t>’ on windows </a:t>
            </a:r>
            <a:r>
              <a:rPr lang="en-US" sz="1200" dirty="0" err="1" smtClean="0">
                <a:latin typeface="Consolas"/>
                <a:ea typeface="Consolas"/>
                <a:cs typeface="Consolas"/>
                <a:sym typeface="Consolas"/>
              </a:rPr>
              <a:t>powershell</a:t>
            </a:r>
            <a:r>
              <a:rPr lang="en-US" sz="1200" dirty="0" smtClean="0">
                <a:latin typeface="Consolas"/>
                <a:ea typeface="Consolas"/>
                <a:cs typeface="Consolas"/>
                <a:sym typeface="Consolas"/>
              </a:rPr>
              <a:t> so as to open it</a:t>
            </a:r>
          </a:p>
          <a:p>
            <a:pPr marL="152400" lvl="0" indent="0" algn="l" rtl="0">
              <a:spcBef>
                <a:spcPts val="0"/>
              </a:spcBef>
              <a:spcAft>
                <a:spcPts val="0"/>
              </a:spcAft>
              <a:buSzPts val="1200"/>
              <a:buNone/>
            </a:pPr>
            <a:r>
              <a:rPr lang="en-US" sz="1200" dirty="0">
                <a:latin typeface="Consolas"/>
                <a:ea typeface="Consolas"/>
                <a:cs typeface="Consolas"/>
                <a:sym typeface="Consolas"/>
              </a:rPr>
              <a:t>	</a:t>
            </a:r>
            <a:r>
              <a:rPr lang="en-US" sz="1200" dirty="0" smtClean="0">
                <a:latin typeface="Consolas"/>
                <a:ea typeface="Consolas"/>
                <a:cs typeface="Consolas"/>
                <a:sym typeface="Consolas"/>
              </a:rPr>
              <a:t>PROS:</a:t>
            </a:r>
          </a:p>
          <a:p>
            <a:pPr marL="152400" lvl="0" indent="0" algn="l" rtl="0">
              <a:spcBef>
                <a:spcPts val="0"/>
              </a:spcBef>
              <a:spcAft>
                <a:spcPts val="0"/>
              </a:spcAft>
              <a:buSzPts val="1200"/>
              <a:buNone/>
            </a:pPr>
            <a:r>
              <a:rPr lang="en-US" sz="1200" dirty="0">
                <a:latin typeface="Consolas"/>
                <a:ea typeface="Consolas"/>
                <a:cs typeface="Consolas"/>
                <a:sym typeface="Consolas"/>
              </a:rPr>
              <a:t>	</a:t>
            </a:r>
            <a:r>
              <a:rPr lang="en-US" sz="1200" dirty="0" smtClean="0">
                <a:latin typeface="Consolas"/>
                <a:ea typeface="Consolas"/>
                <a:cs typeface="Consolas"/>
                <a:sym typeface="Consolas"/>
              </a:rPr>
              <a:t>1.We don’t need to open an extra 	window to type the commands.</a:t>
            </a:r>
          </a:p>
          <a:p>
            <a:pPr marL="152400" lvl="0" indent="0" algn="l" rtl="0">
              <a:spcBef>
                <a:spcPts val="0"/>
              </a:spcBef>
              <a:spcAft>
                <a:spcPts val="0"/>
              </a:spcAft>
              <a:buSzPts val="1200"/>
              <a:buNone/>
            </a:pPr>
            <a:r>
              <a:rPr lang="en-US" sz="1200" dirty="0">
                <a:latin typeface="Consolas"/>
                <a:ea typeface="Consolas"/>
                <a:cs typeface="Consolas"/>
                <a:sym typeface="Consolas"/>
              </a:rPr>
              <a:t>	</a:t>
            </a:r>
            <a:r>
              <a:rPr lang="en-US" sz="1200" dirty="0" smtClean="0">
                <a:latin typeface="Consolas"/>
                <a:ea typeface="Consolas"/>
                <a:cs typeface="Consolas"/>
                <a:sym typeface="Consolas"/>
              </a:rPr>
              <a:t>CONS:</a:t>
            </a:r>
          </a:p>
          <a:p>
            <a:pPr marL="152400" lvl="0" indent="0" algn="l" rtl="0">
              <a:spcBef>
                <a:spcPts val="0"/>
              </a:spcBef>
              <a:spcAft>
                <a:spcPts val="0"/>
              </a:spcAft>
              <a:buSzPts val="1200"/>
              <a:buNone/>
            </a:pPr>
            <a:r>
              <a:rPr lang="en-US" sz="1200" dirty="0">
                <a:latin typeface="Consolas"/>
                <a:ea typeface="Consolas"/>
                <a:cs typeface="Consolas"/>
                <a:sym typeface="Consolas"/>
              </a:rPr>
              <a:t>	</a:t>
            </a:r>
            <a:r>
              <a:rPr lang="en-US" sz="1200" dirty="0" smtClean="0">
                <a:latin typeface="Consolas"/>
                <a:ea typeface="Consolas"/>
                <a:cs typeface="Consolas"/>
                <a:sym typeface="Consolas"/>
              </a:rPr>
              <a:t>The work will not be saved when 	working in windows </a:t>
            </a:r>
            <a:r>
              <a:rPr lang="en-US" sz="1200" dirty="0" err="1" smtClean="0">
                <a:latin typeface="Consolas"/>
                <a:ea typeface="Consolas"/>
                <a:cs typeface="Consolas"/>
                <a:sym typeface="Consolas"/>
              </a:rPr>
              <a:t>powershell</a:t>
            </a:r>
            <a:r>
              <a:rPr lang="en-US" sz="1200" dirty="0" smtClean="0">
                <a:latin typeface="Consolas"/>
                <a:ea typeface="Consolas"/>
                <a:cs typeface="Consolas"/>
                <a:sym typeface="Consolas"/>
              </a:rPr>
              <a:t>  </a:t>
            </a:r>
          </a:p>
          <a:p>
            <a:pPr marL="457200" lvl="0" indent="-304800" algn="l" rtl="0">
              <a:spcBef>
                <a:spcPts val="0"/>
              </a:spcBef>
              <a:spcAft>
                <a:spcPts val="0"/>
              </a:spcAft>
              <a:buSzPts val="1200"/>
              <a:buFont typeface="Consolas"/>
              <a:buAutoNum type="arabicPeriod"/>
            </a:pPr>
            <a:r>
              <a:rPr lang="en-US" sz="1200" dirty="0" err="1" smtClean="0">
                <a:latin typeface="Consolas"/>
                <a:ea typeface="Consolas"/>
                <a:cs typeface="Consolas"/>
                <a:sym typeface="Consolas"/>
              </a:rPr>
              <a:t>Opeing</a:t>
            </a:r>
            <a:r>
              <a:rPr lang="en-US" sz="1200" dirty="0" smtClean="0">
                <a:latin typeface="Consolas"/>
                <a:ea typeface="Consolas"/>
                <a:cs typeface="Consolas"/>
                <a:sym typeface="Consolas"/>
              </a:rPr>
              <a:t> through </a:t>
            </a:r>
            <a:r>
              <a:rPr lang="en-US" sz="1200" dirty="0" err="1" smtClean="0">
                <a:latin typeface="Consolas"/>
                <a:ea typeface="Consolas"/>
                <a:cs typeface="Consolas"/>
                <a:sym typeface="Consolas"/>
              </a:rPr>
              <a:t>Pycharm</a:t>
            </a:r>
            <a:r>
              <a:rPr lang="en-US" sz="1200" dirty="0" smtClean="0">
                <a:latin typeface="Consolas"/>
                <a:ea typeface="Consolas"/>
                <a:cs typeface="Consolas"/>
                <a:sym typeface="Consolas"/>
              </a:rPr>
              <a:t>:</a:t>
            </a:r>
          </a:p>
          <a:p>
            <a:pPr marL="152400" lvl="0" indent="0" algn="l" rtl="0">
              <a:spcBef>
                <a:spcPts val="0"/>
              </a:spcBef>
              <a:spcAft>
                <a:spcPts val="0"/>
              </a:spcAft>
              <a:buSzPts val="1200"/>
              <a:buNone/>
            </a:pPr>
            <a:r>
              <a:rPr lang="en-US" sz="1200" dirty="0" smtClean="0">
                <a:latin typeface="Consolas"/>
                <a:ea typeface="Consolas"/>
                <a:cs typeface="Consolas"/>
                <a:sym typeface="Consolas"/>
              </a:rPr>
              <a:t>	PROS:</a:t>
            </a:r>
          </a:p>
          <a:p>
            <a:pPr marL="152400" lvl="0" indent="0" algn="l" rtl="0">
              <a:spcBef>
                <a:spcPts val="0"/>
              </a:spcBef>
              <a:spcAft>
                <a:spcPts val="0"/>
              </a:spcAft>
              <a:buSzPts val="1200"/>
              <a:buNone/>
            </a:pPr>
            <a:r>
              <a:rPr lang="en-US" sz="1200" dirty="0">
                <a:latin typeface="Consolas"/>
                <a:ea typeface="Consolas"/>
                <a:cs typeface="Consolas"/>
                <a:sym typeface="Consolas"/>
              </a:rPr>
              <a:t>	</a:t>
            </a:r>
            <a:r>
              <a:rPr lang="en-US" sz="1200" dirty="0" err="1" smtClean="0">
                <a:latin typeface="Consolas"/>
                <a:ea typeface="Consolas"/>
                <a:cs typeface="Consolas"/>
                <a:sym typeface="Consolas"/>
              </a:rPr>
              <a:t>Pycharm</a:t>
            </a:r>
            <a:r>
              <a:rPr lang="en-US" sz="1200" dirty="0" smtClean="0">
                <a:latin typeface="Consolas"/>
                <a:ea typeface="Consolas"/>
                <a:cs typeface="Consolas"/>
                <a:sym typeface="Consolas"/>
              </a:rPr>
              <a:t> is a translator</a:t>
            </a:r>
          </a:p>
          <a:p>
            <a:pPr marL="152400" lvl="0" indent="0" algn="l" rtl="0">
              <a:spcBef>
                <a:spcPts val="0"/>
              </a:spcBef>
              <a:spcAft>
                <a:spcPts val="0"/>
              </a:spcAft>
              <a:buSzPts val="1200"/>
              <a:buNone/>
            </a:pPr>
            <a:r>
              <a:rPr lang="en-US" sz="1200" dirty="0">
                <a:latin typeface="Consolas"/>
                <a:ea typeface="Consolas"/>
                <a:cs typeface="Consolas"/>
                <a:sym typeface="Consolas"/>
              </a:rPr>
              <a:t>	</a:t>
            </a:r>
            <a:r>
              <a:rPr lang="en-US" sz="1200" dirty="0" smtClean="0">
                <a:latin typeface="Consolas"/>
                <a:ea typeface="Consolas"/>
                <a:cs typeface="Consolas"/>
                <a:sym typeface="Consolas"/>
              </a:rPr>
              <a:t>CONS:</a:t>
            </a:r>
          </a:p>
          <a:p>
            <a:pPr marL="152400" lvl="0" indent="0" algn="l" rtl="0">
              <a:spcBef>
                <a:spcPts val="0"/>
              </a:spcBef>
              <a:spcAft>
                <a:spcPts val="0"/>
              </a:spcAft>
              <a:buSzPts val="1200"/>
              <a:buNone/>
            </a:pPr>
            <a:r>
              <a:rPr lang="en-US" sz="1200" dirty="0">
                <a:latin typeface="Consolas"/>
                <a:ea typeface="Consolas"/>
                <a:cs typeface="Consolas"/>
                <a:sym typeface="Consolas"/>
              </a:rPr>
              <a:t>	</a:t>
            </a:r>
            <a:r>
              <a:rPr lang="en-US" sz="1200" dirty="0" smtClean="0">
                <a:latin typeface="Consolas"/>
                <a:ea typeface="Consolas"/>
                <a:cs typeface="Consolas"/>
                <a:sym typeface="Consolas"/>
              </a:rPr>
              <a:t>It takes more space then other text 	editors </a:t>
            </a:r>
          </a:p>
          <a:p>
            <a:pPr marL="457200" lvl="0" indent="-304800" algn="l" rtl="0">
              <a:spcBef>
                <a:spcPts val="0"/>
              </a:spcBef>
              <a:spcAft>
                <a:spcPts val="0"/>
              </a:spcAft>
              <a:buSzPts val="1200"/>
              <a:buFont typeface="Consolas"/>
              <a:buAutoNum type="arabicPeriod"/>
            </a:pPr>
            <a:r>
              <a:rPr lang="en-US" sz="1200" dirty="0" smtClean="0">
                <a:latin typeface="Consolas"/>
                <a:ea typeface="Consolas"/>
                <a:cs typeface="Consolas"/>
                <a:sym typeface="Consolas"/>
              </a:rPr>
              <a:t>Opening </a:t>
            </a:r>
            <a:r>
              <a:rPr lang="en-US" sz="1200" dirty="0" err="1" smtClean="0">
                <a:latin typeface="Consolas"/>
                <a:ea typeface="Consolas"/>
                <a:cs typeface="Consolas"/>
                <a:sym typeface="Consolas"/>
              </a:rPr>
              <a:t>Pyhton</a:t>
            </a:r>
            <a:r>
              <a:rPr lang="en-US" sz="1200" dirty="0" smtClean="0">
                <a:latin typeface="Consolas"/>
                <a:ea typeface="Consolas"/>
                <a:cs typeface="Consolas"/>
                <a:sym typeface="Consolas"/>
              </a:rPr>
              <a:t> Manually:</a:t>
            </a:r>
          </a:p>
          <a:p>
            <a:pPr marL="152400" lvl="0" indent="0" algn="l" rtl="0">
              <a:spcBef>
                <a:spcPts val="0"/>
              </a:spcBef>
              <a:spcAft>
                <a:spcPts val="0"/>
              </a:spcAft>
              <a:buSzPts val="1200"/>
              <a:buNone/>
            </a:pPr>
            <a:r>
              <a:rPr lang="en-US" sz="1200" dirty="0">
                <a:latin typeface="Consolas"/>
                <a:ea typeface="Consolas"/>
                <a:cs typeface="Consolas"/>
                <a:sym typeface="Consolas"/>
              </a:rPr>
              <a:t>	</a:t>
            </a:r>
            <a:r>
              <a:rPr lang="en-US" sz="1200" dirty="0" smtClean="0">
                <a:latin typeface="Consolas"/>
                <a:ea typeface="Consolas"/>
                <a:cs typeface="Consolas"/>
                <a:sym typeface="Consolas"/>
              </a:rPr>
              <a:t>PROS:</a:t>
            </a:r>
          </a:p>
          <a:p>
            <a:pPr marL="152400" lvl="0" indent="0" algn="l" rtl="0">
              <a:spcBef>
                <a:spcPts val="0"/>
              </a:spcBef>
              <a:spcAft>
                <a:spcPts val="0"/>
              </a:spcAft>
              <a:buSzPts val="1200"/>
              <a:buNone/>
            </a:pPr>
            <a:r>
              <a:rPr lang="en-US" sz="1200" dirty="0" smtClean="0">
                <a:latin typeface="Consolas"/>
                <a:ea typeface="Consolas"/>
                <a:cs typeface="Consolas"/>
                <a:sym typeface="Consolas"/>
              </a:rPr>
              <a:t>	The work </a:t>
            </a:r>
            <a:r>
              <a:rPr lang="en-US" sz="1200" dirty="0" err="1" smtClean="0">
                <a:latin typeface="Consolas"/>
                <a:ea typeface="Consolas"/>
                <a:cs typeface="Consolas"/>
                <a:sym typeface="Consolas"/>
              </a:rPr>
              <a:t>dne</a:t>
            </a:r>
            <a:r>
              <a:rPr lang="en-US" sz="1200" dirty="0" smtClean="0">
                <a:latin typeface="Consolas"/>
                <a:ea typeface="Consolas"/>
                <a:cs typeface="Consolas"/>
                <a:sym typeface="Consolas"/>
              </a:rPr>
              <a:t> can be saved in python </a:t>
            </a:r>
          </a:p>
          <a:p>
            <a:pPr marL="152400" lvl="0" indent="0" algn="l" rtl="0">
              <a:spcBef>
                <a:spcPts val="0"/>
              </a:spcBef>
              <a:spcAft>
                <a:spcPts val="0"/>
              </a:spcAft>
              <a:buSzPts val="1200"/>
              <a:buNone/>
            </a:pPr>
            <a:r>
              <a:rPr lang="en-US" sz="1200" dirty="0">
                <a:latin typeface="Consolas"/>
                <a:ea typeface="Consolas"/>
                <a:cs typeface="Consolas"/>
                <a:sym typeface="Consolas"/>
              </a:rPr>
              <a:t>	</a:t>
            </a:r>
            <a:r>
              <a:rPr lang="en-US" sz="1200" dirty="0" smtClean="0">
                <a:latin typeface="Consolas"/>
                <a:ea typeface="Consolas"/>
                <a:cs typeface="Consolas"/>
                <a:sym typeface="Consolas"/>
              </a:rPr>
              <a:t>CONS:</a:t>
            </a:r>
            <a:r>
              <a:rPr lang="en-US" sz="1000" dirty="0" smtClean="0">
                <a:latin typeface="Consolas"/>
                <a:ea typeface="Consolas"/>
                <a:cs typeface="Consolas"/>
                <a:sym typeface="Consolas"/>
              </a:rPr>
              <a:t> </a:t>
            </a:r>
          </a:p>
          <a:p>
            <a:pPr marL="152400" lvl="0" indent="0" algn="l" rtl="0">
              <a:spcBef>
                <a:spcPts val="0"/>
              </a:spcBef>
              <a:spcAft>
                <a:spcPts val="0"/>
              </a:spcAft>
              <a:buSzPts val="1200"/>
              <a:buNone/>
            </a:pPr>
            <a:r>
              <a:rPr lang="en-US" sz="1000" dirty="0">
                <a:latin typeface="Consolas"/>
                <a:ea typeface="Consolas"/>
                <a:cs typeface="Consolas"/>
                <a:sym typeface="Consolas"/>
              </a:rPr>
              <a:t>	</a:t>
            </a:r>
            <a:r>
              <a:rPr lang="en-US" sz="1000" dirty="0" smtClean="0">
                <a:latin typeface="Consolas"/>
                <a:ea typeface="Consolas"/>
                <a:cs typeface="Consolas"/>
                <a:sym typeface="Consolas"/>
              </a:rPr>
              <a:t>It is outdated </a:t>
            </a:r>
            <a:endParaRPr sz="1000" dirty="0">
              <a:latin typeface="Consolas"/>
              <a:ea typeface="Consolas"/>
              <a:cs typeface="Consolas"/>
              <a:sym typeface="Consolas"/>
            </a:endParaRPr>
          </a:p>
        </p:txBody>
      </p:sp>
      <p:sp>
        <p:nvSpPr>
          <p:cNvPr id="89" name="Google Shape;89;p15"/>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at least 3 different ways to execute a Python program discussed during today’s lecture. List as many as you can remember along with at least one pro and one con for each. </a:t>
            </a:r>
            <a:endParaRPr/>
          </a:p>
          <a:p>
            <a:pPr marL="0" lvl="0" indent="0" algn="l" rtl="0">
              <a:spcBef>
                <a:spcPts val="1600"/>
              </a:spcBef>
              <a:spcAft>
                <a:spcPts val="1600"/>
              </a:spcAft>
              <a:buNone/>
            </a:pPr>
            <a:r>
              <a:rPr lang="en"/>
              <a:t>Indicate which option each team member prefers the most and plans to use during class and/or on their assignments.</a:t>
            </a:r>
            <a:endParaRPr/>
          </a:p>
        </p:txBody>
      </p:sp>
      <p:sp>
        <p:nvSpPr>
          <p:cNvPr id="90" name="Google Shape;9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05" name="Google Shape;105;p17"/>
          <p:cNvSpPr txBox="1">
            <a:spLocks noGrp="1"/>
          </p:cNvSpPr>
          <p:nvPr>
            <p:ph type="title"/>
          </p:nvPr>
        </p:nvSpPr>
        <p:spPr>
          <a:xfrm>
            <a:off x="311300" y="196125"/>
            <a:ext cx="3704400" cy="204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Solving 3</a:t>
            </a:r>
            <a:endParaRPr dirty="0"/>
          </a:p>
        </p:txBody>
      </p:sp>
      <p:sp>
        <p:nvSpPr>
          <p:cNvPr id="106" name="Google Shape;106;p17"/>
          <p:cNvSpPr txBox="1">
            <a:spLocks noGrp="1"/>
          </p:cNvSpPr>
          <p:nvPr>
            <p:ph type="body" idx="2"/>
          </p:nvPr>
        </p:nvSpPr>
        <p:spPr>
          <a:xfrm>
            <a:off x="4879025" y="500925"/>
            <a:ext cx="3954000" cy="41115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buNone/>
            </a:pPr>
            <a:r>
              <a:rPr lang="en-US" dirty="0">
                <a:latin typeface="Consolas"/>
                <a:ea typeface="Consolas"/>
                <a:cs typeface="Consolas"/>
                <a:sym typeface="Consolas"/>
              </a:rPr>
              <a:t>n</a:t>
            </a:r>
            <a:r>
              <a:rPr lang="en-US" dirty="0" smtClean="0">
                <a:latin typeface="Consolas"/>
                <a:ea typeface="Consolas"/>
                <a:cs typeface="Consolas"/>
                <a:sym typeface="Consolas"/>
              </a:rPr>
              <a:t> = 5</a:t>
            </a:r>
          </a:p>
          <a:p>
            <a:pPr marL="0" lvl="0" indent="0">
              <a:buNone/>
            </a:pPr>
            <a:r>
              <a:rPr lang="en-US" dirty="0" smtClean="0">
                <a:latin typeface="Consolas"/>
                <a:ea typeface="Consolas"/>
                <a:cs typeface="Consolas"/>
                <a:sym typeface="Consolas"/>
              </a:rPr>
              <a:t>print("</a:t>
            </a:r>
            <a:r>
              <a:rPr lang="en-US" dirty="0">
                <a:latin typeface="Consolas"/>
                <a:ea typeface="Consolas"/>
                <a:cs typeface="Consolas"/>
                <a:sym typeface="Consolas"/>
              </a:rPr>
              <a:t>Pattern 1</a:t>
            </a:r>
            <a:r>
              <a:rPr lang="en-US" dirty="0" smtClean="0">
                <a:latin typeface="Consolas"/>
                <a:ea typeface="Consolas"/>
                <a:cs typeface="Consolas"/>
                <a:sym typeface="Consolas"/>
              </a:rPr>
              <a:t>")</a:t>
            </a:r>
          </a:p>
          <a:p>
            <a:pPr marL="0" lvl="0" indent="0">
              <a:buNone/>
            </a:pPr>
            <a:r>
              <a:rPr lang="en-US" dirty="0" smtClean="0">
                <a:latin typeface="Consolas"/>
                <a:ea typeface="Consolas"/>
                <a:cs typeface="Consolas"/>
                <a:sym typeface="Consolas"/>
              </a:rPr>
              <a:t>for </a:t>
            </a:r>
            <a:r>
              <a:rPr lang="en-US" dirty="0">
                <a:latin typeface="Consolas"/>
                <a:ea typeface="Consolas"/>
                <a:cs typeface="Consolas"/>
                <a:sym typeface="Consolas"/>
              </a:rPr>
              <a:t>a1 in range (0,n):    </a:t>
            </a:r>
            <a:endParaRPr lang="en-US" dirty="0" smtClean="0">
              <a:latin typeface="Consolas"/>
              <a:ea typeface="Consolas"/>
              <a:cs typeface="Consolas"/>
              <a:sym typeface="Consolas"/>
            </a:endParaRPr>
          </a:p>
          <a:p>
            <a:pPr marL="0" lvl="0" indent="0">
              <a:buNone/>
            </a:pPr>
            <a:r>
              <a:rPr lang="en-US" dirty="0">
                <a:latin typeface="Consolas"/>
                <a:ea typeface="Consolas"/>
                <a:cs typeface="Consolas"/>
                <a:sym typeface="Consolas"/>
              </a:rPr>
              <a:t>	</a:t>
            </a:r>
            <a:r>
              <a:rPr lang="en-US" dirty="0" smtClean="0">
                <a:latin typeface="Consolas"/>
                <a:ea typeface="Consolas"/>
                <a:cs typeface="Consolas"/>
                <a:sym typeface="Consolas"/>
              </a:rPr>
              <a:t>for </a:t>
            </a:r>
            <a:r>
              <a:rPr lang="en-US" dirty="0">
                <a:latin typeface="Consolas"/>
                <a:ea typeface="Consolas"/>
                <a:cs typeface="Consolas"/>
                <a:sym typeface="Consolas"/>
              </a:rPr>
              <a:t>a2 in range (a1</a:t>
            </a:r>
            <a:r>
              <a:rPr lang="en-US" dirty="0" smtClean="0">
                <a:latin typeface="Consolas"/>
                <a:ea typeface="Consolas"/>
                <a:cs typeface="Consolas"/>
                <a:sym typeface="Consolas"/>
              </a:rPr>
              <a:t>):</a:t>
            </a:r>
          </a:p>
          <a:p>
            <a:pPr marL="0" lvl="0" indent="0">
              <a:buNone/>
            </a:pPr>
            <a:r>
              <a:rPr lang="en-US" dirty="0">
                <a:latin typeface="Consolas"/>
                <a:ea typeface="Consolas"/>
                <a:cs typeface="Consolas"/>
                <a:sym typeface="Consolas"/>
              </a:rPr>
              <a:t>	</a:t>
            </a:r>
            <a:r>
              <a:rPr lang="en-US" dirty="0" smtClean="0">
                <a:latin typeface="Consolas"/>
                <a:ea typeface="Consolas"/>
                <a:cs typeface="Consolas"/>
                <a:sym typeface="Consolas"/>
              </a:rPr>
              <a:t>	print(“$", </a:t>
            </a:r>
            <a:r>
              <a:rPr lang="en-US" dirty="0">
                <a:latin typeface="Consolas"/>
                <a:ea typeface="Consolas"/>
                <a:cs typeface="Consolas"/>
                <a:sym typeface="Consolas"/>
              </a:rPr>
              <a:t>end</a:t>
            </a:r>
            <a:r>
              <a:rPr lang="en-US" dirty="0" smtClean="0">
                <a:latin typeface="Consolas"/>
                <a:ea typeface="Consolas"/>
                <a:cs typeface="Consolas"/>
                <a:sym typeface="Consolas"/>
              </a:rPr>
              <a:t>="") </a:t>
            </a:r>
          </a:p>
          <a:p>
            <a:pPr marL="0" lvl="0" indent="0">
              <a:buNone/>
            </a:pPr>
            <a:r>
              <a:rPr lang="en-US" dirty="0">
                <a:latin typeface="Consolas"/>
                <a:ea typeface="Consolas"/>
                <a:cs typeface="Consolas"/>
                <a:sym typeface="Consolas"/>
              </a:rPr>
              <a:t>	</a:t>
            </a:r>
            <a:r>
              <a:rPr lang="en-US" dirty="0" smtClean="0">
                <a:latin typeface="Consolas"/>
                <a:ea typeface="Consolas"/>
                <a:cs typeface="Consolas"/>
                <a:sym typeface="Consolas"/>
              </a:rPr>
              <a:t>print()</a:t>
            </a:r>
          </a:p>
          <a:p>
            <a:pPr marL="0" lvl="0" indent="0">
              <a:buNone/>
            </a:pPr>
            <a:r>
              <a:rPr lang="en-US" dirty="0" smtClean="0">
                <a:latin typeface="Consolas"/>
                <a:ea typeface="Consolas"/>
                <a:cs typeface="Consolas"/>
                <a:sym typeface="Consolas"/>
              </a:rPr>
              <a:t>for </a:t>
            </a:r>
            <a:r>
              <a:rPr lang="en-US" dirty="0">
                <a:latin typeface="Consolas"/>
                <a:ea typeface="Consolas"/>
                <a:cs typeface="Consolas"/>
                <a:sym typeface="Consolas"/>
              </a:rPr>
              <a:t>a1 in range (n,0,-1</a:t>
            </a:r>
            <a:r>
              <a:rPr lang="en-US" dirty="0" smtClean="0">
                <a:latin typeface="Consolas"/>
                <a:ea typeface="Consolas"/>
                <a:cs typeface="Consolas"/>
                <a:sym typeface="Consolas"/>
              </a:rPr>
              <a:t>):</a:t>
            </a:r>
          </a:p>
          <a:p>
            <a:pPr marL="0" lvl="0" indent="0">
              <a:buNone/>
            </a:pPr>
            <a:r>
              <a:rPr lang="en-US" dirty="0">
                <a:latin typeface="Consolas"/>
                <a:ea typeface="Consolas"/>
                <a:cs typeface="Consolas"/>
                <a:sym typeface="Consolas"/>
              </a:rPr>
              <a:t>	</a:t>
            </a:r>
            <a:r>
              <a:rPr lang="en-US" dirty="0" smtClean="0">
                <a:latin typeface="Consolas"/>
                <a:ea typeface="Consolas"/>
                <a:cs typeface="Consolas"/>
                <a:sym typeface="Consolas"/>
              </a:rPr>
              <a:t>for </a:t>
            </a:r>
            <a:r>
              <a:rPr lang="en-US" dirty="0">
                <a:latin typeface="Consolas"/>
                <a:ea typeface="Consolas"/>
                <a:cs typeface="Consolas"/>
                <a:sym typeface="Consolas"/>
              </a:rPr>
              <a:t>a2 in range (a1</a:t>
            </a:r>
            <a:r>
              <a:rPr lang="en-US" dirty="0" smtClean="0">
                <a:latin typeface="Consolas"/>
                <a:ea typeface="Consolas"/>
                <a:cs typeface="Consolas"/>
                <a:sym typeface="Consolas"/>
              </a:rPr>
              <a:t>):</a:t>
            </a:r>
          </a:p>
          <a:p>
            <a:pPr marL="0" lvl="0" indent="0">
              <a:buNone/>
            </a:pPr>
            <a:r>
              <a:rPr lang="en-US" dirty="0">
                <a:latin typeface="Consolas"/>
                <a:ea typeface="Consolas"/>
                <a:cs typeface="Consolas"/>
                <a:sym typeface="Consolas"/>
              </a:rPr>
              <a:t>	</a:t>
            </a:r>
            <a:r>
              <a:rPr lang="en-US" dirty="0" smtClean="0">
                <a:latin typeface="Consolas"/>
                <a:ea typeface="Consolas"/>
                <a:cs typeface="Consolas"/>
                <a:sym typeface="Consolas"/>
              </a:rPr>
              <a:t>	print</a:t>
            </a:r>
            <a:r>
              <a:rPr lang="en-US" dirty="0">
                <a:latin typeface="Consolas"/>
                <a:ea typeface="Consolas"/>
                <a:cs typeface="Consolas"/>
                <a:sym typeface="Consolas"/>
              </a:rPr>
              <a:t>("*", end</a:t>
            </a:r>
            <a:r>
              <a:rPr lang="en-US" dirty="0" smtClean="0">
                <a:latin typeface="Consolas"/>
                <a:ea typeface="Consolas"/>
                <a:cs typeface="Consolas"/>
                <a:sym typeface="Consolas"/>
              </a:rPr>
              <a:t>="")</a:t>
            </a:r>
          </a:p>
          <a:p>
            <a:pPr marL="0" lvl="0" indent="0">
              <a:buNone/>
            </a:pPr>
            <a:r>
              <a:rPr lang="en-US" dirty="0">
                <a:latin typeface="Consolas"/>
                <a:ea typeface="Consolas"/>
                <a:cs typeface="Consolas"/>
                <a:sym typeface="Consolas"/>
              </a:rPr>
              <a:t>	</a:t>
            </a:r>
            <a:r>
              <a:rPr lang="en-US" dirty="0" smtClean="0">
                <a:latin typeface="Consolas"/>
                <a:ea typeface="Consolas"/>
                <a:cs typeface="Consolas"/>
                <a:sym typeface="Consolas"/>
              </a:rPr>
              <a:t>print</a:t>
            </a:r>
            <a:r>
              <a:rPr lang="en-US" dirty="0">
                <a:latin typeface="Consolas"/>
                <a:ea typeface="Consolas"/>
                <a:cs typeface="Consolas"/>
                <a:sym typeface="Consolas"/>
              </a:rPr>
              <a:t>()</a:t>
            </a:r>
            <a:endParaRPr lang="en-US" dirty="0" smtClean="0">
              <a:latin typeface="Consolas"/>
              <a:ea typeface="Consolas"/>
              <a:cs typeface="Consolas"/>
              <a:sym typeface="Consolas"/>
            </a:endParaRPr>
          </a:p>
        </p:txBody>
      </p:sp>
      <p:sp>
        <p:nvSpPr>
          <p:cNvPr id="107" name="Google Shape;107;p17"/>
          <p:cNvSpPr txBox="1">
            <a:spLocks noGrp="1"/>
          </p:cNvSpPr>
          <p:nvPr>
            <p:ph type="body" idx="4294967295"/>
          </p:nvPr>
        </p:nvSpPr>
        <p:spPr>
          <a:xfrm>
            <a:off x="315425" y="981375"/>
            <a:ext cx="3706500" cy="130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rPr>
              <a:t>Below is an example of a diamond shape printed using only the asterisk (*) character.</a:t>
            </a:r>
            <a:endParaRPr>
              <a:solidFill>
                <a:srgbClr val="FFFFFF"/>
              </a:solidFill>
            </a:endParaRPr>
          </a:p>
          <a:p>
            <a:pPr marL="0" lvl="0" indent="0" algn="l" rtl="0">
              <a:spcBef>
                <a:spcPts val="1600"/>
              </a:spcBef>
              <a:spcAft>
                <a:spcPts val="1600"/>
              </a:spcAft>
              <a:buNone/>
            </a:pPr>
            <a:r>
              <a:rPr lang="en">
                <a:solidFill>
                  <a:srgbClr val="FFFFFF"/>
                </a:solidFill>
              </a:rPr>
              <a:t>Choose some other shape and write the code to print it using the character(s) of your choice.</a:t>
            </a:r>
            <a:endParaRPr>
              <a:solidFill>
                <a:srgbClr val="FFFFFF"/>
              </a:solidFill>
            </a:endParaRPr>
          </a:p>
        </p:txBody>
      </p:sp>
      <p:sp>
        <p:nvSpPr>
          <p:cNvPr id="108" name="Google Shape;108;p17"/>
          <p:cNvSpPr txBox="1">
            <a:spLocks noGrp="1"/>
          </p:cNvSpPr>
          <p:nvPr>
            <p:ph type="body" idx="4294967295"/>
          </p:nvPr>
        </p:nvSpPr>
        <p:spPr>
          <a:xfrm>
            <a:off x="315425" y="2538375"/>
            <a:ext cx="3706500" cy="2049600"/>
          </a:xfrm>
          <a:prstGeom prst="rect">
            <a:avLst/>
          </a:prstGeom>
          <a:solidFill>
            <a:srgbClr val="000000"/>
          </a:solid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endParaRPr sz="1200">
              <a:solidFill>
                <a:srgbClr val="F1C232"/>
              </a:solidFill>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title"/>
          </p:nvPr>
        </p:nvSpPr>
        <p:spPr>
          <a:xfrm>
            <a:off x="51885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Solving 4</a:t>
            </a:r>
            <a:endParaRPr dirty="0"/>
          </a:p>
        </p:txBody>
      </p:sp>
      <p:sp>
        <p:nvSpPr>
          <p:cNvPr id="114" name="Google Shape;114;p18"/>
          <p:cNvSpPr txBox="1">
            <a:spLocks noGrp="1"/>
          </p:cNvSpPr>
          <p:nvPr>
            <p:ph type="body" idx="1"/>
          </p:nvPr>
        </p:nvSpPr>
        <p:spPr>
          <a:xfrm>
            <a:off x="377475" y="2723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buNone/>
            </a:pPr>
            <a:r>
              <a:rPr lang="en-US" smtClean="0">
                <a:latin typeface="Consolas"/>
                <a:ea typeface="Consolas"/>
                <a:cs typeface="Consolas"/>
                <a:sym typeface="Consolas"/>
              </a:rPr>
              <a:t>A1 </a:t>
            </a:r>
            <a:r>
              <a:rPr lang="en-US" dirty="0">
                <a:latin typeface="Consolas"/>
                <a:ea typeface="Consolas"/>
                <a:cs typeface="Consolas"/>
                <a:sym typeface="Consolas"/>
              </a:rPr>
              <a:t>= input ('Enter the home state: ')</a:t>
            </a:r>
          </a:p>
          <a:p>
            <a:pPr marL="0" lvl="0" indent="0">
              <a:buNone/>
            </a:pPr>
            <a:r>
              <a:rPr lang="en-US" dirty="0">
                <a:latin typeface="Consolas"/>
                <a:ea typeface="Consolas"/>
                <a:cs typeface="Consolas"/>
                <a:sym typeface="Consolas"/>
              </a:rPr>
              <a:t>A2 = input ('Enter the city: ')</a:t>
            </a:r>
          </a:p>
          <a:p>
            <a:pPr marL="0" lvl="0" indent="0">
              <a:buNone/>
            </a:pPr>
            <a:r>
              <a:rPr lang="en-US" dirty="0">
                <a:latin typeface="Consolas"/>
                <a:ea typeface="Consolas"/>
                <a:cs typeface="Consolas"/>
                <a:sym typeface="Consolas"/>
              </a:rPr>
              <a:t>A3 = input ('Enter the street name: ')</a:t>
            </a:r>
          </a:p>
          <a:p>
            <a:pPr marL="0" lvl="0" indent="0">
              <a:buNone/>
            </a:pPr>
            <a:r>
              <a:rPr lang="en-US" dirty="0">
                <a:latin typeface="Consolas"/>
                <a:ea typeface="Consolas"/>
                <a:cs typeface="Consolas"/>
                <a:sym typeface="Consolas"/>
              </a:rPr>
              <a:t>A4 = input ('Enter the zip code: ')</a:t>
            </a:r>
          </a:p>
          <a:p>
            <a:pPr marL="0" lvl="0" indent="0">
              <a:buNone/>
            </a:pPr>
            <a:r>
              <a:rPr lang="en-US" dirty="0">
                <a:latin typeface="Consolas"/>
                <a:ea typeface="Consolas"/>
                <a:cs typeface="Consolas"/>
                <a:sym typeface="Consolas"/>
              </a:rPr>
              <a:t>A5 = input ('Enter the house number: ')</a:t>
            </a:r>
          </a:p>
          <a:p>
            <a:pPr marL="0" lvl="0" indent="0">
              <a:buNone/>
            </a:pPr>
            <a:endParaRPr lang="en-US" dirty="0">
              <a:latin typeface="Consolas"/>
              <a:ea typeface="Consolas"/>
              <a:cs typeface="Consolas"/>
              <a:sym typeface="Consolas"/>
            </a:endParaRPr>
          </a:p>
          <a:p>
            <a:pPr marL="0" lvl="0" indent="0">
              <a:buNone/>
            </a:pPr>
            <a:r>
              <a:rPr lang="en-US" dirty="0">
                <a:latin typeface="Consolas"/>
                <a:ea typeface="Consolas"/>
                <a:cs typeface="Consolas"/>
                <a:sym typeface="Consolas"/>
              </a:rPr>
              <a:t>print ('Your mailing address is: ')</a:t>
            </a:r>
          </a:p>
          <a:p>
            <a:pPr marL="0" lvl="0" indent="0">
              <a:buNone/>
            </a:pPr>
            <a:r>
              <a:rPr lang="en-US" dirty="0">
                <a:latin typeface="Consolas"/>
                <a:ea typeface="Consolas"/>
                <a:cs typeface="Consolas"/>
                <a:sym typeface="Consolas"/>
              </a:rPr>
              <a:t>print(A5,A3)</a:t>
            </a:r>
          </a:p>
          <a:p>
            <a:pPr marL="0" lvl="0" indent="0">
              <a:buNone/>
            </a:pPr>
            <a:r>
              <a:rPr lang="en-US" dirty="0">
                <a:latin typeface="Consolas"/>
                <a:ea typeface="Consolas"/>
                <a:cs typeface="Consolas"/>
                <a:sym typeface="Consolas"/>
              </a:rPr>
              <a:t>print(A2,',', A1,A4)</a:t>
            </a:r>
            <a:endParaRPr lang="en-US" dirty="0" smtClean="0">
              <a:latin typeface="Consolas"/>
              <a:ea typeface="Consolas"/>
              <a:cs typeface="Consolas"/>
              <a:sym typeface="Consolas"/>
            </a:endParaRPr>
          </a:p>
          <a:p>
            <a:pPr marL="0" lvl="0" indent="0" algn="l" rtl="0">
              <a:spcBef>
                <a:spcPts val="0"/>
              </a:spcBef>
              <a:spcAft>
                <a:spcPts val="0"/>
              </a:spcAft>
              <a:buNone/>
            </a:pPr>
            <a:endParaRPr dirty="0">
              <a:latin typeface="Consolas"/>
              <a:ea typeface="Consolas"/>
              <a:cs typeface="Consolas"/>
              <a:sym typeface="Consolas"/>
            </a:endParaRPr>
          </a:p>
        </p:txBody>
      </p:sp>
      <p:sp>
        <p:nvSpPr>
          <p:cNvPr id="115" name="Google Shape;115;p18"/>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16" name="Google Shape;116;p18"/>
          <p:cNvSpPr txBox="1">
            <a:spLocks noGrp="1"/>
          </p:cNvSpPr>
          <p:nvPr>
            <p:ph type="body" idx="2"/>
          </p:nvPr>
        </p:nvSpPr>
        <p:spPr>
          <a:xfrm>
            <a:off x="5192225" y="1286175"/>
            <a:ext cx="3706500" cy="1230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Write the code to prompt the user to enter the two letter abbreviation for their home state (e.g. "NY"), home city, street name, zip code, and house number (in that order). Then print their properly formatted mailing address.</a:t>
            </a:r>
            <a:endParaRPr/>
          </a:p>
        </p:txBody>
      </p:sp>
      <p:sp>
        <p:nvSpPr>
          <p:cNvPr id="117" name="Google Shape;117;p18"/>
          <p:cNvSpPr txBox="1">
            <a:spLocks noGrp="1"/>
          </p:cNvSpPr>
          <p:nvPr>
            <p:ph type="body" idx="2"/>
          </p:nvPr>
        </p:nvSpPr>
        <p:spPr>
          <a:xfrm>
            <a:off x="5160675" y="2680275"/>
            <a:ext cx="3706500" cy="2049600"/>
          </a:xfrm>
          <a:prstGeom prst="rect">
            <a:avLst/>
          </a:prstGeom>
          <a:solidFill>
            <a:srgbClr val="000000"/>
          </a:solid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rgbClr val="F1C232"/>
                </a:solidFill>
                <a:latin typeface="Consolas"/>
                <a:ea typeface="Consolas"/>
                <a:cs typeface="Consolas"/>
                <a:sym typeface="Consolas"/>
              </a:rPr>
              <a:t>Enter your home state: NY</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Enter your home city: West Henrietta</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Enter your street name: Dutchess Rd.</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Enter your zip code: 14583</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Enter your house number: 1347</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Your mailing address is:</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1347 Dutchess Rd.</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r>
              <a:rPr lang="en" sz="1200" dirty="0">
                <a:solidFill>
                  <a:srgbClr val="F1C232"/>
                </a:solidFill>
                <a:latin typeface="Consolas"/>
                <a:ea typeface="Consolas"/>
                <a:cs typeface="Consolas"/>
                <a:sym typeface="Consolas"/>
              </a:rPr>
              <a:t>West Henrietta , NY 14583</a:t>
            </a:r>
            <a:endParaRPr sz="1200" dirty="0">
              <a:solidFill>
                <a:srgbClr val="F1C232"/>
              </a:solidFill>
              <a:latin typeface="Consolas"/>
              <a:ea typeface="Consolas"/>
              <a:cs typeface="Consolas"/>
              <a:sym typeface="Consolas"/>
            </a:endParaRPr>
          </a:p>
          <a:p>
            <a:pPr marL="0" lvl="0" indent="0" algn="l" rtl="0">
              <a:spcBef>
                <a:spcPts val="0"/>
              </a:spcBef>
              <a:spcAft>
                <a:spcPts val="0"/>
              </a:spcAft>
              <a:buNone/>
            </a:pPr>
            <a:endParaRPr sz="1200" dirty="0">
              <a:solidFill>
                <a:srgbClr val="F1C232"/>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717</Words>
  <Application>Microsoft Office PowerPoint</Application>
  <PresentationFormat>On-screen Show (16:9)</PresentationFormat>
  <Paragraphs>84</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Consolas</vt:lpstr>
      <vt:lpstr>Merriweather</vt:lpstr>
      <vt:lpstr>Arial</vt:lpstr>
      <vt:lpstr>Roboto</vt:lpstr>
      <vt:lpstr>Paradigm</vt:lpstr>
      <vt:lpstr>Problem Solving Session</vt:lpstr>
      <vt:lpstr>Problem Solving 1</vt:lpstr>
      <vt:lpstr>Problem Solving 2</vt:lpstr>
      <vt:lpstr>Problem Solving 3</vt:lpstr>
      <vt:lpstr>Problem Solving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dc:creator>Charbel</dc:creator>
  <cp:lastModifiedBy>Charbel</cp:lastModifiedBy>
  <cp:revision>6</cp:revision>
  <dcterms:modified xsi:type="dcterms:W3CDTF">2021-09-09T10:56:48Z</dcterms:modified>
</cp:coreProperties>
</file>