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60" r:id="rId5"/>
    <p:sldId id="261" r:id="rId6"/>
  </p:sldIdLst>
  <p:sldSz cx="9144000" cy="5143500" type="screen16x9"/>
  <p:notesSz cx="6858000" cy="9144000"/>
  <p:embeddedFontLst>
    <p:embeddedFont>
      <p:font typeface="Roboto" panose="020B0604020202020204" charset="0"/>
      <p:regular r:id="rId8"/>
      <p:bold r:id="rId9"/>
      <p:italic r:id="rId10"/>
      <p:boldItalic r:id="rId11"/>
    </p:embeddedFont>
    <p:embeddedFont>
      <p:font typeface="Consolas" panose="020B0609020204030204" pitchFamily="49" charset="0"/>
      <p:regular r:id="rId12"/>
      <p:bold r:id="rId13"/>
      <p:italic r:id="rId14"/>
      <p:boldItalic r:id="rId15"/>
    </p:embeddedFont>
    <p:embeddedFont>
      <p:font typeface="Merriweather"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120" y="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813b069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813b069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b6744271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b6744271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222470a82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222470a82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b0956d2b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b0956d2b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b0956d2b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b0956d2b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a:t>
            </a:r>
            <a:r>
              <a:rPr lang="en" dirty="0" smtClean="0"/>
              <a:t>Session</a:t>
            </a:r>
            <a:r>
              <a:rPr lang="en-GB" dirty="0" smtClean="0"/>
              <a:t> – khaled </a:t>
            </a:r>
            <a:r>
              <a:rPr lang="en-GB" dirty="0" err="1" smtClean="0"/>
              <a:t>aldasouki</a:t>
            </a:r>
            <a:endParaRPr dirty="0"/>
          </a:p>
        </p:txBody>
      </p:sp>
      <p:sp>
        <p:nvSpPr>
          <p:cNvPr id="69" name="Google Shape;69;p13"/>
          <p:cNvSpPr txBox="1">
            <a:spLocks noGrp="1"/>
          </p:cNvSpPr>
          <p:nvPr>
            <p:ph type="body" idx="1"/>
          </p:nvPr>
        </p:nvSpPr>
        <p:spPr>
          <a:xfrm>
            <a:off x="311700" y="1505700"/>
            <a:ext cx="41280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endParaRPr dirty="0"/>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51885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a:t>
            </a:r>
            <a:r>
              <a:rPr lang="en" dirty="0" smtClean="0"/>
              <a:t>1- khaled aldasouki</a:t>
            </a:r>
            <a:endParaRPr dirty="0"/>
          </a:p>
        </p:txBody>
      </p:sp>
      <p:sp>
        <p:nvSpPr>
          <p:cNvPr id="79" name="Google Shape;79;p14"/>
          <p:cNvSpPr txBox="1">
            <a:spLocks noGrp="1"/>
          </p:cNvSpPr>
          <p:nvPr>
            <p:ph type="body" idx="2"/>
          </p:nvPr>
        </p:nvSpPr>
        <p:spPr>
          <a:xfrm>
            <a:off x="5192225" y="1286175"/>
            <a:ext cx="3706500" cy="197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For your next homework assignment, you will be writing and submitting multiple, small Python programs. </a:t>
            </a:r>
            <a:endParaRPr dirty="0"/>
          </a:p>
          <a:p>
            <a:pPr marL="0" lvl="0" indent="0" algn="l" rtl="0">
              <a:spcBef>
                <a:spcPts val="1600"/>
              </a:spcBef>
              <a:spcAft>
                <a:spcPts val="1600"/>
              </a:spcAft>
              <a:buNone/>
            </a:pPr>
            <a:r>
              <a:rPr lang="en" dirty="0"/>
              <a:t>Assuming that you are sitting down to begin work on a new computer, list every step that you should perform to complete and submit the first program*.</a:t>
            </a:r>
            <a:endParaRPr dirty="0"/>
          </a:p>
        </p:txBody>
      </p:sp>
      <p:sp>
        <p:nvSpPr>
          <p:cNvPr id="80" name="Google Shape;80;p14"/>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1" name="Google Shape;81;p14"/>
          <p:cNvSpPr txBox="1">
            <a:spLocks noGrp="1"/>
          </p:cNvSpPr>
          <p:nvPr>
            <p:ph type="body" idx="1"/>
          </p:nvPr>
        </p:nvSpPr>
        <p:spPr>
          <a:xfrm>
            <a:off x="377475" y="2723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292100" algn="l" rtl="0">
              <a:spcBef>
                <a:spcPts val="0"/>
              </a:spcBef>
              <a:spcAft>
                <a:spcPts val="0"/>
              </a:spcAft>
              <a:buSzPts val="1000"/>
              <a:buFont typeface="Consolas"/>
              <a:buAutoNum type="arabicPeriod"/>
            </a:pPr>
            <a:r>
              <a:rPr lang="en-US" sz="1000" dirty="0" smtClean="0">
                <a:latin typeface="Consolas"/>
                <a:ea typeface="Consolas"/>
                <a:cs typeface="Consolas"/>
                <a:sym typeface="Consolas"/>
              </a:rPr>
              <a:t>I will start by creating a new empty folder on my local drive and use “</a:t>
            </a:r>
            <a:r>
              <a:rPr lang="en-US" sz="1000" dirty="0" err="1" smtClean="0">
                <a:latin typeface="Consolas"/>
                <a:ea typeface="Consolas"/>
                <a:cs typeface="Consolas"/>
                <a:sym typeface="Consolas"/>
              </a:rPr>
              <a:t>git</a:t>
            </a:r>
            <a:r>
              <a:rPr lang="en-US" sz="1000" dirty="0" smtClean="0">
                <a:latin typeface="Consolas"/>
                <a:ea typeface="Consolas"/>
                <a:cs typeface="Consolas"/>
                <a:sym typeface="Consolas"/>
              </a:rPr>
              <a:t> clone” along with </a:t>
            </a:r>
            <a:r>
              <a:rPr lang="en-US" sz="1000" dirty="0" err="1" smtClean="0">
                <a:latin typeface="Consolas"/>
                <a:ea typeface="Consolas"/>
                <a:cs typeface="Consolas"/>
                <a:sym typeface="Consolas"/>
              </a:rPr>
              <a:t>github</a:t>
            </a:r>
            <a:r>
              <a:rPr lang="en-US" sz="1000" dirty="0" smtClean="0">
                <a:latin typeface="Consolas"/>
                <a:ea typeface="Consolas"/>
                <a:cs typeface="Consolas"/>
                <a:sym typeface="Consolas"/>
              </a:rPr>
              <a:t> repository link to clone the remote repository </a:t>
            </a:r>
          </a:p>
          <a:p>
            <a:pPr marL="457200" lvl="0" indent="-292100" algn="l" rtl="0">
              <a:spcBef>
                <a:spcPts val="0"/>
              </a:spcBef>
              <a:spcAft>
                <a:spcPts val="0"/>
              </a:spcAft>
              <a:buSzPts val="1000"/>
              <a:buFont typeface="Consolas"/>
              <a:buAutoNum type="arabicPeriod"/>
            </a:pPr>
            <a:r>
              <a:rPr lang="en-US" sz="1000" dirty="0" smtClean="0">
                <a:latin typeface="Consolas"/>
                <a:ea typeface="Consolas"/>
                <a:cs typeface="Consolas"/>
                <a:sym typeface="Consolas"/>
              </a:rPr>
              <a:t>Start working on the program (enter working phase) and save after every time you finish a part</a:t>
            </a:r>
          </a:p>
          <a:p>
            <a:pPr marL="457200" lvl="0" indent="-292100" algn="l" rtl="0">
              <a:spcBef>
                <a:spcPts val="0"/>
              </a:spcBef>
              <a:spcAft>
                <a:spcPts val="0"/>
              </a:spcAft>
              <a:buSzPts val="1000"/>
              <a:buFont typeface="Consolas"/>
              <a:buAutoNum type="arabicPeriod"/>
            </a:pPr>
            <a:r>
              <a:rPr lang="en-US" sz="1000" dirty="0">
                <a:latin typeface="Consolas"/>
                <a:ea typeface="Consolas"/>
                <a:cs typeface="Consolas"/>
                <a:sym typeface="Consolas"/>
              </a:rPr>
              <a:t> </a:t>
            </a:r>
            <a:r>
              <a:rPr lang="en-US" sz="1000" dirty="0" smtClean="0">
                <a:latin typeface="Consolas"/>
                <a:ea typeface="Consolas"/>
                <a:cs typeface="Consolas"/>
                <a:sym typeface="Consolas"/>
              </a:rPr>
              <a:t>use “</a:t>
            </a:r>
            <a:r>
              <a:rPr lang="en-US" sz="1000" dirty="0" err="1" smtClean="0">
                <a:latin typeface="Consolas"/>
                <a:ea typeface="Consolas"/>
                <a:cs typeface="Consolas"/>
                <a:sym typeface="Consolas"/>
              </a:rPr>
              <a:t>git</a:t>
            </a:r>
            <a:r>
              <a:rPr lang="en-US" sz="1000" dirty="0" smtClean="0">
                <a:latin typeface="Consolas"/>
                <a:ea typeface="Consolas"/>
                <a:cs typeface="Consolas"/>
                <a:sym typeface="Consolas"/>
              </a:rPr>
              <a:t> add” to allow </a:t>
            </a:r>
            <a:r>
              <a:rPr lang="en-US" sz="1000" dirty="0" err="1" smtClean="0">
                <a:latin typeface="Consolas"/>
                <a:ea typeface="Consolas"/>
                <a:cs typeface="Consolas"/>
                <a:sym typeface="Consolas"/>
              </a:rPr>
              <a:t>github</a:t>
            </a:r>
            <a:r>
              <a:rPr lang="en-US" sz="1000" dirty="0" smtClean="0">
                <a:latin typeface="Consolas"/>
                <a:ea typeface="Consolas"/>
                <a:cs typeface="Consolas"/>
                <a:sym typeface="Consolas"/>
              </a:rPr>
              <a:t> to track the file and enter the staging phase. Save when done </a:t>
            </a:r>
          </a:p>
          <a:p>
            <a:pPr marL="457200" lvl="0" indent="-292100" algn="l" rtl="0">
              <a:spcBef>
                <a:spcPts val="0"/>
              </a:spcBef>
              <a:spcAft>
                <a:spcPts val="0"/>
              </a:spcAft>
              <a:buSzPts val="1000"/>
              <a:buFont typeface="Consolas"/>
              <a:buAutoNum type="arabicPeriod"/>
            </a:pPr>
            <a:r>
              <a:rPr lang="en-US" sz="1000" dirty="0" smtClean="0">
                <a:latin typeface="Consolas"/>
                <a:ea typeface="Consolas"/>
                <a:cs typeface="Consolas"/>
                <a:sym typeface="Consolas"/>
              </a:rPr>
              <a:t>Use “</a:t>
            </a:r>
            <a:r>
              <a:rPr lang="en-US" sz="1000" dirty="0" err="1" smtClean="0">
                <a:latin typeface="Consolas"/>
                <a:ea typeface="Consolas"/>
                <a:cs typeface="Consolas"/>
                <a:sym typeface="Consolas"/>
              </a:rPr>
              <a:t>git</a:t>
            </a:r>
            <a:r>
              <a:rPr lang="en-US" sz="1000" dirty="0" smtClean="0">
                <a:latin typeface="Consolas"/>
                <a:ea typeface="Consolas"/>
                <a:cs typeface="Consolas"/>
                <a:sym typeface="Consolas"/>
              </a:rPr>
              <a:t> commit” and add a message and enter the local repository, keep changing as long as you are making any changes to the file content</a:t>
            </a:r>
          </a:p>
          <a:p>
            <a:pPr marL="457200" lvl="0" indent="-292100" algn="l" rtl="0">
              <a:spcBef>
                <a:spcPts val="0"/>
              </a:spcBef>
              <a:spcAft>
                <a:spcPts val="0"/>
              </a:spcAft>
              <a:buSzPts val="1000"/>
              <a:buFont typeface="Consolas"/>
              <a:buAutoNum type="arabicPeriod"/>
            </a:pPr>
            <a:r>
              <a:rPr lang="en-US" sz="1000" dirty="0" smtClean="0">
                <a:latin typeface="Consolas"/>
                <a:ea typeface="Consolas"/>
                <a:cs typeface="Consolas"/>
                <a:sym typeface="Consolas"/>
              </a:rPr>
              <a:t>Use “</a:t>
            </a:r>
            <a:r>
              <a:rPr lang="en-US" sz="1000" dirty="0" err="1" smtClean="0">
                <a:latin typeface="Consolas"/>
                <a:ea typeface="Consolas"/>
                <a:cs typeface="Consolas"/>
                <a:sym typeface="Consolas"/>
              </a:rPr>
              <a:t>git</a:t>
            </a:r>
            <a:r>
              <a:rPr lang="en-US" sz="1000" dirty="0" smtClean="0">
                <a:latin typeface="Consolas"/>
                <a:ea typeface="Consolas"/>
                <a:cs typeface="Consolas"/>
                <a:sym typeface="Consolas"/>
              </a:rPr>
              <a:t> push” to finally push the file onto the remote repository     	</a:t>
            </a:r>
            <a:endParaRPr sz="1000" dirty="0">
              <a:latin typeface="Consolas"/>
              <a:ea typeface="Consolas"/>
              <a:cs typeface="Consolas"/>
              <a:sym typeface="Consolas"/>
            </a:endParaRPr>
          </a:p>
        </p:txBody>
      </p:sp>
      <p:sp>
        <p:nvSpPr>
          <p:cNvPr id="82" name="Google Shape;82;p14"/>
          <p:cNvSpPr txBox="1">
            <a:spLocks noGrp="1"/>
          </p:cNvSpPr>
          <p:nvPr>
            <p:ph type="body" idx="3"/>
          </p:nvPr>
        </p:nvSpPr>
        <p:spPr>
          <a:xfrm>
            <a:off x="5216775" y="4256852"/>
            <a:ext cx="3706500" cy="6381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i="1"/>
              <a:t>* Obviously you don’t know the specific details of what the program needs to do - just think about the generic steps you need to go through.</a:t>
            </a:r>
            <a:endParaRPr sz="1000" i="1">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a:t>
            </a:r>
            <a:r>
              <a:rPr lang="en" dirty="0" smtClean="0"/>
              <a:t>2 – khaled aldasouki</a:t>
            </a:r>
            <a:endParaRPr dirty="0"/>
          </a:p>
        </p:txBody>
      </p:sp>
      <p:sp>
        <p:nvSpPr>
          <p:cNvPr id="88" name="Google Shape;88;p15"/>
          <p:cNvSpPr txBox="1">
            <a:spLocks noGrp="1"/>
          </p:cNvSpPr>
          <p:nvPr>
            <p:ph type="body" idx="1"/>
          </p:nvPr>
        </p:nvSpPr>
        <p:spPr>
          <a:xfrm>
            <a:off x="4568475" y="3485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lvl="0" indent="-304800">
              <a:buSzPts val="1200"/>
              <a:buFont typeface="Consolas"/>
              <a:buAutoNum type="arabicPeriod"/>
            </a:pPr>
            <a:r>
              <a:rPr lang="en-US" sz="1200" dirty="0">
                <a:latin typeface="Consolas"/>
                <a:ea typeface="Consolas"/>
                <a:cs typeface="Consolas"/>
                <a:sym typeface="Consolas"/>
              </a:rPr>
              <a:t>Running on an interpreter, it doesn’t save, use it to easily test a quick code</a:t>
            </a:r>
          </a:p>
          <a:p>
            <a:pPr lvl="0" indent="-304800">
              <a:buSzPts val="1200"/>
              <a:buFont typeface="Consolas"/>
              <a:buAutoNum type="arabicPeriod"/>
            </a:pPr>
            <a:r>
              <a:rPr lang="en-US" sz="1200" dirty="0">
                <a:latin typeface="Consolas"/>
                <a:ea typeface="Consolas"/>
                <a:cs typeface="Consolas"/>
                <a:sym typeface="Consolas"/>
              </a:rPr>
              <a:t>Running using a </a:t>
            </a:r>
            <a:r>
              <a:rPr lang="en-US" sz="1200" dirty="0" smtClean="0">
                <a:latin typeface="Consolas"/>
                <a:ea typeface="Consolas"/>
                <a:cs typeface="Consolas"/>
                <a:sym typeface="Consolas"/>
              </a:rPr>
              <a:t>debug (debugging the code), </a:t>
            </a:r>
            <a:r>
              <a:rPr lang="en-US" sz="1200" dirty="0">
                <a:latin typeface="Consolas"/>
                <a:ea typeface="Consolas"/>
                <a:cs typeface="Consolas"/>
                <a:sym typeface="Consolas"/>
              </a:rPr>
              <a:t>finding Symantec error, time wasting.</a:t>
            </a:r>
          </a:p>
          <a:p>
            <a:pPr lvl="0" indent="-304800">
              <a:buSzPts val="1200"/>
              <a:buFont typeface="Consolas"/>
              <a:buAutoNum type="arabicPeriod"/>
            </a:pPr>
            <a:r>
              <a:rPr lang="en-US" sz="1200" dirty="0">
                <a:latin typeface="Consolas"/>
                <a:ea typeface="Consolas"/>
                <a:cs typeface="Consolas"/>
                <a:sym typeface="Consolas"/>
              </a:rPr>
              <a:t>Running normally on the (IDE), includes all the necessary operations so it’s quick and easy, it doesn’t show Symantec errors, but shows syntax errors (all </a:t>
            </a:r>
            <a:r>
              <a:rPr lang="en-US" sz="1200" dirty="0" smtClean="0">
                <a:latin typeface="Consolas"/>
                <a:ea typeface="Consolas"/>
                <a:cs typeface="Consolas"/>
                <a:sym typeface="Consolas"/>
              </a:rPr>
              <a:t>of the team members prefer this method as it is the easiest)</a:t>
            </a:r>
            <a:endParaRPr lang="en-US" sz="1200" dirty="0">
              <a:latin typeface="Consolas"/>
              <a:ea typeface="Consolas"/>
              <a:cs typeface="Consolas"/>
              <a:sym typeface="Consolas"/>
            </a:endParaRPr>
          </a:p>
          <a:p>
            <a:pPr marL="152400" lvl="0" indent="0" algn="l" rtl="0">
              <a:spcBef>
                <a:spcPts val="0"/>
              </a:spcBef>
              <a:spcAft>
                <a:spcPts val="0"/>
              </a:spcAft>
              <a:buSzPts val="1200"/>
              <a:buNone/>
            </a:pPr>
            <a:endParaRPr sz="1200" dirty="0">
              <a:latin typeface="Consolas"/>
              <a:ea typeface="Consolas"/>
              <a:cs typeface="Consolas"/>
              <a:sym typeface="Consolas"/>
            </a:endParaRPr>
          </a:p>
        </p:txBody>
      </p:sp>
      <p:sp>
        <p:nvSpPr>
          <p:cNvPr id="89" name="Google Shape;89;p15"/>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at least 3 different ways to execute a Python program discussed during today’s lecture. List as many as you can remember along with at least one pro and one con for each. </a:t>
            </a:r>
            <a:endParaRPr/>
          </a:p>
          <a:p>
            <a:pPr marL="0" lvl="0" indent="0" algn="l" rtl="0">
              <a:spcBef>
                <a:spcPts val="1600"/>
              </a:spcBef>
              <a:spcAft>
                <a:spcPts val="1600"/>
              </a:spcAft>
              <a:buNone/>
            </a:pPr>
            <a:r>
              <a:rPr lang="en"/>
              <a:t>Indicate which option each team member prefers the most and plans to use during class and/or on their assignments.</a:t>
            </a:r>
            <a:endParaRPr/>
          </a:p>
        </p:txBody>
      </p:sp>
      <p:sp>
        <p:nvSpPr>
          <p:cNvPr id="90" name="Google Shape;9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5" name="Google Shape;105;p17"/>
          <p:cNvSpPr txBox="1">
            <a:spLocks noGrp="1"/>
          </p:cNvSpPr>
          <p:nvPr>
            <p:ph type="title"/>
          </p:nvPr>
        </p:nvSpPr>
        <p:spPr>
          <a:xfrm>
            <a:off x="311300" y="196125"/>
            <a:ext cx="3704400" cy="204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a:t>
            </a:r>
            <a:r>
              <a:rPr lang="en" dirty="0" smtClean="0"/>
              <a:t>3 –khaled aldasouki</a:t>
            </a:r>
            <a:endParaRPr dirty="0"/>
          </a:p>
        </p:txBody>
      </p:sp>
      <p:sp>
        <p:nvSpPr>
          <p:cNvPr id="106" name="Google Shape;106;p17"/>
          <p:cNvSpPr txBox="1">
            <a:spLocks noGrp="1"/>
          </p:cNvSpPr>
          <p:nvPr>
            <p:ph type="body" idx="2"/>
          </p:nvPr>
        </p:nvSpPr>
        <p:spPr>
          <a:xfrm>
            <a:off x="4879025" y="500925"/>
            <a:ext cx="3954000" cy="41115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buNone/>
            </a:pPr>
            <a:r>
              <a:rPr lang="en-US" dirty="0" smtClean="0">
                <a:latin typeface="Consolas"/>
                <a:ea typeface="Consolas"/>
                <a:cs typeface="Consolas"/>
                <a:sym typeface="Consolas"/>
              </a:rPr>
              <a:t>Print(“*”)</a:t>
            </a:r>
          </a:p>
          <a:p>
            <a:pPr marL="0" indent="0">
              <a:buNone/>
            </a:pPr>
            <a:r>
              <a:rPr lang="en-US" dirty="0">
                <a:latin typeface="Consolas"/>
                <a:ea typeface="Consolas"/>
                <a:cs typeface="Consolas"/>
                <a:sym typeface="Consolas"/>
              </a:rPr>
              <a:t>Print</a:t>
            </a:r>
            <a:r>
              <a:rPr lang="en-US" dirty="0" smtClean="0">
                <a:latin typeface="Consolas"/>
                <a:ea typeface="Consolas"/>
                <a:cs typeface="Consolas"/>
                <a:sym typeface="Consolas"/>
              </a:rPr>
              <a:t>(“**”)</a:t>
            </a:r>
            <a:endParaRPr lang="en-US" dirty="0">
              <a:latin typeface="Consolas"/>
              <a:ea typeface="Consolas"/>
              <a:cs typeface="Consolas"/>
              <a:sym typeface="Consolas"/>
            </a:endParaRPr>
          </a:p>
          <a:p>
            <a:pPr marL="0" indent="0">
              <a:buNone/>
            </a:pPr>
            <a:r>
              <a:rPr lang="en-US" dirty="0">
                <a:latin typeface="Consolas"/>
                <a:ea typeface="Consolas"/>
                <a:cs typeface="Consolas"/>
                <a:sym typeface="Consolas"/>
              </a:rPr>
              <a:t>Print</a:t>
            </a:r>
            <a:r>
              <a:rPr lang="en-US" dirty="0" smtClean="0">
                <a:latin typeface="Consolas"/>
                <a:ea typeface="Consolas"/>
                <a:cs typeface="Consolas"/>
                <a:sym typeface="Consolas"/>
              </a:rPr>
              <a:t>(“***”)</a:t>
            </a:r>
            <a:endParaRPr lang="en-US" dirty="0">
              <a:latin typeface="Consolas"/>
              <a:ea typeface="Consolas"/>
              <a:cs typeface="Consolas"/>
              <a:sym typeface="Consolas"/>
            </a:endParaRPr>
          </a:p>
          <a:p>
            <a:pPr marL="0" indent="0">
              <a:buNone/>
            </a:pPr>
            <a:r>
              <a:rPr lang="en-US" dirty="0">
                <a:latin typeface="Consolas"/>
                <a:ea typeface="Consolas"/>
                <a:cs typeface="Consolas"/>
                <a:sym typeface="Consolas"/>
              </a:rPr>
              <a:t>Print(“****”)</a:t>
            </a:r>
          </a:p>
          <a:p>
            <a:pPr marL="0" indent="0">
              <a:buNone/>
            </a:pPr>
            <a:r>
              <a:rPr lang="en-US" dirty="0" smtClean="0">
                <a:latin typeface="Consolas"/>
                <a:ea typeface="Consolas"/>
                <a:cs typeface="Consolas"/>
                <a:sym typeface="Consolas"/>
              </a:rPr>
              <a:t>Print(“*****”)</a:t>
            </a:r>
          </a:p>
          <a:p>
            <a:pPr marL="0" indent="0">
              <a:buNone/>
            </a:pPr>
            <a:r>
              <a:rPr lang="en-US" dirty="0">
                <a:latin typeface="Consolas"/>
                <a:ea typeface="Consolas"/>
                <a:cs typeface="Consolas"/>
                <a:sym typeface="Consolas"/>
              </a:rPr>
              <a:t>Print</a:t>
            </a:r>
            <a:r>
              <a:rPr lang="en-US" dirty="0" smtClean="0">
                <a:latin typeface="Consolas"/>
                <a:ea typeface="Consolas"/>
                <a:cs typeface="Consolas"/>
                <a:sym typeface="Consolas"/>
              </a:rPr>
              <a:t>(“******”)</a:t>
            </a:r>
            <a:endParaRPr lang="en-US" dirty="0">
              <a:latin typeface="Consolas"/>
              <a:ea typeface="Consolas"/>
              <a:cs typeface="Consolas"/>
              <a:sym typeface="Consolas"/>
            </a:endParaRPr>
          </a:p>
          <a:p>
            <a:pPr marL="0" indent="0">
              <a:buNone/>
            </a:pPr>
            <a:r>
              <a:rPr lang="en-US" dirty="0">
                <a:latin typeface="Consolas"/>
                <a:ea typeface="Consolas"/>
                <a:cs typeface="Consolas"/>
                <a:sym typeface="Consolas"/>
              </a:rPr>
              <a:t>Print</a:t>
            </a:r>
            <a:r>
              <a:rPr lang="en-US" dirty="0" smtClean="0">
                <a:latin typeface="Consolas"/>
                <a:ea typeface="Consolas"/>
                <a:cs typeface="Consolas"/>
                <a:sym typeface="Consolas"/>
              </a:rPr>
              <a:t>(“*******”)</a:t>
            </a:r>
            <a:endParaRPr lang="en-US" dirty="0">
              <a:latin typeface="Consolas"/>
              <a:ea typeface="Consolas"/>
              <a:cs typeface="Consolas"/>
              <a:sym typeface="Consolas"/>
            </a:endParaRPr>
          </a:p>
          <a:p>
            <a:pPr marL="0" indent="0">
              <a:buNone/>
            </a:pPr>
            <a:endParaRPr lang="en-US" dirty="0">
              <a:latin typeface="Consolas"/>
              <a:ea typeface="Consolas"/>
              <a:cs typeface="Consolas"/>
              <a:sym typeface="Consolas"/>
            </a:endParaRPr>
          </a:p>
        </p:txBody>
      </p:sp>
      <p:sp>
        <p:nvSpPr>
          <p:cNvPr id="107" name="Google Shape;107;p17"/>
          <p:cNvSpPr txBox="1">
            <a:spLocks noGrp="1"/>
          </p:cNvSpPr>
          <p:nvPr>
            <p:ph type="body" idx="4294967295"/>
          </p:nvPr>
        </p:nvSpPr>
        <p:spPr>
          <a:xfrm>
            <a:off x="315425" y="981375"/>
            <a:ext cx="3706500" cy="13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Below is an example of a diamond shape printed using only the asterisk (*) character.</a:t>
            </a:r>
            <a:endParaRPr>
              <a:solidFill>
                <a:srgbClr val="FFFFFF"/>
              </a:solidFill>
            </a:endParaRPr>
          </a:p>
          <a:p>
            <a:pPr marL="0" lvl="0" indent="0" algn="l" rtl="0">
              <a:spcBef>
                <a:spcPts val="1600"/>
              </a:spcBef>
              <a:spcAft>
                <a:spcPts val="1600"/>
              </a:spcAft>
              <a:buNone/>
            </a:pPr>
            <a:r>
              <a:rPr lang="en">
                <a:solidFill>
                  <a:srgbClr val="FFFFFF"/>
                </a:solidFill>
              </a:rPr>
              <a:t>Choose some other shape and write the code to print it using the character(s) of your choice.</a:t>
            </a:r>
            <a:endParaRPr>
              <a:solidFill>
                <a:srgbClr val="FFFFFF"/>
              </a:solidFill>
            </a:endParaRPr>
          </a:p>
        </p:txBody>
      </p:sp>
      <p:sp>
        <p:nvSpPr>
          <p:cNvPr id="108" name="Google Shape;108;p17"/>
          <p:cNvSpPr txBox="1">
            <a:spLocks noGrp="1"/>
          </p:cNvSpPr>
          <p:nvPr>
            <p:ph type="body" idx="4294967295"/>
          </p:nvPr>
        </p:nvSpPr>
        <p:spPr>
          <a:xfrm>
            <a:off x="315425" y="2538375"/>
            <a:ext cx="3706500" cy="2049600"/>
          </a:xfrm>
          <a:prstGeom prst="rect">
            <a:avLst/>
          </a:prstGeom>
          <a:solidFill>
            <a:srgbClr val="000000"/>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endParaRPr sz="1200">
              <a:solidFill>
                <a:srgbClr val="F1C232"/>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51885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a:t>
            </a:r>
            <a:r>
              <a:rPr lang="en"/>
              <a:t>Solving </a:t>
            </a:r>
            <a:r>
              <a:rPr lang="en" smtClean="0"/>
              <a:t>4 – khaled aldasouki</a:t>
            </a:r>
            <a:endParaRPr dirty="0"/>
          </a:p>
        </p:txBody>
      </p:sp>
      <p:sp>
        <p:nvSpPr>
          <p:cNvPr id="114" name="Google Shape;114;p18"/>
          <p:cNvSpPr txBox="1">
            <a:spLocks noGrp="1"/>
          </p:cNvSpPr>
          <p:nvPr>
            <p:ph type="body" idx="1"/>
          </p:nvPr>
        </p:nvSpPr>
        <p:spPr>
          <a:xfrm>
            <a:off x="377475" y="272325"/>
            <a:ext cx="4579536"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buNone/>
            </a:pPr>
            <a:r>
              <a:rPr lang="en-GB" dirty="0" err="1" smtClean="0">
                <a:latin typeface="Consolas"/>
                <a:ea typeface="Consolas"/>
                <a:cs typeface="Consolas"/>
                <a:sym typeface="Consolas"/>
              </a:rPr>
              <a:t>Homestate</a:t>
            </a:r>
            <a:r>
              <a:rPr lang="en-GB" dirty="0" smtClean="0">
                <a:latin typeface="Consolas"/>
                <a:ea typeface="Consolas"/>
                <a:cs typeface="Consolas"/>
                <a:sym typeface="Consolas"/>
              </a:rPr>
              <a:t> = input(“Enter your home state: ”)</a:t>
            </a:r>
            <a:endParaRPr lang="en-US" dirty="0" smtClean="0">
              <a:latin typeface="Consolas"/>
              <a:ea typeface="Consolas"/>
              <a:cs typeface="Consolas"/>
              <a:sym typeface="Consolas"/>
            </a:endParaRPr>
          </a:p>
          <a:p>
            <a:pPr marL="0" lvl="0" indent="0">
              <a:buNone/>
            </a:pPr>
            <a:r>
              <a:rPr lang="en-US" dirty="0" err="1" smtClean="0">
                <a:latin typeface="Consolas"/>
                <a:ea typeface="Consolas"/>
                <a:cs typeface="Consolas"/>
                <a:sym typeface="Consolas"/>
              </a:rPr>
              <a:t>Homecity</a:t>
            </a:r>
            <a:r>
              <a:rPr lang="en-US" dirty="0" smtClean="0">
                <a:latin typeface="Consolas"/>
                <a:ea typeface="Consolas"/>
                <a:cs typeface="Consolas"/>
                <a:sym typeface="Consolas"/>
              </a:rPr>
              <a:t> = input(“Enter your home city: ”)</a:t>
            </a:r>
            <a:endParaRPr lang="en-US" dirty="0">
              <a:latin typeface="Consolas"/>
              <a:ea typeface="Consolas"/>
              <a:cs typeface="Consolas"/>
              <a:sym typeface="Consolas"/>
            </a:endParaRPr>
          </a:p>
          <a:p>
            <a:pPr marL="0" lvl="0" indent="0">
              <a:buNone/>
            </a:pPr>
            <a:r>
              <a:rPr lang="en-US" dirty="0" err="1" smtClean="0">
                <a:latin typeface="Consolas"/>
                <a:ea typeface="Consolas"/>
                <a:cs typeface="Consolas"/>
                <a:sym typeface="Consolas"/>
              </a:rPr>
              <a:t>Streetname</a:t>
            </a:r>
            <a:r>
              <a:rPr lang="en-US" dirty="0" smtClean="0">
                <a:latin typeface="Consolas"/>
                <a:ea typeface="Consolas"/>
                <a:cs typeface="Consolas"/>
                <a:sym typeface="Consolas"/>
              </a:rPr>
              <a:t> = input(“Enter your street name: ”)</a:t>
            </a:r>
          </a:p>
          <a:p>
            <a:pPr marL="0" lvl="0" indent="0">
              <a:buNone/>
            </a:pPr>
            <a:r>
              <a:rPr lang="en-US" dirty="0" err="1" smtClean="0">
                <a:latin typeface="Consolas"/>
                <a:ea typeface="Consolas"/>
                <a:cs typeface="Consolas"/>
                <a:sym typeface="Consolas"/>
              </a:rPr>
              <a:t>Zipcode</a:t>
            </a:r>
            <a:r>
              <a:rPr lang="en-US" dirty="0" smtClean="0">
                <a:latin typeface="Consolas"/>
                <a:ea typeface="Consolas"/>
                <a:cs typeface="Consolas"/>
                <a:sym typeface="Consolas"/>
              </a:rPr>
              <a:t> = input(“Enter your zip code: ”)</a:t>
            </a:r>
          </a:p>
          <a:p>
            <a:pPr marL="0" lvl="0" indent="0">
              <a:buNone/>
            </a:pPr>
            <a:r>
              <a:rPr lang="en-US" dirty="0" err="1" smtClean="0">
                <a:latin typeface="Consolas"/>
                <a:ea typeface="Consolas"/>
                <a:cs typeface="Consolas"/>
                <a:sym typeface="Consolas"/>
              </a:rPr>
              <a:t>Housenumber</a:t>
            </a:r>
            <a:r>
              <a:rPr lang="en-US" dirty="0" smtClean="0">
                <a:latin typeface="Consolas"/>
                <a:ea typeface="Consolas"/>
                <a:cs typeface="Consolas"/>
                <a:sym typeface="Consolas"/>
              </a:rPr>
              <a:t> = input(“Enter your house number: ”)</a:t>
            </a:r>
            <a:endParaRPr lang="en-US" dirty="0">
              <a:latin typeface="Consolas"/>
              <a:ea typeface="Consolas"/>
              <a:cs typeface="Consolas"/>
              <a:sym typeface="Consolas"/>
            </a:endParaRPr>
          </a:p>
          <a:p>
            <a:pPr marL="0" lvl="0" indent="0">
              <a:buNone/>
            </a:pPr>
            <a:endParaRPr lang="en-US" dirty="0" smtClean="0">
              <a:latin typeface="Consolas"/>
              <a:ea typeface="Consolas"/>
              <a:cs typeface="Consolas"/>
              <a:sym typeface="Consolas"/>
            </a:endParaRPr>
          </a:p>
          <a:p>
            <a:pPr marL="0" lvl="0" indent="0">
              <a:buNone/>
            </a:pPr>
            <a:endParaRPr lang="en-US" dirty="0">
              <a:latin typeface="Consolas"/>
              <a:ea typeface="Consolas"/>
              <a:cs typeface="Consolas"/>
              <a:sym typeface="Consolas"/>
            </a:endParaRPr>
          </a:p>
          <a:p>
            <a:pPr marL="0" lvl="0" indent="0">
              <a:buNone/>
            </a:pPr>
            <a:r>
              <a:rPr lang="en-US" dirty="0" smtClean="0">
                <a:latin typeface="Consolas"/>
                <a:ea typeface="Consolas"/>
                <a:cs typeface="Consolas"/>
                <a:sym typeface="Consolas"/>
              </a:rPr>
              <a:t>print</a:t>
            </a:r>
            <a:r>
              <a:rPr lang="en-US" dirty="0">
                <a:latin typeface="Consolas"/>
                <a:ea typeface="Consolas"/>
                <a:cs typeface="Consolas"/>
                <a:sym typeface="Consolas"/>
              </a:rPr>
              <a:t>("Your mailing address is:")</a:t>
            </a:r>
          </a:p>
          <a:p>
            <a:pPr marL="0" lvl="0" indent="0">
              <a:buNone/>
            </a:pPr>
            <a:r>
              <a:rPr lang="en-US" dirty="0">
                <a:latin typeface="Consolas"/>
                <a:ea typeface="Consolas"/>
                <a:cs typeface="Consolas"/>
                <a:sym typeface="Consolas"/>
              </a:rPr>
              <a:t>print(</a:t>
            </a:r>
            <a:r>
              <a:rPr lang="en-US" dirty="0" err="1">
                <a:latin typeface="Consolas"/>
                <a:ea typeface="Consolas"/>
                <a:cs typeface="Consolas"/>
                <a:sym typeface="Consolas"/>
              </a:rPr>
              <a:t>Housenumber</a:t>
            </a:r>
            <a:r>
              <a:rPr lang="en-US" dirty="0">
                <a:latin typeface="Consolas"/>
                <a:ea typeface="Consolas"/>
                <a:cs typeface="Consolas"/>
                <a:sym typeface="Consolas"/>
              </a:rPr>
              <a:t>, </a:t>
            </a:r>
            <a:r>
              <a:rPr lang="en-US" dirty="0" err="1">
                <a:latin typeface="Consolas"/>
                <a:ea typeface="Consolas"/>
                <a:cs typeface="Consolas"/>
                <a:sym typeface="Consolas"/>
              </a:rPr>
              <a:t>Streetname</a:t>
            </a:r>
            <a:r>
              <a:rPr lang="en-US" dirty="0">
                <a:latin typeface="Consolas"/>
                <a:ea typeface="Consolas"/>
                <a:cs typeface="Consolas"/>
                <a:sym typeface="Consolas"/>
              </a:rPr>
              <a:t>)</a:t>
            </a:r>
          </a:p>
          <a:p>
            <a:pPr marL="0" lvl="0" indent="0">
              <a:buNone/>
            </a:pPr>
            <a:r>
              <a:rPr lang="en-US" dirty="0">
                <a:latin typeface="Consolas"/>
                <a:ea typeface="Consolas"/>
                <a:cs typeface="Consolas"/>
                <a:sym typeface="Consolas"/>
              </a:rPr>
              <a:t>print(</a:t>
            </a:r>
            <a:r>
              <a:rPr lang="en-US" dirty="0" err="1">
                <a:latin typeface="Consolas"/>
                <a:ea typeface="Consolas"/>
                <a:cs typeface="Consolas"/>
                <a:sym typeface="Consolas"/>
              </a:rPr>
              <a:t>Homecity</a:t>
            </a:r>
            <a:r>
              <a:rPr lang="en-US" dirty="0">
                <a:latin typeface="Consolas"/>
                <a:ea typeface="Consolas"/>
                <a:cs typeface="Consolas"/>
                <a:sym typeface="Consolas"/>
              </a:rPr>
              <a:t>, </a:t>
            </a:r>
            <a:r>
              <a:rPr lang="en-US" dirty="0" err="1">
                <a:latin typeface="Consolas"/>
                <a:ea typeface="Consolas"/>
                <a:cs typeface="Consolas"/>
                <a:sym typeface="Consolas"/>
              </a:rPr>
              <a:t>Homestate</a:t>
            </a:r>
            <a:r>
              <a:rPr lang="en-US" dirty="0">
                <a:latin typeface="Consolas"/>
                <a:ea typeface="Consolas"/>
                <a:cs typeface="Consolas"/>
                <a:sym typeface="Consolas"/>
              </a:rPr>
              <a:t>, </a:t>
            </a:r>
            <a:r>
              <a:rPr lang="en-US" smtClean="0">
                <a:latin typeface="Consolas"/>
                <a:ea typeface="Consolas"/>
                <a:cs typeface="Consolas"/>
                <a:sym typeface="Consolas"/>
              </a:rPr>
              <a:t>Zipcode</a:t>
            </a:r>
            <a:r>
              <a:rPr lang="en-US" dirty="0">
                <a:latin typeface="Consolas"/>
                <a:ea typeface="Consolas"/>
                <a:cs typeface="Consolas"/>
                <a:sym typeface="Consolas"/>
              </a:rPr>
              <a:t>)</a:t>
            </a:r>
          </a:p>
          <a:p>
            <a:pPr marL="0" lvl="0" indent="0" algn="l" rtl="0">
              <a:spcBef>
                <a:spcPts val="0"/>
              </a:spcBef>
              <a:spcAft>
                <a:spcPts val="0"/>
              </a:spcAft>
              <a:buNone/>
            </a:pPr>
            <a:endParaRPr dirty="0">
              <a:latin typeface="Consolas"/>
              <a:ea typeface="Consolas"/>
              <a:cs typeface="Consolas"/>
              <a:sym typeface="Consolas"/>
            </a:endParaRPr>
          </a:p>
        </p:txBody>
      </p:sp>
      <p:sp>
        <p:nvSpPr>
          <p:cNvPr id="115" name="Google Shape;115;p18"/>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16" name="Google Shape;116;p18"/>
          <p:cNvSpPr txBox="1">
            <a:spLocks noGrp="1"/>
          </p:cNvSpPr>
          <p:nvPr>
            <p:ph type="body" idx="2"/>
          </p:nvPr>
        </p:nvSpPr>
        <p:spPr>
          <a:xfrm>
            <a:off x="5192225" y="1286175"/>
            <a:ext cx="3706500" cy="1230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Write the code to prompt the user to enter the two letter abbreviation for their home state (e.g. "NY"), home city, street name, zip code, and house number (in that order). Then print their properly formatted mailing address.</a:t>
            </a:r>
            <a:endParaRPr/>
          </a:p>
        </p:txBody>
      </p:sp>
      <p:sp>
        <p:nvSpPr>
          <p:cNvPr id="117" name="Google Shape;117;p18"/>
          <p:cNvSpPr txBox="1">
            <a:spLocks noGrp="1"/>
          </p:cNvSpPr>
          <p:nvPr>
            <p:ph type="body" idx="2"/>
          </p:nvPr>
        </p:nvSpPr>
        <p:spPr>
          <a:xfrm>
            <a:off x="5160675" y="2680275"/>
            <a:ext cx="3706500" cy="2049600"/>
          </a:xfrm>
          <a:prstGeom prst="rect">
            <a:avLst/>
          </a:prstGeom>
          <a:solidFill>
            <a:srgbClr val="000000"/>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F1C232"/>
                </a:solidFill>
                <a:latin typeface="Consolas"/>
                <a:ea typeface="Consolas"/>
                <a:cs typeface="Consolas"/>
                <a:sym typeface="Consolas"/>
              </a:rPr>
              <a:t>Enter your home state: NY</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Enter your home city: West Henrietta</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Enter your street name: Dutchess Rd.</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Enter your zip code: 14583</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Enter your house number: 1347</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Your mailing address is:</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1347 Dutchess Rd.</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West Henrietta , NY 14583</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endParaRPr sz="1200" dirty="0">
              <a:solidFill>
                <a:srgbClr val="F1C232"/>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720</Words>
  <Application>Microsoft Office PowerPoint</Application>
  <PresentationFormat>On-screen Show (16:9)</PresentationFormat>
  <Paragraphs>69</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Roboto</vt:lpstr>
      <vt:lpstr>Consolas</vt:lpstr>
      <vt:lpstr>Merriweather</vt:lpstr>
      <vt:lpstr>Arial</vt:lpstr>
      <vt:lpstr>Paradigm</vt:lpstr>
      <vt:lpstr>Problem Solving Session – khaled aldasouki</vt:lpstr>
      <vt:lpstr>Problem Solving 1- khaled aldasouki</vt:lpstr>
      <vt:lpstr>Problem Solving 2 – khaled aldasouki</vt:lpstr>
      <vt:lpstr>Problem Solving 3 –khaled aldasouki</vt:lpstr>
      <vt:lpstr>Problem Solving 4 – khaled aldasouki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cp:lastModifiedBy>khaled aldasuki</cp:lastModifiedBy>
  <cp:revision>9</cp:revision>
  <dcterms:modified xsi:type="dcterms:W3CDTF">2021-09-12T04:52:42Z</dcterms:modified>
</cp:coreProperties>
</file>