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60" r:id="rId5"/>
    <p:sldId id="261" r:id="rId6"/>
  </p:sldIdLst>
  <p:sldSz cx="9144000" cy="5143500" type="screen16x9"/>
  <p:notesSz cx="6858000" cy="9144000"/>
  <p:embeddedFontLst>
    <p:embeddedFont>
      <p:font typeface="Consolas" panose="020B0609020204030204" pitchFamily="49" charset="0"/>
      <p:regular r:id="rId8"/>
      <p:bold r:id="rId9"/>
      <p:italic r:id="rId10"/>
      <p:boldItalic r:id="rId11"/>
    </p:embeddedFont>
    <p:embeddedFont>
      <p:font typeface="Merriweather" panose="00000500000000000000" pitchFamily="2"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0" d="100"/>
          <a:sy n="110" d="100"/>
        </p:scale>
        <p:origin x="78"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222470a82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222470a8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79" name="Google Shape;79;p14"/>
          <p:cNvSpPr txBox="1">
            <a:spLocks noGrp="1"/>
          </p:cNvSpPr>
          <p:nvPr>
            <p:ph type="body" idx="2"/>
          </p:nvPr>
        </p:nvSpPr>
        <p:spPr>
          <a:xfrm>
            <a:off x="5192225" y="1286175"/>
            <a:ext cx="3706500" cy="19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your next homework assignment, you will be writing and submitting multiple, small Python programs. </a:t>
            </a:r>
            <a:endParaRPr dirty="0"/>
          </a:p>
          <a:p>
            <a:pPr marL="0" lvl="0" indent="0" algn="l" rtl="0">
              <a:spcBef>
                <a:spcPts val="1600"/>
              </a:spcBef>
              <a:spcAft>
                <a:spcPts val="1600"/>
              </a:spcAft>
              <a:buNone/>
            </a:pPr>
            <a:r>
              <a:rPr lang="en" dirty="0"/>
              <a:t>Assuming that you are sitting down to begin work on a new computer, list every step that you should perform to complete and submit the first program*.</a:t>
            </a:r>
            <a:endParaRPr dirty="0"/>
          </a:p>
        </p:txBody>
      </p:sp>
      <p:sp>
        <p:nvSpPr>
          <p:cNvPr id="80" name="Google Shape;80;p14"/>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1" name="Google Shape;81;p14"/>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Download git</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Download PyCharm </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Check python version </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Get the repository you want to clone </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Open windows power shell </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Locate where you want the repository to be saved </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Cd to the folder </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Then type git clone (repository link)</a:t>
            </a:r>
            <a:endParaRPr sz="1000" dirty="0">
              <a:latin typeface="Consolas"/>
              <a:ea typeface="Consolas"/>
              <a:cs typeface="Consolas"/>
              <a:sym typeface="Consolas"/>
            </a:endParaRPr>
          </a:p>
        </p:txBody>
      </p:sp>
      <p:sp>
        <p:nvSpPr>
          <p:cNvPr id="82" name="Google Shape;82;p14"/>
          <p:cNvSpPr txBox="1">
            <a:spLocks noGrp="1"/>
          </p:cNvSpPr>
          <p:nvPr>
            <p:ph type="body" idx="3"/>
          </p:nvPr>
        </p:nvSpPr>
        <p:spPr>
          <a:xfrm>
            <a:off x="5216775" y="4256852"/>
            <a:ext cx="3706500" cy="6381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i="1"/>
              <a:t>* Obviously you don’t know the specific details of what the program needs to do - just think about the generic steps you need to go through.</a:t>
            </a:r>
            <a:endParaRPr sz="1000" i="1">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88" name="Google Shape;88;p15"/>
          <p:cNvSpPr txBox="1">
            <a:spLocks noGrp="1"/>
          </p:cNvSpPr>
          <p:nvPr>
            <p:ph type="body" idx="1"/>
          </p:nvPr>
        </p:nvSpPr>
        <p:spPr>
          <a:xfrm>
            <a:off x="45684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152400" lvl="0" indent="0" algn="l" rtl="0">
              <a:spcBef>
                <a:spcPts val="0"/>
              </a:spcBef>
              <a:spcAft>
                <a:spcPts val="0"/>
              </a:spcAft>
              <a:buSzPts val="1200"/>
              <a:buNone/>
            </a:pPr>
            <a:r>
              <a:rPr lang="en-US" sz="1200" dirty="0">
                <a:latin typeface="Consolas"/>
                <a:ea typeface="Consolas"/>
                <a:cs typeface="Consolas"/>
                <a:sym typeface="Consolas"/>
              </a:rPr>
              <a:t>  PyCharm </a:t>
            </a:r>
          </a:p>
          <a:p>
            <a:pPr marL="152400" lvl="0" indent="0" algn="l" rtl="0">
              <a:spcBef>
                <a:spcPts val="0"/>
              </a:spcBef>
              <a:spcAft>
                <a:spcPts val="0"/>
              </a:spcAft>
              <a:buSzPts val="1200"/>
              <a:buNone/>
            </a:pPr>
            <a:r>
              <a:rPr lang="en-US" sz="1200" dirty="0">
                <a:latin typeface="Consolas"/>
                <a:ea typeface="Consolas"/>
                <a:cs typeface="Consolas"/>
                <a:sym typeface="Consolas"/>
              </a:rPr>
              <a:t>pro (helps detect the error) </a:t>
            </a:r>
          </a:p>
          <a:p>
            <a:pPr marL="152400" lvl="0" indent="0" algn="l" rtl="0">
              <a:spcBef>
                <a:spcPts val="0"/>
              </a:spcBef>
              <a:spcAft>
                <a:spcPts val="0"/>
              </a:spcAft>
              <a:buSzPts val="1200"/>
              <a:buNone/>
            </a:pPr>
            <a:r>
              <a:rPr lang="en-US" sz="1200" dirty="0">
                <a:latin typeface="Consolas"/>
                <a:ea typeface="Consolas"/>
                <a:cs typeface="Consolas"/>
                <a:sym typeface="Consolas"/>
              </a:rPr>
              <a:t>con (takes more space than other ides) </a:t>
            </a:r>
          </a:p>
          <a:p>
            <a:pPr marL="152400" lvl="0" indent="0" algn="l" rtl="0">
              <a:spcBef>
                <a:spcPts val="0"/>
              </a:spcBef>
              <a:spcAft>
                <a:spcPts val="0"/>
              </a:spcAft>
              <a:buSzPts val="1200"/>
              <a:buNone/>
            </a:pPr>
            <a:r>
              <a:rPr lang="en-US" sz="1200" dirty="0">
                <a:latin typeface="Consolas"/>
                <a:ea typeface="Consolas"/>
                <a:cs typeface="Consolas"/>
                <a:sym typeface="Consolas"/>
              </a:rPr>
              <a:t>  Co lab </a:t>
            </a:r>
          </a:p>
          <a:p>
            <a:pPr marL="152400" lvl="0" indent="0" algn="l" rtl="0">
              <a:spcBef>
                <a:spcPts val="0"/>
              </a:spcBef>
              <a:spcAft>
                <a:spcPts val="0"/>
              </a:spcAft>
              <a:buSzPts val="1200"/>
              <a:buNone/>
            </a:pPr>
            <a:r>
              <a:rPr lang="en-US" sz="1200" dirty="0">
                <a:latin typeface="Consolas"/>
                <a:ea typeface="Consolas"/>
                <a:cs typeface="Consolas"/>
                <a:sym typeface="Consolas"/>
              </a:rPr>
              <a:t>pro (had ide features) </a:t>
            </a:r>
          </a:p>
          <a:p>
            <a:pPr marL="152400" lvl="0" indent="0" algn="l" rtl="0">
              <a:spcBef>
                <a:spcPts val="0"/>
              </a:spcBef>
              <a:spcAft>
                <a:spcPts val="0"/>
              </a:spcAft>
              <a:buSzPts val="1200"/>
              <a:buNone/>
            </a:pPr>
            <a:r>
              <a:rPr lang="en-US" sz="1200" dirty="0">
                <a:latin typeface="Consolas"/>
                <a:ea typeface="Consolas"/>
                <a:cs typeface="Consolas"/>
                <a:sym typeface="Consolas"/>
              </a:rPr>
              <a:t>con (limited storage)</a:t>
            </a:r>
          </a:p>
          <a:p>
            <a:pPr marL="152400" lvl="0" indent="0" algn="l" rtl="0">
              <a:spcBef>
                <a:spcPts val="0"/>
              </a:spcBef>
              <a:spcAft>
                <a:spcPts val="0"/>
              </a:spcAft>
              <a:buSzPts val="1200"/>
              <a:buNone/>
            </a:pPr>
            <a:r>
              <a:rPr lang="en-US" sz="1200" dirty="0">
                <a:latin typeface="Consolas"/>
                <a:ea typeface="Consolas"/>
                <a:cs typeface="Consolas"/>
                <a:sym typeface="Consolas"/>
              </a:rPr>
              <a:t>  Power shell</a:t>
            </a:r>
          </a:p>
          <a:p>
            <a:pPr marL="152400" lvl="0" indent="0" algn="l" rtl="0">
              <a:spcBef>
                <a:spcPts val="0"/>
              </a:spcBef>
              <a:spcAft>
                <a:spcPts val="0"/>
              </a:spcAft>
              <a:buSzPts val="1200"/>
              <a:buNone/>
            </a:pPr>
            <a:r>
              <a:rPr lang="en-US" sz="1200" dirty="0">
                <a:latin typeface="Consolas"/>
                <a:ea typeface="Consolas"/>
                <a:cs typeface="Consolas"/>
                <a:sym typeface="Consolas"/>
              </a:rPr>
              <a:t>Pro (ease of access)</a:t>
            </a:r>
          </a:p>
          <a:p>
            <a:pPr marL="152400" lvl="0" indent="0" algn="l" rtl="0">
              <a:spcBef>
                <a:spcPts val="0"/>
              </a:spcBef>
              <a:spcAft>
                <a:spcPts val="0"/>
              </a:spcAft>
              <a:buSzPts val="1200"/>
              <a:buNone/>
            </a:pPr>
            <a:r>
              <a:rPr lang="en-US" sz="1200" dirty="0">
                <a:latin typeface="Consolas"/>
                <a:ea typeface="Consolas"/>
                <a:cs typeface="Consolas"/>
                <a:sym typeface="Consolas"/>
              </a:rPr>
              <a:t>Con (limited features)</a:t>
            </a:r>
          </a:p>
        </p:txBody>
      </p:sp>
      <p:sp>
        <p:nvSpPr>
          <p:cNvPr id="89" name="Google Shape;89;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at least 3 different ways to execute a Python program discussed during today’s lecture. List as many as you can remember along with at least one pro and one con for each. </a:t>
            </a:r>
            <a:endParaRPr/>
          </a:p>
          <a:p>
            <a:pPr marL="0" lvl="0" indent="0" algn="l" rtl="0">
              <a:spcBef>
                <a:spcPts val="1600"/>
              </a:spcBef>
              <a:spcAft>
                <a:spcPts val="1600"/>
              </a:spcAft>
              <a:buNone/>
            </a:pPr>
            <a:r>
              <a:rPr lang="en"/>
              <a:t>Indicate which option each team member prefers the most and plans to use during class and/or on their assignments.</a:t>
            </a:r>
            <a:endParaRPr/>
          </a:p>
        </p:txBody>
      </p:sp>
      <p:sp>
        <p:nvSpPr>
          <p:cNvPr id="90" name="Google Shape;9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title"/>
          </p:nvPr>
        </p:nvSpPr>
        <p:spPr>
          <a:xfrm>
            <a:off x="311300" y="196125"/>
            <a:ext cx="3704400" cy="20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3</a:t>
            </a:r>
            <a:endParaRPr dirty="0"/>
          </a:p>
        </p:txBody>
      </p:sp>
      <p:sp>
        <p:nvSpPr>
          <p:cNvPr id="106" name="Google Shape;106;p17"/>
          <p:cNvSpPr txBox="1">
            <a:spLocks noGrp="1"/>
          </p:cNvSpPr>
          <p:nvPr>
            <p:ph type="body" idx="2"/>
          </p:nvPr>
        </p:nvSpPr>
        <p:spPr>
          <a:xfrm>
            <a:off x="4879025" y="500925"/>
            <a:ext cx="3954000" cy="4111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("1 0 1 0	1 0 1 0	1 0 1")</a:t>
            </a:r>
          </a:p>
          <a:p>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("0	              0")</a:t>
            </a:r>
          </a:p>
          <a:p>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("1   		    1")</a:t>
            </a:r>
          </a:p>
          <a:p>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("0	              0")</a:t>
            </a:r>
          </a:p>
          <a:p>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("1   		    1« </a:t>
            </a:r>
          </a:p>
          <a:p>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("0	              0")</a:t>
            </a:r>
          </a:p>
          <a:p>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("1   		    1« </a:t>
            </a:r>
          </a:p>
          <a:p>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("0	              0")</a:t>
            </a:r>
          </a:p>
          <a:p>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("1   		    1")</a:t>
            </a:r>
          </a:p>
          <a:p>
            <a:r>
              <a:rPr lang="fr-FR" b="0" dirty="0" err="1">
                <a:solidFill>
                  <a:srgbClr val="000000"/>
                </a:solidFill>
                <a:effectLst/>
                <a:latin typeface="Consolas" panose="020B0609020204030204" pitchFamily="49" charset="0"/>
              </a:rPr>
              <a:t>print</a:t>
            </a:r>
            <a:r>
              <a:rPr lang="fr-FR" b="0" dirty="0">
                <a:solidFill>
                  <a:srgbClr val="000000"/>
                </a:solidFill>
                <a:effectLst/>
                <a:latin typeface="Consolas" panose="020B0609020204030204" pitchFamily="49" charset="0"/>
              </a:rPr>
              <a:t> ("0 1 0 1	0 1 0 1	0 1 0")</a:t>
            </a:r>
            <a:endParaRPr dirty="0">
              <a:latin typeface="Consolas"/>
              <a:ea typeface="Consolas"/>
              <a:cs typeface="Consolas"/>
              <a:sym typeface="Consolas"/>
            </a:endParaRPr>
          </a:p>
        </p:txBody>
      </p:sp>
      <p:sp>
        <p:nvSpPr>
          <p:cNvPr id="107" name="Google Shape;107;p17"/>
          <p:cNvSpPr txBox="1">
            <a:spLocks noGrp="1"/>
          </p:cNvSpPr>
          <p:nvPr>
            <p:ph type="body" idx="4294967295"/>
          </p:nvPr>
        </p:nvSpPr>
        <p:spPr>
          <a:xfrm>
            <a:off x="315425" y="981375"/>
            <a:ext cx="37065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Below is an example of a diamond shape printed using only the asterisk (*) character.</a:t>
            </a:r>
            <a:endParaRPr>
              <a:solidFill>
                <a:srgbClr val="FFFFFF"/>
              </a:solidFill>
            </a:endParaRPr>
          </a:p>
          <a:p>
            <a:pPr marL="0" lvl="0" indent="0" algn="l" rtl="0">
              <a:spcBef>
                <a:spcPts val="1600"/>
              </a:spcBef>
              <a:spcAft>
                <a:spcPts val="1600"/>
              </a:spcAft>
              <a:buNone/>
            </a:pPr>
            <a:r>
              <a:rPr lang="en">
                <a:solidFill>
                  <a:srgbClr val="FFFFFF"/>
                </a:solidFill>
              </a:rPr>
              <a:t>Choose some other shape and write the code to print it using the character(s) of your choice.</a:t>
            </a:r>
            <a:endParaRPr>
              <a:solidFill>
                <a:srgbClr val="FFFFFF"/>
              </a:solidFill>
            </a:endParaRPr>
          </a:p>
        </p:txBody>
      </p:sp>
      <p:sp>
        <p:nvSpPr>
          <p:cNvPr id="108" name="Google Shape;108;p17"/>
          <p:cNvSpPr txBox="1">
            <a:spLocks noGrp="1"/>
          </p:cNvSpPr>
          <p:nvPr>
            <p:ph type="body" idx="4294967295"/>
          </p:nvPr>
        </p:nvSpPr>
        <p:spPr>
          <a:xfrm>
            <a:off x="315425" y="25383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         *</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endParaRPr sz="1200" dirty="0">
              <a:solidFill>
                <a:srgbClr val="F1C232"/>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4</a:t>
            </a:r>
            <a:endParaRPr dirty="0"/>
          </a:p>
        </p:txBody>
      </p:sp>
      <p:sp>
        <p:nvSpPr>
          <p:cNvPr id="114" name="Google Shape;114;p18"/>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FC000"/>
                </a:solidFill>
                <a:latin typeface="Consolas"/>
                <a:ea typeface="Consolas"/>
                <a:cs typeface="Consolas"/>
                <a:sym typeface="Consolas"/>
              </a:rPr>
              <a:t>def</a:t>
            </a:r>
            <a:r>
              <a:rPr lang="en-US" dirty="0">
                <a:latin typeface="Consolas"/>
                <a:ea typeface="Consolas"/>
                <a:cs typeface="Consolas"/>
                <a:sym typeface="Consolas"/>
              </a:rPr>
              <a:t> </a:t>
            </a:r>
            <a:r>
              <a:rPr lang="en-US" dirty="0">
                <a:solidFill>
                  <a:srgbClr val="0070C0"/>
                </a:solidFill>
                <a:latin typeface="Consolas"/>
                <a:ea typeface="Consolas"/>
                <a:cs typeface="Consolas"/>
                <a:sym typeface="Consolas"/>
              </a:rPr>
              <a:t>Address</a:t>
            </a:r>
            <a:r>
              <a:rPr lang="en-US" dirty="0">
                <a:latin typeface="Consolas"/>
                <a:ea typeface="Consolas"/>
                <a:cs typeface="Consolas"/>
                <a:sym typeface="Consolas"/>
              </a:rPr>
              <a:t>():</a:t>
            </a:r>
          </a:p>
          <a:p>
            <a:pPr marL="0" lvl="0" indent="0" algn="l" rtl="0">
              <a:spcBef>
                <a:spcPts val="0"/>
              </a:spcBef>
              <a:spcAft>
                <a:spcPts val="0"/>
              </a:spcAft>
              <a:buNone/>
            </a:pPr>
            <a:r>
              <a:rPr lang="en-US" dirty="0">
                <a:latin typeface="Consolas"/>
                <a:ea typeface="Consolas"/>
                <a:cs typeface="Consolas"/>
                <a:sym typeface="Consolas"/>
              </a:rPr>
              <a:t>    </a:t>
            </a:r>
            <a:r>
              <a:rPr lang="en-US" dirty="0" err="1">
                <a:latin typeface="Consolas"/>
                <a:ea typeface="Consolas"/>
                <a:cs typeface="Consolas"/>
                <a:sym typeface="Consolas"/>
              </a:rPr>
              <a:t>hs</a:t>
            </a:r>
            <a:r>
              <a:rPr lang="en-US" dirty="0">
                <a:latin typeface="Consolas"/>
                <a:ea typeface="Consolas"/>
                <a:cs typeface="Consolas"/>
                <a:sym typeface="Consolas"/>
              </a:rPr>
              <a:t>=</a:t>
            </a:r>
            <a:r>
              <a:rPr lang="en-US" dirty="0">
                <a:solidFill>
                  <a:srgbClr val="7030A0"/>
                </a:solidFill>
                <a:latin typeface="Consolas"/>
                <a:ea typeface="Consolas"/>
                <a:cs typeface="Consolas"/>
                <a:sym typeface="Consolas"/>
              </a:rPr>
              <a:t>input</a:t>
            </a:r>
            <a:r>
              <a:rPr lang="en-US" dirty="0">
                <a:latin typeface="Consolas"/>
                <a:ea typeface="Consolas"/>
                <a:cs typeface="Consolas"/>
                <a:sym typeface="Consolas"/>
              </a:rPr>
              <a:t>("Enter your home state:")</a:t>
            </a:r>
          </a:p>
          <a:p>
            <a:pPr marL="0" lvl="0" indent="0" algn="l" rtl="0">
              <a:spcBef>
                <a:spcPts val="0"/>
              </a:spcBef>
              <a:spcAft>
                <a:spcPts val="0"/>
              </a:spcAft>
              <a:buNone/>
            </a:pPr>
            <a:r>
              <a:rPr lang="en-US" dirty="0">
                <a:latin typeface="Consolas"/>
                <a:ea typeface="Consolas"/>
                <a:cs typeface="Consolas"/>
                <a:sym typeface="Consolas"/>
              </a:rPr>
              <a:t>    </a:t>
            </a:r>
            <a:r>
              <a:rPr lang="en-US" dirty="0" err="1">
                <a:latin typeface="Consolas"/>
                <a:ea typeface="Consolas"/>
                <a:cs typeface="Consolas"/>
                <a:sym typeface="Consolas"/>
              </a:rPr>
              <a:t>hc</a:t>
            </a:r>
            <a:r>
              <a:rPr lang="en-US" dirty="0">
                <a:latin typeface="Consolas"/>
                <a:ea typeface="Consolas"/>
                <a:cs typeface="Consolas"/>
                <a:sym typeface="Consolas"/>
              </a:rPr>
              <a:t>=</a:t>
            </a:r>
            <a:r>
              <a:rPr lang="en-US" dirty="0">
                <a:solidFill>
                  <a:srgbClr val="7030A0"/>
                </a:solidFill>
                <a:latin typeface="Consolas"/>
                <a:ea typeface="Consolas"/>
                <a:cs typeface="Consolas"/>
                <a:sym typeface="Consolas"/>
              </a:rPr>
              <a:t>input</a:t>
            </a:r>
            <a:r>
              <a:rPr lang="en-US" dirty="0">
                <a:latin typeface="Consolas"/>
                <a:ea typeface="Consolas"/>
                <a:cs typeface="Consolas"/>
                <a:sym typeface="Consolas"/>
              </a:rPr>
              <a:t>("Enter your home city:")</a:t>
            </a:r>
          </a:p>
          <a:p>
            <a:pPr marL="0" lvl="0" indent="0" algn="l" rtl="0">
              <a:spcBef>
                <a:spcPts val="0"/>
              </a:spcBef>
              <a:spcAft>
                <a:spcPts val="0"/>
              </a:spcAft>
              <a:buNone/>
            </a:pPr>
            <a:r>
              <a:rPr lang="en-US" dirty="0">
                <a:latin typeface="Consolas"/>
                <a:ea typeface="Consolas"/>
                <a:cs typeface="Consolas"/>
                <a:sym typeface="Consolas"/>
              </a:rPr>
              <a:t>    </a:t>
            </a:r>
            <a:r>
              <a:rPr lang="en-US" dirty="0" err="1">
                <a:latin typeface="Consolas"/>
                <a:ea typeface="Consolas"/>
                <a:cs typeface="Consolas"/>
                <a:sym typeface="Consolas"/>
              </a:rPr>
              <a:t>sn</a:t>
            </a:r>
            <a:r>
              <a:rPr lang="en-US" dirty="0">
                <a:latin typeface="Consolas"/>
                <a:ea typeface="Consolas"/>
                <a:cs typeface="Consolas"/>
                <a:sym typeface="Consolas"/>
              </a:rPr>
              <a:t>=</a:t>
            </a:r>
            <a:r>
              <a:rPr lang="en-US" dirty="0">
                <a:solidFill>
                  <a:srgbClr val="7030A0"/>
                </a:solidFill>
                <a:latin typeface="Consolas"/>
                <a:ea typeface="Consolas"/>
                <a:cs typeface="Consolas"/>
                <a:sym typeface="Consolas"/>
              </a:rPr>
              <a:t>input</a:t>
            </a:r>
            <a:r>
              <a:rPr lang="en-US" dirty="0">
                <a:latin typeface="Consolas"/>
                <a:ea typeface="Consolas"/>
                <a:cs typeface="Consolas"/>
                <a:sym typeface="Consolas"/>
              </a:rPr>
              <a:t>("Enter your street name:")</a:t>
            </a:r>
          </a:p>
          <a:p>
            <a:pPr marL="0" lvl="0" indent="0" algn="l" rtl="0">
              <a:spcBef>
                <a:spcPts val="0"/>
              </a:spcBef>
              <a:spcAft>
                <a:spcPts val="0"/>
              </a:spcAft>
              <a:buNone/>
            </a:pPr>
            <a:r>
              <a:rPr lang="en-US" dirty="0">
                <a:latin typeface="Consolas"/>
                <a:ea typeface="Consolas"/>
                <a:cs typeface="Consolas"/>
                <a:sym typeface="Consolas"/>
              </a:rPr>
              <a:t>    </a:t>
            </a:r>
            <a:r>
              <a:rPr lang="en-US" dirty="0" err="1">
                <a:latin typeface="Consolas"/>
                <a:ea typeface="Consolas"/>
                <a:cs typeface="Consolas"/>
                <a:sym typeface="Consolas"/>
              </a:rPr>
              <a:t>zc</a:t>
            </a:r>
            <a:r>
              <a:rPr lang="en-US" dirty="0">
                <a:latin typeface="Consolas"/>
                <a:ea typeface="Consolas"/>
                <a:cs typeface="Consolas"/>
                <a:sym typeface="Consolas"/>
              </a:rPr>
              <a:t>=</a:t>
            </a:r>
            <a:r>
              <a:rPr lang="en-US" dirty="0">
                <a:solidFill>
                  <a:srgbClr val="7030A0"/>
                </a:solidFill>
                <a:latin typeface="Consolas"/>
                <a:ea typeface="Consolas"/>
                <a:cs typeface="Consolas"/>
                <a:sym typeface="Consolas"/>
              </a:rPr>
              <a:t>input</a:t>
            </a:r>
            <a:r>
              <a:rPr lang="en-US" dirty="0">
                <a:latin typeface="Consolas"/>
                <a:ea typeface="Consolas"/>
                <a:cs typeface="Consolas"/>
                <a:sym typeface="Consolas"/>
              </a:rPr>
              <a:t>("Enter your zip code:")</a:t>
            </a:r>
          </a:p>
          <a:p>
            <a:pPr marL="0" lvl="0" indent="0" algn="l" rtl="0">
              <a:spcBef>
                <a:spcPts val="0"/>
              </a:spcBef>
              <a:spcAft>
                <a:spcPts val="0"/>
              </a:spcAft>
              <a:buNone/>
            </a:pPr>
            <a:r>
              <a:rPr lang="en-US" dirty="0">
                <a:latin typeface="Consolas"/>
                <a:ea typeface="Consolas"/>
                <a:cs typeface="Consolas"/>
                <a:sym typeface="Consolas"/>
              </a:rPr>
              <a:t>    </a:t>
            </a:r>
            <a:r>
              <a:rPr lang="en-US" dirty="0" err="1">
                <a:latin typeface="Consolas"/>
                <a:ea typeface="Consolas"/>
                <a:cs typeface="Consolas"/>
                <a:sym typeface="Consolas"/>
              </a:rPr>
              <a:t>hn</a:t>
            </a:r>
            <a:r>
              <a:rPr lang="en-US" dirty="0">
                <a:latin typeface="Consolas"/>
                <a:ea typeface="Consolas"/>
                <a:cs typeface="Consolas"/>
                <a:sym typeface="Consolas"/>
              </a:rPr>
              <a:t>=</a:t>
            </a:r>
            <a:r>
              <a:rPr lang="en-US" dirty="0">
                <a:solidFill>
                  <a:srgbClr val="7030A0"/>
                </a:solidFill>
                <a:latin typeface="Consolas"/>
                <a:ea typeface="Consolas"/>
                <a:cs typeface="Consolas"/>
                <a:sym typeface="Consolas"/>
              </a:rPr>
              <a:t>input</a:t>
            </a:r>
            <a:r>
              <a:rPr lang="en-US" dirty="0">
                <a:latin typeface="Consolas"/>
                <a:ea typeface="Consolas"/>
                <a:cs typeface="Consolas"/>
                <a:sym typeface="Consolas"/>
              </a:rPr>
              <a:t>("Enter your house number:")</a:t>
            </a:r>
          </a:p>
          <a:p>
            <a:pPr marL="0" lvl="0" indent="0" algn="l" rtl="0">
              <a:spcBef>
                <a:spcPts val="0"/>
              </a:spcBef>
              <a:spcAft>
                <a:spcPts val="0"/>
              </a:spcAft>
              <a:buNone/>
            </a:pPr>
            <a:r>
              <a:rPr lang="en-US" dirty="0">
                <a:latin typeface="Consolas"/>
                <a:ea typeface="Consolas"/>
                <a:cs typeface="Consolas"/>
                <a:sym typeface="Consolas"/>
              </a:rPr>
              <a:t>    </a:t>
            </a:r>
            <a:r>
              <a:rPr lang="en-US" dirty="0">
                <a:solidFill>
                  <a:srgbClr val="7030A0"/>
                </a:solidFill>
                <a:latin typeface="Consolas"/>
                <a:ea typeface="Consolas"/>
                <a:cs typeface="Consolas"/>
                <a:sym typeface="Consolas"/>
              </a:rPr>
              <a:t>print</a:t>
            </a:r>
            <a:r>
              <a:rPr lang="en-US" dirty="0">
                <a:latin typeface="Consolas"/>
                <a:ea typeface="Consolas"/>
                <a:cs typeface="Consolas"/>
                <a:sym typeface="Consolas"/>
              </a:rPr>
              <a:t>(" ")</a:t>
            </a:r>
          </a:p>
          <a:p>
            <a:pPr marL="0" lvl="0" indent="0" algn="l" rtl="0">
              <a:spcBef>
                <a:spcPts val="0"/>
              </a:spcBef>
              <a:spcAft>
                <a:spcPts val="0"/>
              </a:spcAft>
              <a:buNone/>
            </a:pPr>
            <a:r>
              <a:rPr lang="en-US" dirty="0">
                <a:latin typeface="Consolas"/>
                <a:ea typeface="Consolas"/>
                <a:cs typeface="Consolas"/>
                <a:sym typeface="Consolas"/>
              </a:rPr>
              <a:t>    </a:t>
            </a:r>
            <a:r>
              <a:rPr lang="en-US" dirty="0">
                <a:solidFill>
                  <a:srgbClr val="7030A0"/>
                </a:solidFill>
                <a:latin typeface="Consolas"/>
                <a:ea typeface="Consolas"/>
                <a:cs typeface="Consolas"/>
                <a:sym typeface="Consolas"/>
              </a:rPr>
              <a:t>print</a:t>
            </a:r>
            <a:r>
              <a:rPr lang="en-US" dirty="0">
                <a:latin typeface="Consolas"/>
                <a:ea typeface="Consolas"/>
                <a:cs typeface="Consolas"/>
                <a:sym typeface="Consolas"/>
              </a:rPr>
              <a:t>("Your mailing address is:")</a:t>
            </a:r>
          </a:p>
          <a:p>
            <a:pPr marL="0" lvl="0" indent="0" algn="l" rtl="0">
              <a:spcBef>
                <a:spcPts val="0"/>
              </a:spcBef>
              <a:spcAft>
                <a:spcPts val="0"/>
              </a:spcAft>
              <a:buNone/>
            </a:pPr>
            <a:r>
              <a:rPr lang="en-US" dirty="0">
                <a:latin typeface="Consolas"/>
                <a:ea typeface="Consolas"/>
                <a:cs typeface="Consolas"/>
                <a:sym typeface="Consolas"/>
              </a:rPr>
              <a:t>    </a:t>
            </a:r>
            <a:r>
              <a:rPr lang="en-US" dirty="0">
                <a:solidFill>
                  <a:srgbClr val="7030A0"/>
                </a:solidFill>
                <a:latin typeface="Consolas"/>
                <a:ea typeface="Consolas"/>
                <a:cs typeface="Consolas"/>
                <a:sym typeface="Consolas"/>
              </a:rPr>
              <a:t>print</a:t>
            </a:r>
            <a:r>
              <a:rPr lang="en-US" dirty="0">
                <a:latin typeface="Consolas"/>
                <a:ea typeface="Consolas"/>
                <a:cs typeface="Consolas"/>
                <a:sym typeface="Consolas"/>
              </a:rPr>
              <a:t>(</a:t>
            </a:r>
            <a:r>
              <a:rPr lang="en-US" dirty="0" err="1">
                <a:latin typeface="Consolas"/>
                <a:ea typeface="Consolas"/>
                <a:cs typeface="Consolas"/>
                <a:sym typeface="Consolas"/>
              </a:rPr>
              <a:t>hn,sn</a:t>
            </a:r>
            <a:r>
              <a:rPr lang="en-US" dirty="0">
                <a:latin typeface="Consolas"/>
                <a:ea typeface="Consolas"/>
                <a:cs typeface="Consolas"/>
                <a:sym typeface="Consolas"/>
              </a:rPr>
              <a:t>)</a:t>
            </a:r>
          </a:p>
          <a:p>
            <a:pPr marL="0" lvl="0" indent="0" algn="l" rtl="0">
              <a:spcBef>
                <a:spcPts val="0"/>
              </a:spcBef>
              <a:spcAft>
                <a:spcPts val="0"/>
              </a:spcAft>
              <a:buNone/>
            </a:pPr>
            <a:r>
              <a:rPr lang="en-US" dirty="0">
                <a:latin typeface="Consolas"/>
                <a:ea typeface="Consolas"/>
                <a:cs typeface="Consolas"/>
                <a:sym typeface="Consolas"/>
              </a:rPr>
              <a:t>    </a:t>
            </a:r>
            <a:r>
              <a:rPr lang="en-US" dirty="0">
                <a:solidFill>
                  <a:srgbClr val="7030A0"/>
                </a:solidFill>
                <a:latin typeface="Consolas"/>
                <a:ea typeface="Consolas"/>
                <a:cs typeface="Consolas"/>
                <a:sym typeface="Consolas"/>
              </a:rPr>
              <a:t>print</a:t>
            </a:r>
            <a:r>
              <a:rPr lang="en-US" dirty="0">
                <a:latin typeface="Consolas"/>
                <a:ea typeface="Consolas"/>
                <a:cs typeface="Consolas"/>
                <a:sym typeface="Consolas"/>
              </a:rPr>
              <a:t>(</a:t>
            </a:r>
            <a:r>
              <a:rPr lang="en-US" dirty="0" err="1">
                <a:latin typeface="Consolas"/>
                <a:ea typeface="Consolas"/>
                <a:cs typeface="Consolas"/>
                <a:sym typeface="Consolas"/>
              </a:rPr>
              <a:t>hc</a:t>
            </a:r>
            <a:r>
              <a:rPr lang="en-US" dirty="0">
                <a:latin typeface="Consolas"/>
                <a:ea typeface="Consolas"/>
                <a:cs typeface="Consolas"/>
                <a:sym typeface="Consolas"/>
              </a:rPr>
              <a:t>,",",</a:t>
            </a:r>
            <a:r>
              <a:rPr lang="en-US" dirty="0" err="1">
                <a:latin typeface="Consolas"/>
                <a:ea typeface="Consolas"/>
                <a:cs typeface="Consolas"/>
                <a:sym typeface="Consolas"/>
              </a:rPr>
              <a:t>hs,zc</a:t>
            </a:r>
            <a:r>
              <a:rPr lang="en-US" dirty="0">
                <a:latin typeface="Consolas"/>
                <a:ea typeface="Consolas"/>
                <a:cs typeface="Consolas"/>
                <a:sym typeface="Consolas"/>
              </a:rPr>
              <a:t>)</a:t>
            </a:r>
          </a:p>
          <a:p>
            <a:pPr marL="0" lvl="0" indent="0" algn="l" rtl="0">
              <a:spcBef>
                <a:spcPts val="0"/>
              </a:spcBef>
              <a:spcAft>
                <a:spcPts val="0"/>
              </a:spcAft>
              <a:buNone/>
            </a:pPr>
            <a:r>
              <a:rPr lang="en-US" dirty="0">
                <a:latin typeface="Consolas"/>
                <a:ea typeface="Consolas"/>
                <a:cs typeface="Consolas"/>
                <a:sym typeface="Consolas"/>
              </a:rPr>
              <a:t>Address()</a:t>
            </a:r>
          </a:p>
          <a:p>
            <a:pPr marL="0" lvl="0" indent="0" algn="l" rtl="0">
              <a:spcBef>
                <a:spcPts val="0"/>
              </a:spcBef>
              <a:spcAft>
                <a:spcPts val="0"/>
              </a:spcAft>
              <a:buNone/>
            </a:pPr>
            <a:endParaRPr dirty="0">
              <a:latin typeface="Consolas"/>
              <a:ea typeface="Consolas"/>
              <a:cs typeface="Consolas"/>
              <a:sym typeface="Consolas"/>
            </a:endParaRPr>
          </a:p>
        </p:txBody>
      </p:sp>
      <p:sp>
        <p:nvSpPr>
          <p:cNvPr id="115" name="Google Shape;115;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6" name="Google Shape;116;p18"/>
          <p:cNvSpPr txBox="1">
            <a:spLocks noGrp="1"/>
          </p:cNvSpPr>
          <p:nvPr>
            <p:ph type="body" idx="2"/>
          </p:nvPr>
        </p:nvSpPr>
        <p:spPr>
          <a:xfrm>
            <a:off x="5192225" y="1286175"/>
            <a:ext cx="3706500" cy="123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Write the code to prompt the user to enter the two letter abbreviation for their home state (e.g. "NY"), home city, street name, zip code, and house number (in that order). Then print their properly formatted mailing address.</a:t>
            </a:r>
            <a:endParaRPr/>
          </a:p>
        </p:txBody>
      </p:sp>
      <p:sp>
        <p:nvSpPr>
          <p:cNvPr id="117" name="Google Shape;117;p18"/>
          <p:cNvSpPr txBox="1">
            <a:spLocks noGrp="1"/>
          </p:cNvSpPr>
          <p:nvPr>
            <p:ph type="body" idx="2"/>
          </p:nvPr>
        </p:nvSpPr>
        <p:spPr>
          <a:xfrm>
            <a:off x="5160675" y="26802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home state: NY</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home city: West Henrietta</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street name: Dutchess Rd.</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zip code: 14583</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house number: 1347</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Your mailing address is:</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1347 Dutchess Rd.</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West Henrietta , NY 14583</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endParaRPr sz="1200" dirty="0">
              <a:solidFill>
                <a:srgbClr val="F1C23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702</Words>
  <Application>Microsoft Office PowerPoint</Application>
  <PresentationFormat>On-screen Show (16:9)</PresentationFormat>
  <Paragraphs>82</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Consolas</vt:lpstr>
      <vt:lpstr>Arial</vt:lpstr>
      <vt:lpstr>Roboto</vt:lpstr>
      <vt:lpstr>Merriweather</vt:lpstr>
      <vt:lpstr>Paradigm</vt:lpstr>
      <vt:lpstr>Problem Solving Session</vt:lpstr>
      <vt:lpstr>Problem Solving 1</vt:lpstr>
      <vt:lpstr>Problem Solving 2</vt:lpstr>
      <vt:lpstr>Problem Solving 3</vt:lpstr>
      <vt:lpstr>Problem Solving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dc:creator>Yahya El-Sawi</dc:creator>
  <cp:lastModifiedBy>Yahya El-Sawi</cp:lastModifiedBy>
  <cp:revision>5</cp:revision>
  <dcterms:modified xsi:type="dcterms:W3CDTF">2021-09-09T10:22:46Z</dcterms:modified>
</cp:coreProperties>
</file>