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59" r:id="rId5"/>
    <p:sldId id="261" r:id="rId6"/>
    <p:sldId id="262" r:id="rId7"/>
  </p:sldIdLst>
  <p:sldSz cx="9144000" cy="5143500" type="screen16x9"/>
  <p:notesSz cx="6858000" cy="9144000"/>
  <p:embeddedFontLst>
    <p:embeddedFont>
      <p:font typeface="Consolas" panose="020B0609020204030204" pitchFamily="49" charset="0"/>
      <p:regular r:id="rId9"/>
      <p:bold r:id="rId10"/>
      <p:italic r:id="rId11"/>
      <p:boldItalic r:id="rId12"/>
    </p:embeddedFont>
    <p:embeddedFont>
      <p:font typeface="Merriweather" panose="00000500000000000000" pitchFamily="2" charset="0"/>
      <p:regular r:id="rId13"/>
      <p:bold r:id="rId14"/>
      <p:italic r:id="rId15"/>
      <p:boldItalic r:id="rId16"/>
    </p:embeddedFont>
    <p:embeddedFont>
      <p:font typeface="Roboto" panose="02000000000000000000"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A3F7AD9-4F41-45E3-92D7-E95E2AC3C767}">
  <a:tblStyle styleId="{AA3F7AD9-4F41-45E3-92D7-E95E2AC3C76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800" y="6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theme" Target="theme/theme1.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8c813b069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8c813b069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bacdd013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bacdd013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8b6744271a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8b6744271a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8b6744271a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8b6744271a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8b0956d2b7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8b0956d2b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8b0956d2b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8b0956d2b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8"/>
        <p:cNvGrpSpPr/>
        <p:nvPr/>
      </p:nvGrpSpPr>
      <p:grpSpPr>
        <a:xfrm>
          <a:off x="0" y="0"/>
          <a:ext cx="0" cy="0"/>
          <a:chOff x="0" y="0"/>
          <a:chExt cx="0" cy="0"/>
        </a:xfrm>
      </p:grpSpPr>
      <p:sp>
        <p:nvSpPr>
          <p:cNvPr id="59" name="Google Shape;59;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60" name="Google Shape;60;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61" name="Google Shape;6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125"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1" name="Google Shape;21;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3" name="Google Shape;23;p4"/>
          <p:cNvSpPr txBox="1">
            <a:spLocks noGrp="1"/>
          </p:cNvSpPr>
          <p:nvPr>
            <p:ph type="body" idx="1"/>
          </p:nvPr>
        </p:nvSpPr>
        <p:spPr>
          <a:xfrm>
            <a:off x="4644675" y="500925"/>
            <a:ext cx="4166400" cy="4432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4"/>
          <p:cNvSpPr txBox="1">
            <a:spLocks noGrp="1"/>
          </p:cNvSpPr>
          <p:nvPr>
            <p:ph type="body" idx="2"/>
          </p:nvPr>
        </p:nvSpPr>
        <p:spPr>
          <a:xfrm>
            <a:off x="315425" y="1286175"/>
            <a:ext cx="3706500" cy="26973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rgbClr val="FFFFFF"/>
              </a:buClr>
              <a:buSzPts val="1300"/>
              <a:buChar char="●"/>
              <a:defRPr>
                <a:solidFill>
                  <a:srgbClr val="FFFFFF"/>
                </a:solidFill>
              </a:defRPr>
            </a:lvl1pPr>
            <a:lvl2pPr marL="914400" lvl="1" indent="-298450">
              <a:spcBef>
                <a:spcPts val="1600"/>
              </a:spcBef>
              <a:spcAft>
                <a:spcPts val="0"/>
              </a:spcAft>
              <a:buClr>
                <a:srgbClr val="FFFFFF"/>
              </a:buClr>
              <a:buSzPts val="1100"/>
              <a:buChar char="○"/>
              <a:defRPr>
                <a:solidFill>
                  <a:srgbClr val="FFFFFF"/>
                </a:solidFill>
              </a:defRPr>
            </a:lvl2pPr>
            <a:lvl3pPr marL="1371600" lvl="2" indent="-298450">
              <a:spcBef>
                <a:spcPts val="1600"/>
              </a:spcBef>
              <a:spcAft>
                <a:spcPts val="0"/>
              </a:spcAft>
              <a:buClr>
                <a:srgbClr val="FFFFFF"/>
              </a:buClr>
              <a:buSzPts val="1100"/>
              <a:buChar char="■"/>
              <a:defRPr>
                <a:solidFill>
                  <a:srgbClr val="FFFFFF"/>
                </a:solidFill>
              </a:defRPr>
            </a:lvl3pPr>
            <a:lvl4pPr marL="1828800" lvl="3" indent="-298450">
              <a:spcBef>
                <a:spcPts val="1600"/>
              </a:spcBef>
              <a:spcAft>
                <a:spcPts val="0"/>
              </a:spcAft>
              <a:buClr>
                <a:srgbClr val="FFFFFF"/>
              </a:buClr>
              <a:buSzPts val="1100"/>
              <a:buChar char="●"/>
              <a:defRPr>
                <a:solidFill>
                  <a:srgbClr val="FFFFFF"/>
                </a:solidFill>
              </a:defRPr>
            </a:lvl4pPr>
            <a:lvl5pPr marL="2286000" lvl="4" indent="-298450">
              <a:spcBef>
                <a:spcPts val="1600"/>
              </a:spcBef>
              <a:spcAft>
                <a:spcPts val="0"/>
              </a:spcAft>
              <a:buClr>
                <a:srgbClr val="FFFFFF"/>
              </a:buClr>
              <a:buSzPts val="1100"/>
              <a:buChar char="○"/>
              <a:defRPr>
                <a:solidFill>
                  <a:srgbClr val="FFFFFF"/>
                </a:solidFill>
              </a:defRPr>
            </a:lvl5pPr>
            <a:lvl6pPr marL="2743200" lvl="5" indent="-298450">
              <a:spcBef>
                <a:spcPts val="1600"/>
              </a:spcBef>
              <a:spcAft>
                <a:spcPts val="0"/>
              </a:spcAft>
              <a:buClr>
                <a:srgbClr val="FFFFFF"/>
              </a:buClr>
              <a:buSzPts val="1100"/>
              <a:buChar char="■"/>
              <a:defRPr>
                <a:solidFill>
                  <a:srgbClr val="FFFFFF"/>
                </a:solidFill>
              </a:defRPr>
            </a:lvl6pPr>
            <a:lvl7pPr marL="3200400" lvl="6" indent="-298450">
              <a:spcBef>
                <a:spcPts val="1600"/>
              </a:spcBef>
              <a:spcAft>
                <a:spcPts val="0"/>
              </a:spcAft>
              <a:buClr>
                <a:srgbClr val="FFFFFF"/>
              </a:buClr>
              <a:buSzPts val="1100"/>
              <a:buChar char="●"/>
              <a:defRPr>
                <a:solidFill>
                  <a:srgbClr val="FFFFFF"/>
                </a:solidFill>
              </a:defRPr>
            </a:lvl7pPr>
            <a:lvl8pPr marL="3657600" lvl="7" indent="-298450">
              <a:spcBef>
                <a:spcPts val="1600"/>
              </a:spcBef>
              <a:spcAft>
                <a:spcPts val="0"/>
              </a:spcAft>
              <a:buClr>
                <a:srgbClr val="FFFFFF"/>
              </a:buClr>
              <a:buSzPts val="1100"/>
              <a:buChar char="○"/>
              <a:defRPr>
                <a:solidFill>
                  <a:srgbClr val="FFFFFF"/>
                </a:solidFill>
              </a:defRPr>
            </a:lvl8pPr>
            <a:lvl9pPr marL="4114800" lvl="8" indent="-298450">
              <a:spcBef>
                <a:spcPts val="1600"/>
              </a:spcBef>
              <a:spcAft>
                <a:spcPts val="1600"/>
              </a:spcAft>
              <a:buClr>
                <a:srgbClr val="FFFFFF"/>
              </a:buClr>
              <a:buSzPts val="1100"/>
              <a:buChar char="■"/>
              <a:defRPr>
                <a:solidFill>
                  <a:srgbClr val="FFFFFF"/>
                </a:solidFill>
              </a:defRPr>
            </a:lvl9pPr>
          </a:lstStyle>
          <a:p>
            <a:endParaRPr/>
          </a:p>
        </p:txBody>
      </p:sp>
      <p:sp>
        <p:nvSpPr>
          <p:cNvPr id="26" name="Google Shape;26;p4"/>
          <p:cNvSpPr txBox="1">
            <a:spLocks noGrp="1"/>
          </p:cNvSpPr>
          <p:nvPr>
            <p:ph type="body" idx="3"/>
          </p:nvPr>
        </p:nvSpPr>
        <p:spPr>
          <a:xfrm>
            <a:off x="3154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0" name="Google Shape;30;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2" name="Google Shape;3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6" name="Google Shape;36;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p:nvPr/>
        </p:nvSpPr>
        <p:spPr>
          <a:xfrm>
            <a:off x="4840017"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a:off x="4839900"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40" name="Google Shape;40;p7"/>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1" name="Google Shape;41;p7"/>
          <p:cNvSpPr txBox="1">
            <a:spLocks noGrp="1"/>
          </p:cNvSpPr>
          <p:nvPr>
            <p:ph type="title"/>
          </p:nvPr>
        </p:nvSpPr>
        <p:spPr>
          <a:xfrm>
            <a:off x="5264725" y="500925"/>
            <a:ext cx="3706500" cy="638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2" name="Google Shape;42;p7"/>
          <p:cNvSpPr txBox="1">
            <a:spLocks noGrp="1"/>
          </p:cNvSpPr>
          <p:nvPr>
            <p:ph type="body" idx="1"/>
          </p:nvPr>
        </p:nvSpPr>
        <p:spPr>
          <a:xfrm>
            <a:off x="301275" y="500925"/>
            <a:ext cx="4166400" cy="44322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43" name="Google Shape;43;p7"/>
          <p:cNvSpPr txBox="1">
            <a:spLocks noGrp="1"/>
          </p:cNvSpPr>
          <p:nvPr>
            <p:ph type="body" idx="2"/>
          </p:nvPr>
        </p:nvSpPr>
        <p:spPr>
          <a:xfrm>
            <a:off x="5192225" y="1286175"/>
            <a:ext cx="3706500" cy="26973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Clr>
                <a:srgbClr val="FFFFFF"/>
              </a:buClr>
              <a:buSzPts val="1300"/>
              <a:buChar char="●"/>
              <a:defRPr>
                <a:solidFill>
                  <a:srgbClr val="FFFFFF"/>
                </a:solidFill>
              </a:defRPr>
            </a:lvl1pPr>
            <a:lvl2pPr marL="914400" lvl="1" indent="-298450" rtl="0">
              <a:spcBef>
                <a:spcPts val="1600"/>
              </a:spcBef>
              <a:spcAft>
                <a:spcPts val="0"/>
              </a:spcAft>
              <a:buClr>
                <a:srgbClr val="FFFFFF"/>
              </a:buClr>
              <a:buSzPts val="1100"/>
              <a:buChar char="○"/>
              <a:defRPr>
                <a:solidFill>
                  <a:srgbClr val="FFFFFF"/>
                </a:solidFill>
              </a:defRPr>
            </a:lvl2pPr>
            <a:lvl3pPr marL="1371600" lvl="2" indent="-298450" rtl="0">
              <a:spcBef>
                <a:spcPts val="1600"/>
              </a:spcBef>
              <a:spcAft>
                <a:spcPts val="0"/>
              </a:spcAft>
              <a:buClr>
                <a:srgbClr val="FFFFFF"/>
              </a:buClr>
              <a:buSzPts val="1100"/>
              <a:buChar char="■"/>
              <a:defRPr>
                <a:solidFill>
                  <a:srgbClr val="FFFFFF"/>
                </a:solidFill>
              </a:defRPr>
            </a:lvl3pPr>
            <a:lvl4pPr marL="1828800" lvl="3" indent="-298450" rtl="0">
              <a:spcBef>
                <a:spcPts val="1600"/>
              </a:spcBef>
              <a:spcAft>
                <a:spcPts val="0"/>
              </a:spcAft>
              <a:buClr>
                <a:srgbClr val="FFFFFF"/>
              </a:buClr>
              <a:buSzPts val="1100"/>
              <a:buChar char="●"/>
              <a:defRPr>
                <a:solidFill>
                  <a:srgbClr val="FFFFFF"/>
                </a:solidFill>
              </a:defRPr>
            </a:lvl4pPr>
            <a:lvl5pPr marL="2286000" lvl="4" indent="-298450" rtl="0">
              <a:spcBef>
                <a:spcPts val="1600"/>
              </a:spcBef>
              <a:spcAft>
                <a:spcPts val="0"/>
              </a:spcAft>
              <a:buClr>
                <a:srgbClr val="FFFFFF"/>
              </a:buClr>
              <a:buSzPts val="1100"/>
              <a:buChar char="○"/>
              <a:defRPr>
                <a:solidFill>
                  <a:srgbClr val="FFFFFF"/>
                </a:solidFill>
              </a:defRPr>
            </a:lvl5pPr>
            <a:lvl6pPr marL="2743200" lvl="5" indent="-298450" rtl="0">
              <a:spcBef>
                <a:spcPts val="1600"/>
              </a:spcBef>
              <a:spcAft>
                <a:spcPts val="0"/>
              </a:spcAft>
              <a:buClr>
                <a:srgbClr val="FFFFFF"/>
              </a:buClr>
              <a:buSzPts val="1100"/>
              <a:buChar char="■"/>
              <a:defRPr>
                <a:solidFill>
                  <a:srgbClr val="FFFFFF"/>
                </a:solidFill>
              </a:defRPr>
            </a:lvl6pPr>
            <a:lvl7pPr marL="3200400" lvl="6" indent="-298450" rtl="0">
              <a:spcBef>
                <a:spcPts val="1600"/>
              </a:spcBef>
              <a:spcAft>
                <a:spcPts val="0"/>
              </a:spcAft>
              <a:buClr>
                <a:srgbClr val="FFFFFF"/>
              </a:buClr>
              <a:buSzPts val="1100"/>
              <a:buChar char="●"/>
              <a:defRPr>
                <a:solidFill>
                  <a:srgbClr val="FFFFFF"/>
                </a:solidFill>
              </a:defRPr>
            </a:lvl7pPr>
            <a:lvl8pPr marL="3657600" lvl="7" indent="-298450" rtl="0">
              <a:spcBef>
                <a:spcPts val="1600"/>
              </a:spcBef>
              <a:spcAft>
                <a:spcPts val="0"/>
              </a:spcAft>
              <a:buClr>
                <a:srgbClr val="FFFFFF"/>
              </a:buClr>
              <a:buSzPts val="1100"/>
              <a:buChar char="○"/>
              <a:defRPr>
                <a:solidFill>
                  <a:srgbClr val="FFFFFF"/>
                </a:solidFill>
              </a:defRPr>
            </a:lvl8pPr>
            <a:lvl9pPr marL="4114800" lvl="8" indent="-298450" rtl="0">
              <a:spcBef>
                <a:spcPts val="1600"/>
              </a:spcBef>
              <a:spcAft>
                <a:spcPts val="1600"/>
              </a:spcAft>
              <a:buClr>
                <a:srgbClr val="FFFFFF"/>
              </a:buClr>
              <a:buSzPts val="1100"/>
              <a:buChar char="■"/>
              <a:defRPr>
                <a:solidFill>
                  <a:srgbClr val="FFFFFF"/>
                </a:solidFill>
              </a:defRPr>
            </a:lvl9pPr>
          </a:lstStyle>
          <a:p>
            <a:endParaRPr/>
          </a:p>
        </p:txBody>
      </p:sp>
      <p:sp>
        <p:nvSpPr>
          <p:cNvPr id="44" name="Google Shape;44;p7"/>
          <p:cNvSpPr txBox="1">
            <a:spLocks noGrp="1"/>
          </p:cNvSpPr>
          <p:nvPr>
            <p:ph type="body" idx="3"/>
          </p:nvPr>
        </p:nvSpPr>
        <p:spPr>
          <a:xfrm>
            <a:off x="51922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7" name="Google Shape;4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51" name="Google Shape;51;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52" name="Google Shape;52;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3" name="Google Shape;5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7" name="Google Shape;5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Session</a:t>
            </a:r>
            <a:endParaRPr/>
          </a:p>
        </p:txBody>
      </p:sp>
      <p:sp>
        <p:nvSpPr>
          <p:cNvPr id="69" name="Google Shape;69;p13"/>
          <p:cNvSpPr txBox="1">
            <a:spLocks noGrp="1"/>
          </p:cNvSpPr>
          <p:nvPr>
            <p:ph type="body" idx="1"/>
          </p:nvPr>
        </p:nvSpPr>
        <p:spPr>
          <a:xfrm>
            <a:off x="311700" y="1505700"/>
            <a:ext cx="4128000" cy="32868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dirty="0"/>
              <a:t>The remainder of today’s class will comprise the </a:t>
            </a:r>
            <a:r>
              <a:rPr lang="en" b="1" i="1" dirty="0">
                <a:solidFill>
                  <a:srgbClr val="FF0000"/>
                </a:solidFill>
              </a:rPr>
              <a:t>problem solving session</a:t>
            </a:r>
            <a:r>
              <a:rPr lang="en" dirty="0"/>
              <a:t> (</a:t>
            </a:r>
            <a:r>
              <a:rPr lang="en" b="1" i="1" dirty="0">
                <a:solidFill>
                  <a:srgbClr val="FF0000"/>
                </a:solidFill>
              </a:rPr>
              <a:t>PSS</a:t>
            </a:r>
            <a:r>
              <a:rPr lang="en" dirty="0"/>
              <a:t>).</a:t>
            </a:r>
            <a:endParaRPr dirty="0"/>
          </a:p>
          <a:p>
            <a:pPr marL="457200" lvl="0" indent="-311150" algn="l" rtl="0">
              <a:spcBef>
                <a:spcPts val="0"/>
              </a:spcBef>
              <a:spcAft>
                <a:spcPts val="0"/>
              </a:spcAft>
              <a:buSzPts val="1300"/>
              <a:buChar char="●"/>
            </a:pPr>
            <a:r>
              <a:rPr lang="en" dirty="0"/>
              <a:t>Your instructor will divide you into </a:t>
            </a:r>
            <a:r>
              <a:rPr lang="en" b="1" i="1" dirty="0">
                <a:solidFill>
                  <a:srgbClr val="FF0000"/>
                </a:solidFill>
              </a:rPr>
              <a:t>teams of 3 or 4 students</a:t>
            </a:r>
            <a:r>
              <a:rPr lang="en" dirty="0"/>
              <a:t>.</a:t>
            </a:r>
            <a:endParaRPr dirty="0"/>
          </a:p>
          <a:p>
            <a:pPr marL="457200" lvl="0" indent="-311150" algn="l" rtl="0">
              <a:spcBef>
                <a:spcPts val="0"/>
              </a:spcBef>
              <a:spcAft>
                <a:spcPts val="0"/>
              </a:spcAft>
              <a:buSzPts val="1300"/>
              <a:buChar char="●"/>
            </a:pPr>
            <a:r>
              <a:rPr lang="en" dirty="0"/>
              <a:t>Each team will </a:t>
            </a:r>
            <a:r>
              <a:rPr lang="en" b="1" i="1" dirty="0">
                <a:solidFill>
                  <a:srgbClr val="FF0000"/>
                </a:solidFill>
              </a:rPr>
              <a:t>work together</a:t>
            </a:r>
            <a:r>
              <a:rPr lang="en" dirty="0"/>
              <a:t> to solve the following problems over the course of </a:t>
            </a:r>
            <a:r>
              <a:rPr lang="en" b="1" i="1" dirty="0">
                <a:solidFill>
                  <a:srgbClr val="FF0000"/>
                </a:solidFill>
              </a:rPr>
              <a:t>20-30 minutes</a:t>
            </a:r>
            <a:r>
              <a:rPr lang="en" dirty="0"/>
              <a:t>.</a:t>
            </a:r>
            <a:endParaRPr dirty="0"/>
          </a:p>
          <a:p>
            <a:pPr marL="914400" lvl="1" indent="-298450" algn="l" rtl="0">
              <a:spcBef>
                <a:spcPts val="0"/>
              </a:spcBef>
              <a:spcAft>
                <a:spcPts val="0"/>
              </a:spcAft>
              <a:buSzPts val="1100"/>
              <a:buChar char="○"/>
            </a:pPr>
            <a:r>
              <a:rPr lang="en" dirty="0"/>
              <a:t>You may work on paper, a white board, or digitally as determined by your instructor.</a:t>
            </a:r>
            <a:endParaRPr dirty="0"/>
          </a:p>
          <a:p>
            <a:pPr marL="914400" lvl="1" indent="-298450" algn="l" rtl="0">
              <a:spcBef>
                <a:spcPts val="0"/>
              </a:spcBef>
              <a:spcAft>
                <a:spcPts val="0"/>
              </a:spcAft>
              <a:buSzPts val="1100"/>
              <a:buChar char="○"/>
            </a:pPr>
            <a:r>
              <a:rPr lang="en" dirty="0"/>
              <a:t>You will submit your solution by pushing it to GitHub before the end of class.</a:t>
            </a:r>
            <a:endParaRPr dirty="0"/>
          </a:p>
          <a:p>
            <a:pPr marL="457200" lvl="0" indent="-311150" algn="l" rtl="0">
              <a:spcBef>
                <a:spcPts val="0"/>
              </a:spcBef>
              <a:spcAft>
                <a:spcPts val="0"/>
              </a:spcAft>
              <a:buSzPts val="1300"/>
              <a:buChar char="●"/>
            </a:pPr>
            <a:r>
              <a:rPr lang="en" dirty="0"/>
              <a:t>Your instructor will go over the solution before the end of class.</a:t>
            </a:r>
            <a:endParaRPr dirty="0"/>
          </a:p>
        </p:txBody>
      </p:sp>
      <p:sp>
        <p:nvSpPr>
          <p:cNvPr id="70" name="Google Shape;70;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71" name="Google Shape;71;p13"/>
          <p:cNvSpPr txBox="1">
            <a:spLocks noGrp="1"/>
          </p:cNvSpPr>
          <p:nvPr>
            <p:ph type="body" idx="4294967295"/>
          </p:nvPr>
        </p:nvSpPr>
        <p:spPr>
          <a:xfrm>
            <a:off x="4759575" y="3528444"/>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Class participation is a significant part of your grade (20%). This includes in class activities and the problem solving session.</a:t>
            </a:r>
            <a:endParaRPr sz="1200">
              <a:solidFill>
                <a:srgbClr val="000000"/>
              </a:solidFill>
              <a:latin typeface="Arial"/>
              <a:ea typeface="Arial"/>
              <a:cs typeface="Arial"/>
              <a:sym typeface="Arial"/>
            </a:endParaRPr>
          </a:p>
        </p:txBody>
      </p:sp>
      <p:sp>
        <p:nvSpPr>
          <p:cNvPr id="72" name="Google Shape;72;p13"/>
          <p:cNvSpPr txBox="1">
            <a:spLocks noGrp="1"/>
          </p:cNvSpPr>
          <p:nvPr>
            <p:ph type="body" idx="4294967295"/>
          </p:nvPr>
        </p:nvSpPr>
        <p:spPr>
          <a:xfrm>
            <a:off x="4759575" y="4315619"/>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dirty="0">
                <a:solidFill>
                  <a:srgbClr val="000000"/>
                </a:solidFill>
                <a:latin typeface="Arial"/>
                <a:ea typeface="Arial"/>
                <a:cs typeface="Arial"/>
                <a:sym typeface="Arial"/>
              </a:rPr>
              <a:t>Your graders will grade your participation by verifying that you pushed your solutions before the end of the class period each day.</a:t>
            </a:r>
            <a:endParaRPr sz="1200" dirty="0">
              <a:solidFill>
                <a:srgbClr val="000000"/>
              </a:solidFill>
              <a:latin typeface="Arial"/>
              <a:ea typeface="Arial"/>
              <a:cs typeface="Arial"/>
              <a:sym typeface="Arial"/>
            </a:endParaRPr>
          </a:p>
        </p:txBody>
      </p:sp>
      <p:pic>
        <p:nvPicPr>
          <p:cNvPr id="73" name="Google Shape;73;p13"/>
          <p:cNvPicPr preferRelativeResize="0"/>
          <p:nvPr/>
        </p:nvPicPr>
        <p:blipFill>
          <a:blip r:embed="rId3">
            <a:alphaModFix/>
          </a:blip>
          <a:stretch>
            <a:fillRect/>
          </a:stretch>
        </p:blipFill>
        <p:spPr>
          <a:xfrm>
            <a:off x="4759574" y="1386736"/>
            <a:ext cx="3706500" cy="2035232"/>
          </a:xfrm>
          <a:prstGeom prst="rect">
            <a:avLst/>
          </a:prstGeom>
          <a:noFill/>
          <a:ln w="19050" cap="flat" cmpd="sng">
            <a:solidFill>
              <a:srgbClr val="666666"/>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Team Members</a:t>
            </a:r>
            <a:endParaRPr/>
          </a:p>
        </p:txBody>
      </p:sp>
      <p:sp>
        <p:nvSpPr>
          <p:cNvPr id="79" name="Google Shape;79;p14"/>
          <p:cNvSpPr txBox="1">
            <a:spLocks noGrp="1"/>
          </p:cNvSpPr>
          <p:nvPr>
            <p:ph type="body" idx="1"/>
          </p:nvPr>
        </p:nvSpPr>
        <p:spPr>
          <a:xfrm>
            <a:off x="311700" y="3182100"/>
            <a:ext cx="3999900" cy="17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Record the name of each of your problem solving team members here.</a:t>
            </a:r>
            <a:endParaRPr/>
          </a:p>
          <a:p>
            <a:pPr marL="0" lvl="0" indent="0" algn="l" rtl="0">
              <a:spcBef>
                <a:spcPts val="1600"/>
              </a:spcBef>
              <a:spcAft>
                <a:spcPts val="1600"/>
              </a:spcAft>
              <a:buNone/>
            </a:pPr>
            <a:r>
              <a:rPr lang="en"/>
              <a:t>Do not forget to </a:t>
            </a:r>
            <a:r>
              <a:rPr lang="en" b="1" i="1">
                <a:solidFill>
                  <a:srgbClr val="FF0000"/>
                </a:solidFill>
              </a:rPr>
              <a:t>add every team member’s name</a:t>
            </a:r>
            <a:r>
              <a:rPr lang="en"/>
              <a:t>! Your instructor (or course assistant) may or may not use this to determine whether or not you participated in the problem solving session.</a:t>
            </a:r>
            <a:endParaRPr/>
          </a:p>
        </p:txBody>
      </p:sp>
      <p:sp>
        <p:nvSpPr>
          <p:cNvPr id="80" name="Google Shape;80;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graphicFrame>
        <p:nvGraphicFramePr>
          <p:cNvPr id="81" name="Google Shape;81;p14"/>
          <p:cNvGraphicFramePr/>
          <p:nvPr>
            <p:extLst>
              <p:ext uri="{D42A27DB-BD31-4B8C-83A1-F6EECF244321}">
                <p14:modId xmlns:p14="http://schemas.microsoft.com/office/powerpoint/2010/main" val="2777249293"/>
              </p:ext>
            </p:extLst>
          </p:nvPr>
        </p:nvGraphicFramePr>
        <p:xfrm>
          <a:off x="4665300" y="1445175"/>
          <a:ext cx="3999900" cy="3467050"/>
        </p:xfrm>
        <a:graphic>
          <a:graphicData uri="http://schemas.openxmlformats.org/drawingml/2006/table">
            <a:tbl>
              <a:tblPr>
                <a:noFill/>
                <a:tableStyleId>{AA3F7AD9-4F41-45E3-92D7-E95E2AC3C767}</a:tableStyleId>
              </a:tblPr>
              <a:tblGrid>
                <a:gridCol w="3999900">
                  <a:extLst>
                    <a:ext uri="{9D8B030D-6E8A-4147-A177-3AD203B41FA5}">
                      <a16:colId xmlns:a16="http://schemas.microsoft.com/office/drawing/2014/main" val="20000"/>
                    </a:ext>
                  </a:extLst>
                </a:gridCol>
              </a:tblGrid>
              <a:tr h="570250">
                <a:tc>
                  <a:txBody>
                    <a:bodyPr/>
                    <a:lstStyle/>
                    <a:p>
                      <a:pPr marL="0" lvl="0" indent="0" algn="l" rtl="0">
                        <a:spcBef>
                          <a:spcPts val="0"/>
                        </a:spcBef>
                        <a:spcAft>
                          <a:spcPts val="0"/>
                        </a:spcAft>
                        <a:buNone/>
                      </a:pPr>
                      <a:r>
                        <a:rPr lang="en-US" dirty="0"/>
                        <a:t>Mohammad Abdullah Majeed</a:t>
                      </a:r>
                      <a:endParaRPr dirty="0"/>
                    </a:p>
                  </a:txBody>
                  <a:tcPr marL="91425" marR="91425" marT="91425" marB="91425">
                    <a:lnL w="19050" cap="flat" cmpd="sng">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extLst>
                  <a:ext uri="{0D108BD9-81ED-4DB2-BD59-A6C34878D82A}">
                    <a16:rowId xmlns:a16="http://schemas.microsoft.com/office/drawing/2014/main" val="10000"/>
                  </a:ext>
                </a:extLst>
              </a:tr>
              <a:tr h="570250">
                <a:tc>
                  <a:txBody>
                    <a:bodyPr/>
                    <a:lstStyle/>
                    <a:p>
                      <a:pPr marL="0" lvl="0" indent="0" algn="l" rtl="0">
                        <a:spcBef>
                          <a:spcPts val="0"/>
                        </a:spcBef>
                        <a:spcAft>
                          <a:spcPts val="0"/>
                        </a:spcAft>
                        <a:buNone/>
                      </a:pPr>
                      <a:r>
                        <a:rPr lang="en-US" dirty="0"/>
                        <a:t>Hamad Al Ali</a:t>
                      </a:r>
                      <a:endParaRPr dirty="0"/>
                    </a:p>
                  </a:txBody>
                  <a:tcPr marL="91425" marR="91425" marT="91425" marB="91425">
                    <a:lnL w="19050" cap="flat" cmpd="sng">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extLst>
                  <a:ext uri="{0D108BD9-81ED-4DB2-BD59-A6C34878D82A}">
                    <a16:rowId xmlns:a16="http://schemas.microsoft.com/office/drawing/2014/main" val="10001"/>
                  </a:ext>
                </a:extLst>
              </a:tr>
              <a:tr h="570250">
                <a:tc>
                  <a:txBody>
                    <a:bodyPr/>
                    <a:lstStyle/>
                    <a:p>
                      <a:pPr marL="0" lvl="0" indent="0" algn="l" rtl="0">
                        <a:spcBef>
                          <a:spcPts val="0"/>
                        </a:spcBef>
                        <a:spcAft>
                          <a:spcPts val="0"/>
                        </a:spcAft>
                        <a:buNone/>
                      </a:pPr>
                      <a:r>
                        <a:rPr lang="en-US" dirty="0"/>
                        <a:t>Ismail Habibi</a:t>
                      </a:r>
                      <a:endParaRPr dirty="0"/>
                    </a:p>
                  </a:txBody>
                  <a:tcPr marL="91425" marR="91425" marT="91425" marB="91425">
                    <a:lnL w="19050" cap="flat" cmpd="sng">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extLst>
                  <a:ext uri="{0D108BD9-81ED-4DB2-BD59-A6C34878D82A}">
                    <a16:rowId xmlns:a16="http://schemas.microsoft.com/office/drawing/2014/main" val="10002"/>
                  </a:ext>
                </a:extLst>
              </a:tr>
              <a:tr h="570250">
                <a:tc>
                  <a:txBody>
                    <a:bodyPr/>
                    <a:lstStyle/>
                    <a:p>
                      <a:pPr marL="0" lvl="0" indent="0" algn="l" rtl="0">
                        <a:spcBef>
                          <a:spcPts val="0"/>
                        </a:spcBef>
                        <a:spcAft>
                          <a:spcPts val="0"/>
                        </a:spcAft>
                        <a:buNone/>
                      </a:pPr>
                      <a:r>
                        <a:rPr lang="en-US" dirty="0"/>
                        <a:t>Arya Sharad </a:t>
                      </a:r>
                      <a:r>
                        <a:rPr lang="en-US" dirty="0" err="1"/>
                        <a:t>Sonone</a:t>
                      </a:r>
                      <a:r>
                        <a:rPr lang="en-US" dirty="0"/>
                        <a:t> (myself)</a:t>
                      </a:r>
                      <a:endParaRPr dirty="0"/>
                    </a:p>
                  </a:txBody>
                  <a:tcPr marL="91425" marR="91425" marT="91425" marB="91425">
                    <a:lnL w="19050" cap="flat" cmpd="sng">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extLst>
                  <a:ext uri="{0D108BD9-81ED-4DB2-BD59-A6C34878D82A}">
                    <a16:rowId xmlns:a16="http://schemas.microsoft.com/office/drawing/2014/main" val="10003"/>
                  </a:ext>
                </a:extLst>
              </a:tr>
              <a:tr h="593025">
                <a:tc>
                  <a:txBody>
                    <a:bodyPr/>
                    <a:lstStyle/>
                    <a:p>
                      <a:pPr marL="0" lvl="0" indent="0" algn="l" rtl="0">
                        <a:spcBef>
                          <a:spcPts val="0"/>
                        </a:spcBef>
                        <a:spcAft>
                          <a:spcPts val="0"/>
                        </a:spcAft>
                        <a:buNone/>
                      </a:pPr>
                      <a:endParaRPr/>
                    </a:p>
                  </a:txBody>
                  <a:tcPr marL="91425" marR="91425" marT="91425" marB="91425">
                    <a:lnL w="19050" cap="flat" cmpd="sng">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extLst>
                  <a:ext uri="{0D108BD9-81ED-4DB2-BD59-A6C34878D82A}">
                    <a16:rowId xmlns:a16="http://schemas.microsoft.com/office/drawing/2014/main" val="10004"/>
                  </a:ext>
                </a:extLst>
              </a:tr>
              <a:tr h="593025">
                <a:tc>
                  <a:txBody>
                    <a:bodyPr/>
                    <a:lstStyle/>
                    <a:p>
                      <a:pPr marL="0" lvl="0" indent="0" algn="l" rtl="0">
                        <a:spcBef>
                          <a:spcPts val="0"/>
                        </a:spcBef>
                        <a:spcAft>
                          <a:spcPts val="0"/>
                        </a:spcAft>
                        <a:buNone/>
                      </a:pPr>
                      <a:endParaRPr dirty="0"/>
                    </a:p>
                  </a:txBody>
                  <a:tcPr marL="91425" marR="91425" marT="91425" marB="91425">
                    <a:lnL w="19050" cap="flat" cmpd="sng">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pic>
        <p:nvPicPr>
          <p:cNvPr id="82" name="Google Shape;82;p14"/>
          <p:cNvPicPr preferRelativeResize="0"/>
          <p:nvPr/>
        </p:nvPicPr>
        <p:blipFill rotWithShape="1">
          <a:blip r:embed="rId3">
            <a:alphaModFix/>
          </a:blip>
          <a:srcRect t="24189" b="11851"/>
          <a:stretch/>
        </p:blipFill>
        <p:spPr>
          <a:xfrm>
            <a:off x="331482" y="1445225"/>
            <a:ext cx="3827715" cy="1730100"/>
          </a:xfrm>
          <a:prstGeom prst="rect">
            <a:avLst/>
          </a:prstGeom>
          <a:noFill/>
          <a:ln w="19050" cap="flat" cmpd="sng">
            <a:solidFill>
              <a:schemeClr val="dk2"/>
            </a:solidFill>
            <a:prstDash val="solid"/>
            <a:round/>
            <a:headEnd type="none" w="sm" len="sm"/>
            <a:tailEnd type="none" w="sm" len="sm"/>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5"/>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1</a:t>
            </a:r>
            <a:endParaRPr/>
          </a:p>
        </p:txBody>
      </p:sp>
      <p:sp>
        <p:nvSpPr>
          <p:cNvPr id="88" name="Google Shape;88;p15"/>
          <p:cNvSpPr txBox="1">
            <a:spLocks noGrp="1"/>
          </p:cNvSpPr>
          <p:nvPr>
            <p:ph type="body" idx="2"/>
          </p:nvPr>
        </p:nvSpPr>
        <p:spPr>
          <a:xfrm>
            <a:off x="315425" y="1286175"/>
            <a:ext cx="3706500" cy="2697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Examine the code snippets to the right. For each, indicate the </a:t>
            </a:r>
            <a:r>
              <a:rPr lang="en" b="1" i="1">
                <a:solidFill>
                  <a:srgbClr val="E06666"/>
                </a:solidFill>
              </a:rPr>
              <a:t>type</a:t>
            </a:r>
            <a:r>
              <a:rPr lang="en">
                <a:solidFill>
                  <a:srgbClr val="E06666"/>
                </a:solidFill>
              </a:rPr>
              <a:t> </a:t>
            </a:r>
            <a:r>
              <a:rPr lang="en"/>
              <a:t>of the variable in the space to the left.</a:t>
            </a:r>
            <a:endParaRPr/>
          </a:p>
        </p:txBody>
      </p:sp>
      <p:sp>
        <p:nvSpPr>
          <p:cNvPr id="89" name="Google Shape;89;p15"/>
          <p:cNvSpPr txBox="1">
            <a:spLocks noGrp="1"/>
          </p:cNvSpPr>
          <p:nvPr>
            <p:ph type="sldNum" idx="12"/>
          </p:nvPr>
        </p:nvSpPr>
        <p:spPr>
          <a:xfrm>
            <a:off x="8472458" y="471973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graphicFrame>
        <p:nvGraphicFramePr>
          <p:cNvPr id="90" name="Google Shape;90;p15"/>
          <p:cNvGraphicFramePr/>
          <p:nvPr>
            <p:extLst>
              <p:ext uri="{D42A27DB-BD31-4B8C-83A1-F6EECF244321}">
                <p14:modId xmlns:p14="http://schemas.microsoft.com/office/powerpoint/2010/main" val="2739759052"/>
              </p:ext>
            </p:extLst>
          </p:nvPr>
        </p:nvGraphicFramePr>
        <p:xfrm>
          <a:off x="4572000" y="127625"/>
          <a:ext cx="4449150" cy="4693500"/>
        </p:xfrm>
        <a:graphic>
          <a:graphicData uri="http://schemas.openxmlformats.org/drawingml/2006/table">
            <a:tbl>
              <a:tblPr>
                <a:noFill/>
                <a:tableStyleId>{AA3F7AD9-4F41-45E3-92D7-E95E2AC3C767}</a:tableStyleId>
              </a:tblPr>
              <a:tblGrid>
                <a:gridCol w="2224575">
                  <a:extLst>
                    <a:ext uri="{9D8B030D-6E8A-4147-A177-3AD203B41FA5}">
                      <a16:colId xmlns:a16="http://schemas.microsoft.com/office/drawing/2014/main" val="20000"/>
                    </a:ext>
                  </a:extLst>
                </a:gridCol>
                <a:gridCol w="2224575">
                  <a:extLst>
                    <a:ext uri="{9D8B030D-6E8A-4147-A177-3AD203B41FA5}">
                      <a16:colId xmlns:a16="http://schemas.microsoft.com/office/drawing/2014/main" val="20001"/>
                    </a:ext>
                  </a:extLst>
                </a:gridCol>
              </a:tblGrid>
              <a:tr h="0">
                <a:tc>
                  <a:txBody>
                    <a:bodyPr/>
                    <a:lstStyle/>
                    <a:p>
                      <a:pPr marL="0" lvl="0" indent="0" algn="l" rtl="0">
                        <a:spcBef>
                          <a:spcPts val="0"/>
                        </a:spcBef>
                        <a:spcAft>
                          <a:spcPts val="0"/>
                        </a:spcAft>
                        <a:buNone/>
                      </a:pPr>
                      <a:r>
                        <a:rPr lang="en-US" sz="1000" dirty="0">
                          <a:latin typeface="Consolas"/>
                          <a:ea typeface="Consolas"/>
                          <a:cs typeface="Consolas"/>
                          <a:sym typeface="Consolas"/>
                        </a:rPr>
                        <a:t>Integers </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10</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US" sz="1000" dirty="0">
                          <a:latin typeface="Consolas"/>
                          <a:ea typeface="Consolas"/>
                          <a:cs typeface="Consolas"/>
                          <a:sym typeface="Consolas"/>
                        </a:rPr>
                        <a:t>String</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"Wednesday"</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US" sz="1000" dirty="0">
                          <a:latin typeface="Consolas"/>
                          <a:ea typeface="Consolas"/>
                          <a:cs typeface="Consolas"/>
                          <a:sym typeface="Consolas"/>
                        </a:rPr>
                        <a:t>Integers</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23571113171923293137</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r>
                        <a:rPr lang="en-US" sz="1000" dirty="0">
                          <a:latin typeface="Consolas"/>
                          <a:ea typeface="Consolas"/>
                          <a:cs typeface="Consolas"/>
                          <a:sym typeface="Consolas"/>
                        </a:rPr>
                        <a:t>Float</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10.3</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algn="l" rtl="0">
                        <a:spcBef>
                          <a:spcPts val="0"/>
                        </a:spcBef>
                        <a:spcAft>
                          <a:spcPts val="0"/>
                        </a:spcAft>
                        <a:buNone/>
                      </a:pPr>
                      <a:r>
                        <a:rPr lang="en-US" sz="1000" dirty="0">
                          <a:latin typeface="Consolas"/>
                          <a:ea typeface="Consolas"/>
                          <a:cs typeface="Consolas"/>
                          <a:sym typeface="Consolas"/>
                        </a:rPr>
                        <a:t>String</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"a"</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0">
                <a:tc>
                  <a:txBody>
                    <a:bodyPr/>
                    <a:lstStyle/>
                    <a:p>
                      <a:pPr marL="0" lvl="0" indent="0" algn="l" rtl="0">
                        <a:spcBef>
                          <a:spcPts val="0"/>
                        </a:spcBef>
                        <a:spcAft>
                          <a:spcPts val="0"/>
                        </a:spcAft>
                        <a:buNone/>
                      </a:pPr>
                      <a:r>
                        <a:rPr lang="en-US" sz="1000" dirty="0">
                          <a:latin typeface="Consolas"/>
                          <a:ea typeface="Consolas"/>
                          <a:cs typeface="Consolas"/>
                          <a:sym typeface="Consolas"/>
                        </a:rPr>
                        <a:t>String</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"123"</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0">
                <a:tc>
                  <a:txBody>
                    <a:bodyPr/>
                    <a:lstStyle/>
                    <a:p>
                      <a:pPr marL="0" lvl="0" indent="0" algn="l" rtl="0">
                        <a:spcBef>
                          <a:spcPts val="0"/>
                        </a:spcBef>
                        <a:spcAft>
                          <a:spcPts val="0"/>
                        </a:spcAft>
                        <a:buNone/>
                      </a:pPr>
                      <a:r>
                        <a:rPr lang="en-US" sz="1000" dirty="0">
                          <a:latin typeface="Consolas"/>
                          <a:ea typeface="Consolas"/>
                          <a:cs typeface="Consolas"/>
                          <a:sym typeface="Consolas"/>
                        </a:rPr>
                        <a:t>String</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0">
                <a:tc>
                  <a:txBody>
                    <a:bodyPr/>
                    <a:lstStyle/>
                    <a:p>
                      <a:pPr marL="0" lvl="0" indent="0" algn="l" rtl="0">
                        <a:spcBef>
                          <a:spcPts val="0"/>
                        </a:spcBef>
                        <a:spcAft>
                          <a:spcPts val="0"/>
                        </a:spcAft>
                        <a:buNone/>
                      </a:pPr>
                      <a:r>
                        <a:rPr lang="en-US" sz="1000" dirty="0">
                          <a:latin typeface="Consolas"/>
                          <a:ea typeface="Consolas"/>
                          <a:cs typeface="Consolas"/>
                          <a:sym typeface="Consolas"/>
                        </a:rPr>
                        <a:t>Integers</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10 / 3</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0">
                <a:tc>
                  <a:txBody>
                    <a:bodyPr/>
                    <a:lstStyle/>
                    <a:p>
                      <a:pPr marL="0" lvl="0" indent="0" algn="l" rtl="0">
                        <a:spcBef>
                          <a:spcPts val="0"/>
                        </a:spcBef>
                        <a:spcAft>
                          <a:spcPts val="0"/>
                        </a:spcAft>
                        <a:buNone/>
                      </a:pPr>
                      <a:r>
                        <a:rPr lang="en-US" sz="1000" dirty="0">
                          <a:latin typeface="Consolas"/>
                          <a:ea typeface="Consolas"/>
                          <a:cs typeface="Consolas"/>
                          <a:sym typeface="Consolas"/>
                        </a:rPr>
                        <a:t>Integers</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10 // 3</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0">
                <a:tc>
                  <a:txBody>
                    <a:bodyPr/>
                    <a:lstStyle/>
                    <a:p>
                      <a:pPr marL="0" lvl="0" indent="0" algn="l" rtl="0">
                        <a:spcBef>
                          <a:spcPts val="0"/>
                        </a:spcBef>
                        <a:spcAft>
                          <a:spcPts val="0"/>
                        </a:spcAft>
                        <a:buNone/>
                      </a:pPr>
                      <a:r>
                        <a:rPr lang="en-US" sz="1000" dirty="0">
                          <a:latin typeface="Consolas"/>
                          <a:ea typeface="Consolas"/>
                          <a:cs typeface="Consolas"/>
                          <a:sym typeface="Consolas"/>
                        </a:rPr>
                        <a:t>Addition</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3 + 4</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r h="0">
                <a:tc>
                  <a:txBody>
                    <a:bodyPr/>
                    <a:lstStyle/>
                    <a:p>
                      <a:pPr marL="0" lvl="0" indent="0" algn="l" rtl="0">
                        <a:spcBef>
                          <a:spcPts val="0"/>
                        </a:spcBef>
                        <a:spcAft>
                          <a:spcPts val="0"/>
                        </a:spcAft>
                        <a:buNone/>
                      </a:pPr>
                      <a:r>
                        <a:rPr lang="en-US" sz="1000" dirty="0">
                          <a:latin typeface="Consolas"/>
                          <a:ea typeface="Consolas"/>
                          <a:cs typeface="Consolas"/>
                          <a:sym typeface="Consolas"/>
                        </a:rPr>
                        <a:t>Float</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3.0 + 4</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10"/>
                  </a:ext>
                </a:extLst>
              </a:tr>
              <a:tr h="0">
                <a:tc>
                  <a:txBody>
                    <a:bodyPr/>
                    <a:lstStyle/>
                    <a:p>
                      <a:pPr marL="0" lvl="0" indent="0" algn="l" rtl="0">
                        <a:spcBef>
                          <a:spcPts val="0"/>
                        </a:spcBef>
                        <a:spcAft>
                          <a:spcPts val="0"/>
                        </a:spcAft>
                        <a:buNone/>
                      </a:pPr>
                      <a:r>
                        <a:rPr lang="en-US" sz="1000" dirty="0">
                          <a:latin typeface="Consolas"/>
                          <a:ea typeface="Consolas"/>
                          <a:cs typeface="Consolas"/>
                          <a:sym typeface="Consolas"/>
                        </a:rPr>
                        <a:t>String</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"True"</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11"/>
                  </a:ext>
                </a:extLst>
              </a:tr>
              <a:tr h="0">
                <a:tc>
                  <a:txBody>
                    <a:bodyPr/>
                    <a:lstStyle/>
                    <a:p>
                      <a:pPr marL="0" lvl="0" indent="0" algn="l" rtl="0">
                        <a:spcBef>
                          <a:spcPts val="0"/>
                        </a:spcBef>
                        <a:spcAft>
                          <a:spcPts val="0"/>
                        </a:spcAft>
                        <a:buNone/>
                      </a:pPr>
                      <a:r>
                        <a:rPr lang="en-US" sz="1000" dirty="0">
                          <a:latin typeface="Consolas"/>
                          <a:ea typeface="Consolas"/>
                          <a:cs typeface="Consolas"/>
                          <a:sym typeface="Consolas"/>
                        </a:rPr>
                        <a:t>Float</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3 + 4.5</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12"/>
                  </a:ext>
                </a:extLst>
              </a:tr>
              <a:tr h="0">
                <a:tc>
                  <a:txBody>
                    <a:bodyPr/>
                    <a:lstStyle/>
                    <a:p>
                      <a:pPr marL="0" lvl="0" indent="0" algn="l" rtl="0">
                        <a:spcBef>
                          <a:spcPts val="0"/>
                        </a:spcBef>
                        <a:spcAft>
                          <a:spcPts val="0"/>
                        </a:spcAft>
                        <a:buNone/>
                      </a:pPr>
                      <a:r>
                        <a:rPr lang="en-US" sz="1000" dirty="0">
                          <a:latin typeface="Consolas"/>
                          <a:ea typeface="Consolas"/>
                          <a:cs typeface="Consolas"/>
                          <a:sym typeface="Consolas"/>
                        </a:rPr>
                        <a:t>String</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dirty="0">
                          <a:latin typeface="Consolas"/>
                          <a:ea typeface="Consolas"/>
                          <a:cs typeface="Consolas"/>
                          <a:sym typeface="Consolas"/>
                        </a:rPr>
                        <a:t>x = "3.0" + "4.5"</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1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51885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2</a:t>
            </a:r>
            <a:endParaRPr/>
          </a:p>
        </p:txBody>
      </p:sp>
      <p:sp>
        <p:nvSpPr>
          <p:cNvPr id="96" name="Google Shape;96;p16"/>
          <p:cNvSpPr txBox="1">
            <a:spLocks noGrp="1"/>
          </p:cNvSpPr>
          <p:nvPr>
            <p:ph type="body" idx="2"/>
          </p:nvPr>
        </p:nvSpPr>
        <p:spPr>
          <a:xfrm>
            <a:off x="5192225" y="1286175"/>
            <a:ext cx="3706500" cy="269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each expression to the left, indicate the </a:t>
            </a:r>
            <a:r>
              <a:rPr lang="en" b="1" i="1">
                <a:solidFill>
                  <a:srgbClr val="E06666"/>
                </a:solidFill>
              </a:rPr>
              <a:t>final result </a:t>
            </a:r>
            <a:r>
              <a:rPr lang="en">
                <a:solidFill>
                  <a:srgbClr val="FFFFFF"/>
                </a:solidFill>
              </a:rPr>
              <a:t>and </a:t>
            </a:r>
            <a:r>
              <a:rPr lang="en" b="1" i="1">
                <a:solidFill>
                  <a:srgbClr val="E06666"/>
                </a:solidFill>
              </a:rPr>
              <a:t>type</a:t>
            </a:r>
            <a:r>
              <a:rPr lang="en"/>
              <a:t> in the space to the right.</a:t>
            </a:r>
            <a:endParaRPr/>
          </a:p>
          <a:p>
            <a:pPr marL="0" lvl="0" indent="0" algn="l" rtl="0">
              <a:spcBef>
                <a:spcPts val="1600"/>
              </a:spcBef>
              <a:spcAft>
                <a:spcPts val="1600"/>
              </a:spcAft>
              <a:buNone/>
            </a:pPr>
            <a:r>
              <a:rPr lang="en"/>
              <a:t>If the expression is invalid, just write “ERROR”.</a:t>
            </a:r>
            <a:endParaRPr/>
          </a:p>
        </p:txBody>
      </p:sp>
      <p:sp>
        <p:nvSpPr>
          <p:cNvPr id="97" name="Google Shape;97;p16"/>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graphicFrame>
        <p:nvGraphicFramePr>
          <p:cNvPr id="98" name="Google Shape;98;p16"/>
          <p:cNvGraphicFramePr/>
          <p:nvPr>
            <p:extLst>
              <p:ext uri="{D42A27DB-BD31-4B8C-83A1-F6EECF244321}">
                <p14:modId xmlns:p14="http://schemas.microsoft.com/office/powerpoint/2010/main" val="718957331"/>
              </p:ext>
            </p:extLst>
          </p:nvPr>
        </p:nvGraphicFramePr>
        <p:xfrm>
          <a:off x="154125" y="150475"/>
          <a:ext cx="4578950" cy="4581000"/>
        </p:xfrm>
        <a:graphic>
          <a:graphicData uri="http://schemas.openxmlformats.org/drawingml/2006/table">
            <a:tbl>
              <a:tblPr>
                <a:noFill/>
                <a:tableStyleId>{AA3F7AD9-4F41-45E3-92D7-E95E2AC3C767}</a:tableStyleId>
              </a:tblPr>
              <a:tblGrid>
                <a:gridCol w="2183525">
                  <a:extLst>
                    <a:ext uri="{9D8B030D-6E8A-4147-A177-3AD203B41FA5}">
                      <a16:colId xmlns:a16="http://schemas.microsoft.com/office/drawing/2014/main" val="20000"/>
                    </a:ext>
                  </a:extLst>
                </a:gridCol>
                <a:gridCol w="2395425">
                  <a:extLst>
                    <a:ext uri="{9D8B030D-6E8A-4147-A177-3AD203B41FA5}">
                      <a16:colId xmlns:a16="http://schemas.microsoft.com/office/drawing/2014/main" val="20001"/>
                    </a:ext>
                  </a:extLst>
                </a:gridCol>
              </a:tblGrid>
              <a:tr h="458100">
                <a:tc>
                  <a:txBody>
                    <a:bodyPr/>
                    <a:lstStyle/>
                    <a:p>
                      <a:pPr marL="0" lvl="0" indent="0" algn="l" rtl="0">
                        <a:spcBef>
                          <a:spcPts val="0"/>
                        </a:spcBef>
                        <a:spcAft>
                          <a:spcPts val="0"/>
                        </a:spcAft>
                        <a:buNone/>
                      </a:pPr>
                      <a:r>
                        <a:rPr lang="en">
                          <a:latin typeface="Consolas"/>
                          <a:ea typeface="Consolas"/>
                          <a:cs typeface="Consolas"/>
                          <a:sym typeface="Consolas"/>
                        </a:rPr>
                        <a:t>3 * 4 + 6 - 2</a:t>
                      </a: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dirty="0">
                          <a:latin typeface="Consolas"/>
                          <a:ea typeface="Consolas"/>
                          <a:cs typeface="Consolas"/>
                          <a:sym typeface="Consolas"/>
                        </a:rPr>
                        <a:t>16</a:t>
                      </a:r>
                      <a:endParaRPr dirty="0">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58100">
                <a:tc>
                  <a:txBody>
                    <a:bodyPr/>
                    <a:lstStyle/>
                    <a:p>
                      <a:pPr marL="0" lvl="0" indent="0" algn="l" rtl="0">
                        <a:spcBef>
                          <a:spcPts val="0"/>
                        </a:spcBef>
                        <a:spcAft>
                          <a:spcPts val="0"/>
                        </a:spcAft>
                        <a:buNone/>
                      </a:pPr>
                      <a:r>
                        <a:rPr lang="en">
                          <a:latin typeface="Consolas"/>
                          <a:ea typeface="Consolas"/>
                          <a:cs typeface="Consolas"/>
                          <a:sym typeface="Consolas"/>
                        </a:rPr>
                        <a:t>10 / 4 * 3 + 4</a:t>
                      </a: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dirty="0">
                          <a:latin typeface="Consolas"/>
                          <a:ea typeface="Consolas"/>
                          <a:cs typeface="Consolas"/>
                          <a:sym typeface="Consolas"/>
                        </a:rPr>
                        <a:t>11.5</a:t>
                      </a:r>
                      <a:endParaRPr dirty="0">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58100">
                <a:tc>
                  <a:txBody>
                    <a:bodyPr/>
                    <a:lstStyle/>
                    <a:p>
                      <a:pPr marL="0" lvl="0" indent="0" algn="l" rtl="0">
                        <a:spcBef>
                          <a:spcPts val="0"/>
                        </a:spcBef>
                        <a:spcAft>
                          <a:spcPts val="0"/>
                        </a:spcAft>
                        <a:buNone/>
                      </a:pPr>
                      <a:r>
                        <a:rPr lang="en">
                          <a:latin typeface="Consolas"/>
                          <a:ea typeface="Consolas"/>
                          <a:cs typeface="Consolas"/>
                          <a:sym typeface="Consolas"/>
                        </a:rPr>
                        <a:t>10 // 4 * 3 + 4</a:t>
                      </a: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dirty="0">
                          <a:latin typeface="Consolas"/>
                          <a:ea typeface="Consolas"/>
                          <a:cs typeface="Consolas"/>
                          <a:sym typeface="Consolas"/>
                        </a:rPr>
                        <a:t>10</a:t>
                      </a:r>
                      <a:endParaRPr dirty="0">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58100">
                <a:tc>
                  <a:txBody>
                    <a:bodyPr/>
                    <a:lstStyle/>
                    <a:p>
                      <a:pPr marL="0" lvl="0" indent="0" algn="l" rtl="0">
                        <a:spcBef>
                          <a:spcPts val="0"/>
                        </a:spcBef>
                        <a:spcAft>
                          <a:spcPts val="0"/>
                        </a:spcAft>
                        <a:buNone/>
                      </a:pPr>
                      <a:r>
                        <a:rPr lang="en">
                          <a:latin typeface="Consolas"/>
                          <a:ea typeface="Consolas"/>
                          <a:cs typeface="Consolas"/>
                          <a:sym typeface="Consolas"/>
                        </a:rPr>
                        <a:t>12 // 2 / 3</a:t>
                      </a: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dirty="0">
                          <a:latin typeface="Consolas"/>
                          <a:ea typeface="Consolas"/>
                          <a:cs typeface="Consolas"/>
                          <a:sym typeface="Consolas"/>
                        </a:rPr>
                        <a:t>2.0</a:t>
                      </a:r>
                      <a:endParaRPr dirty="0">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458100">
                <a:tc>
                  <a:txBody>
                    <a:bodyPr/>
                    <a:lstStyle/>
                    <a:p>
                      <a:pPr marL="0" lvl="0" indent="0" algn="l" rtl="0">
                        <a:spcBef>
                          <a:spcPts val="0"/>
                        </a:spcBef>
                        <a:spcAft>
                          <a:spcPts val="0"/>
                        </a:spcAft>
                        <a:buNone/>
                      </a:pPr>
                      <a:r>
                        <a:rPr lang="en">
                          <a:latin typeface="Consolas"/>
                          <a:ea typeface="Consolas"/>
                          <a:cs typeface="Consolas"/>
                          <a:sym typeface="Consolas"/>
                        </a:rPr>
                        <a:t>4 * 3 + 2.0 * 6</a:t>
                      </a: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dirty="0">
                          <a:latin typeface="Consolas"/>
                          <a:ea typeface="Consolas"/>
                          <a:cs typeface="Consolas"/>
                          <a:sym typeface="Consolas"/>
                        </a:rPr>
                        <a:t>24</a:t>
                      </a:r>
                      <a:endParaRPr dirty="0">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458100">
                <a:tc>
                  <a:txBody>
                    <a:bodyPr/>
                    <a:lstStyle/>
                    <a:p>
                      <a:pPr marL="0" lvl="0" indent="0" algn="l" rtl="0">
                        <a:spcBef>
                          <a:spcPts val="0"/>
                        </a:spcBef>
                        <a:spcAft>
                          <a:spcPts val="0"/>
                        </a:spcAft>
                        <a:buNone/>
                      </a:pPr>
                      <a:r>
                        <a:rPr lang="en">
                          <a:latin typeface="Consolas"/>
                          <a:ea typeface="Consolas"/>
                          <a:cs typeface="Consolas"/>
                          <a:sym typeface="Consolas"/>
                        </a:rPr>
                        <a:t>4 + 3 * 2 + 6</a:t>
                      </a: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dirty="0">
                          <a:latin typeface="Consolas"/>
                          <a:ea typeface="Consolas"/>
                          <a:cs typeface="Consolas"/>
                          <a:sym typeface="Consolas"/>
                        </a:rPr>
                        <a:t>16</a:t>
                      </a:r>
                      <a:endParaRPr dirty="0">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458100">
                <a:tc>
                  <a:txBody>
                    <a:bodyPr/>
                    <a:lstStyle/>
                    <a:p>
                      <a:pPr marL="0" lvl="0" indent="0" algn="l" rtl="0">
                        <a:spcBef>
                          <a:spcPts val="0"/>
                        </a:spcBef>
                        <a:spcAft>
                          <a:spcPts val="0"/>
                        </a:spcAft>
                        <a:buNone/>
                      </a:pPr>
                      <a:r>
                        <a:rPr lang="en">
                          <a:latin typeface="Consolas"/>
                          <a:ea typeface="Consolas"/>
                          <a:cs typeface="Consolas"/>
                          <a:sym typeface="Consolas"/>
                        </a:rPr>
                        <a:t>4 / 2 * 6 / 3</a:t>
                      </a: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dirty="0">
                          <a:latin typeface="Consolas"/>
                          <a:ea typeface="Consolas"/>
                          <a:cs typeface="Consolas"/>
                          <a:sym typeface="Consolas"/>
                        </a:rPr>
                        <a:t>4.0</a:t>
                      </a:r>
                      <a:endParaRPr dirty="0">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458100">
                <a:tc>
                  <a:txBody>
                    <a:bodyPr/>
                    <a:lstStyle/>
                    <a:p>
                      <a:pPr marL="0" lvl="0" indent="0" algn="l" rtl="0">
                        <a:spcBef>
                          <a:spcPts val="0"/>
                        </a:spcBef>
                        <a:spcAft>
                          <a:spcPts val="0"/>
                        </a:spcAft>
                        <a:buNone/>
                      </a:pPr>
                      <a:r>
                        <a:rPr lang="en">
                          <a:latin typeface="Consolas"/>
                          <a:ea typeface="Consolas"/>
                          <a:cs typeface="Consolas"/>
                          <a:sym typeface="Consolas"/>
                        </a:rPr>
                        <a:t>4 + 2 * 3 ** 3</a:t>
                      </a: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dirty="0">
                          <a:latin typeface="Consolas"/>
                          <a:ea typeface="Consolas"/>
                          <a:cs typeface="Consolas"/>
                          <a:sym typeface="Consolas"/>
                        </a:rPr>
                        <a:t>58</a:t>
                      </a:r>
                      <a:endParaRPr dirty="0">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458100">
                <a:tc>
                  <a:txBody>
                    <a:bodyPr/>
                    <a:lstStyle/>
                    <a:p>
                      <a:pPr marL="0" lvl="0" indent="0" algn="l" rtl="0">
                        <a:spcBef>
                          <a:spcPts val="0"/>
                        </a:spcBef>
                        <a:spcAft>
                          <a:spcPts val="0"/>
                        </a:spcAft>
                        <a:buNone/>
                      </a:pPr>
                      <a:r>
                        <a:rPr lang="en">
                          <a:latin typeface="Consolas"/>
                          <a:ea typeface="Consolas"/>
                          <a:cs typeface="Consolas"/>
                          <a:sym typeface="Consolas"/>
                        </a:rPr>
                        <a:t>4 * 2 ** 3</a:t>
                      </a: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dirty="0">
                          <a:latin typeface="Consolas"/>
                          <a:ea typeface="Consolas"/>
                          <a:cs typeface="Consolas"/>
                          <a:sym typeface="Consolas"/>
                        </a:rPr>
                        <a:t>32</a:t>
                      </a:r>
                      <a:endParaRPr dirty="0">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458100">
                <a:tc>
                  <a:txBody>
                    <a:bodyPr/>
                    <a:lstStyle/>
                    <a:p>
                      <a:pPr marL="0" lvl="0" indent="0" algn="l" rtl="0">
                        <a:spcBef>
                          <a:spcPts val="0"/>
                        </a:spcBef>
                        <a:spcAft>
                          <a:spcPts val="0"/>
                        </a:spcAft>
                        <a:buNone/>
                      </a:pPr>
                      <a:r>
                        <a:rPr lang="en">
                          <a:latin typeface="Consolas"/>
                          <a:ea typeface="Consolas"/>
                          <a:cs typeface="Consolas"/>
                          <a:sym typeface="Consolas"/>
                        </a:rPr>
                        <a:t>4 ** 2 * 3</a:t>
                      </a: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dirty="0">
                          <a:latin typeface="Consolas"/>
                          <a:ea typeface="Consolas"/>
                          <a:cs typeface="Consolas"/>
                          <a:sym typeface="Consolas"/>
                        </a:rPr>
                        <a:t>48</a:t>
                      </a:r>
                      <a:endParaRPr dirty="0">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
        <p:nvSpPr>
          <p:cNvPr id="99" name="Google Shape;99;p16"/>
          <p:cNvSpPr txBox="1">
            <a:spLocks noGrp="1"/>
          </p:cNvSpPr>
          <p:nvPr>
            <p:ph type="body" idx="3"/>
          </p:nvPr>
        </p:nvSpPr>
        <p:spPr>
          <a:xfrm>
            <a:off x="5192225" y="3866200"/>
            <a:ext cx="3706500" cy="8691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t>Remember: the result of normal division (</a:t>
            </a:r>
            <a:r>
              <a:rPr lang="en" sz="1200">
                <a:latin typeface="Consolas"/>
                <a:ea typeface="Consolas"/>
                <a:cs typeface="Consolas"/>
                <a:sym typeface="Consolas"/>
              </a:rPr>
              <a:t>/</a:t>
            </a:r>
            <a:r>
              <a:rPr lang="en" sz="1200"/>
              <a:t>) is always a </a:t>
            </a:r>
            <a:r>
              <a:rPr lang="en" sz="1200">
                <a:latin typeface="Consolas"/>
                <a:ea typeface="Consolas"/>
                <a:cs typeface="Consolas"/>
                <a:sym typeface="Consolas"/>
              </a:rPr>
              <a:t>float</a:t>
            </a:r>
            <a:r>
              <a:rPr lang="en" sz="1200"/>
              <a:t> even if the operands are integers. The result of floor division (</a:t>
            </a:r>
            <a:r>
              <a:rPr lang="en" sz="1200">
                <a:latin typeface="Consolas"/>
                <a:ea typeface="Consolas"/>
                <a:cs typeface="Consolas"/>
                <a:sym typeface="Consolas"/>
              </a:rPr>
              <a:t>//</a:t>
            </a:r>
            <a:r>
              <a:rPr lang="en" sz="1200"/>
              <a:t>) depends on the types of the operands.</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114" name="Google Shape;114;p18"/>
          <p:cNvSpPr txBox="1">
            <a:spLocks noGrp="1"/>
          </p:cNvSpPr>
          <p:nvPr>
            <p:ph type="title"/>
          </p:nvPr>
        </p:nvSpPr>
        <p:spPr>
          <a:xfrm>
            <a:off x="5188525" y="119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Solving 3</a:t>
            </a:r>
            <a:endParaRPr dirty="0"/>
          </a:p>
        </p:txBody>
      </p:sp>
      <p:sp>
        <p:nvSpPr>
          <p:cNvPr id="115" name="Google Shape;115;p18"/>
          <p:cNvSpPr txBox="1">
            <a:spLocks noGrp="1"/>
          </p:cNvSpPr>
          <p:nvPr>
            <p:ph type="body" idx="1"/>
          </p:nvPr>
        </p:nvSpPr>
        <p:spPr>
          <a:xfrm>
            <a:off x="198939" y="196125"/>
            <a:ext cx="4323740" cy="4432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endParaRPr lang="en-US" sz="1000" dirty="0">
              <a:latin typeface="Consolas"/>
              <a:ea typeface="Consolas"/>
              <a:cs typeface="Consolas"/>
              <a:sym typeface="Consolas"/>
            </a:endParaRPr>
          </a:p>
          <a:p>
            <a:pPr marL="0" lvl="0" indent="0" algn="l" rtl="0">
              <a:spcBef>
                <a:spcPts val="0"/>
              </a:spcBef>
              <a:spcAft>
                <a:spcPts val="1600"/>
              </a:spcAft>
              <a:buNone/>
            </a:pPr>
            <a:endParaRPr sz="1000" dirty="0">
              <a:latin typeface="Consolas"/>
              <a:ea typeface="Consolas"/>
              <a:cs typeface="Consolas"/>
              <a:sym typeface="Consolas"/>
            </a:endParaRPr>
          </a:p>
        </p:txBody>
      </p:sp>
      <p:sp>
        <p:nvSpPr>
          <p:cNvPr id="116" name="Google Shape;116;p18"/>
          <p:cNvSpPr txBox="1">
            <a:spLocks noGrp="1"/>
          </p:cNvSpPr>
          <p:nvPr>
            <p:ph type="body" idx="2"/>
          </p:nvPr>
        </p:nvSpPr>
        <p:spPr>
          <a:xfrm>
            <a:off x="5192225" y="905175"/>
            <a:ext cx="3706500" cy="240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Write a function that declares two parameters: one for some name, and a another for some value. The function should print the name and value in the format: name = value.</a:t>
            </a:r>
            <a:endParaRPr dirty="0"/>
          </a:p>
          <a:p>
            <a:pPr marL="0" lvl="0" indent="0" algn="l" rtl="0">
              <a:spcBef>
                <a:spcPts val="1600"/>
              </a:spcBef>
              <a:spcAft>
                <a:spcPts val="1600"/>
              </a:spcAft>
              <a:buNone/>
            </a:pPr>
            <a:r>
              <a:rPr lang="en" dirty="0"/>
              <a:t>Write a second function that prompts the user to enter the answer to three questions. Call your first function from the second to print the user’s answers. Below is an example, but you should come up with your own questions.</a:t>
            </a:r>
            <a:endParaRPr dirty="0"/>
          </a:p>
        </p:txBody>
      </p:sp>
      <p:sp>
        <p:nvSpPr>
          <p:cNvPr id="117" name="Google Shape;117;p18"/>
          <p:cNvSpPr txBox="1"/>
          <p:nvPr/>
        </p:nvSpPr>
        <p:spPr>
          <a:xfrm>
            <a:off x="5331925" y="3313575"/>
            <a:ext cx="3419700" cy="1271700"/>
          </a:xfrm>
          <a:prstGeom prst="rect">
            <a:avLst/>
          </a:prstGeom>
          <a:solidFill>
            <a:srgbClr val="000000"/>
          </a:solidFill>
          <a:ln w="19050"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1C232"/>
                </a:solidFill>
                <a:latin typeface="Consolas"/>
                <a:ea typeface="Consolas"/>
                <a:cs typeface="Consolas"/>
                <a:sym typeface="Consolas"/>
              </a:rPr>
              <a:t>What's your favorite number: 6</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What color are your eyes: blue</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Do you like pizza (yes or no): yes</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favorite number = 6</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eye color = blue</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likes pizza = yes</a:t>
            </a:r>
            <a:endParaRPr sz="1200">
              <a:solidFill>
                <a:srgbClr val="F1C232"/>
              </a:solidFill>
              <a:latin typeface="Consolas"/>
              <a:ea typeface="Consolas"/>
              <a:cs typeface="Consolas"/>
              <a:sym typeface="Consolas"/>
            </a:endParaRPr>
          </a:p>
        </p:txBody>
      </p:sp>
      <p:sp>
        <p:nvSpPr>
          <p:cNvPr id="2" name="TextBox 1">
            <a:extLst>
              <a:ext uri="{FF2B5EF4-FFF2-40B4-BE49-F238E27FC236}">
                <a16:creationId xmlns:a16="http://schemas.microsoft.com/office/drawing/2014/main" id="{A08BECA2-8676-464C-A8D3-CCEC409C8207}"/>
              </a:ext>
            </a:extLst>
          </p:cNvPr>
          <p:cNvSpPr txBox="1"/>
          <p:nvPr/>
        </p:nvSpPr>
        <p:spPr>
          <a:xfrm>
            <a:off x="245275" y="281958"/>
            <a:ext cx="4507713" cy="2739211"/>
          </a:xfrm>
          <a:prstGeom prst="rect">
            <a:avLst/>
          </a:prstGeom>
          <a:noFill/>
        </p:spPr>
        <p:txBody>
          <a:bodyPr wrap="square" rtlCol="0">
            <a:spAutoFit/>
          </a:bodyPr>
          <a:lstStyle/>
          <a:p>
            <a:r>
              <a:rPr lang="en-US" sz="1000" dirty="0" err="1">
                <a:solidFill>
                  <a:schemeClr val="bg2"/>
                </a:solidFill>
                <a:latin typeface="Consolas" panose="020B0609020204030204" pitchFamily="49" charset="0"/>
              </a:rPr>
              <a:t>i</a:t>
            </a:r>
            <a:r>
              <a:rPr lang="en-US" sz="1000" dirty="0">
                <a:solidFill>
                  <a:schemeClr val="bg2"/>
                </a:solidFill>
                <a:latin typeface="Consolas" panose="020B0609020204030204" pitchFamily="49" charset="0"/>
              </a:rPr>
              <a:t>=0</a:t>
            </a:r>
          </a:p>
          <a:p>
            <a:r>
              <a:rPr lang="en-US" sz="1000" dirty="0">
                <a:solidFill>
                  <a:schemeClr val="bg2"/>
                </a:solidFill>
                <a:latin typeface="Consolas" panose="020B0609020204030204" pitchFamily="49" charset="0"/>
              </a:rPr>
              <a:t>Def questions():</a:t>
            </a:r>
          </a:p>
          <a:p>
            <a:r>
              <a:rPr lang="en-US" sz="1000" dirty="0">
                <a:solidFill>
                  <a:schemeClr val="bg2"/>
                </a:solidFill>
                <a:latin typeface="Consolas" panose="020B0609020204030204" pitchFamily="49" charset="0"/>
              </a:rPr>
              <a:t>    game=input(“your favorite game”)</a:t>
            </a:r>
          </a:p>
          <a:p>
            <a:r>
              <a:rPr lang="en-US" sz="1000" dirty="0">
                <a:solidFill>
                  <a:schemeClr val="bg2"/>
                </a:solidFill>
                <a:latin typeface="Consolas" panose="020B0609020204030204" pitchFamily="49" charset="0"/>
              </a:rPr>
              <a:t>    pizza=input(“what type of pizza do you like”)</a:t>
            </a:r>
          </a:p>
          <a:p>
            <a:r>
              <a:rPr lang="en-US" sz="1000" dirty="0">
                <a:solidFill>
                  <a:schemeClr val="bg2"/>
                </a:solidFill>
                <a:latin typeface="Consolas" panose="020B0609020204030204" pitchFamily="49" charset="0"/>
              </a:rPr>
              <a:t>    number=input(“what is your favorite number”)</a:t>
            </a:r>
          </a:p>
          <a:p>
            <a:r>
              <a:rPr lang="en-US" sz="1000" dirty="0">
                <a:solidFill>
                  <a:schemeClr val="bg2"/>
                </a:solidFill>
                <a:latin typeface="Consolas" panose="020B0609020204030204" pitchFamily="49" charset="0"/>
              </a:rPr>
              <a:t>    main()</a:t>
            </a:r>
          </a:p>
          <a:p>
            <a:endParaRPr lang="en-US" sz="1000" dirty="0">
              <a:solidFill>
                <a:schemeClr val="bg2"/>
              </a:solidFill>
              <a:latin typeface="Consolas" panose="020B0609020204030204" pitchFamily="49" charset="0"/>
            </a:endParaRPr>
          </a:p>
          <a:p>
            <a:r>
              <a:rPr lang="en-US" sz="1000" dirty="0">
                <a:solidFill>
                  <a:schemeClr val="bg2"/>
                </a:solidFill>
                <a:latin typeface="Consolas" panose="020B0609020204030204" pitchFamily="49" charset="0"/>
              </a:rPr>
              <a:t>    def main():</a:t>
            </a:r>
          </a:p>
          <a:p>
            <a:r>
              <a:rPr lang="en-US" sz="1000" dirty="0">
                <a:solidFill>
                  <a:schemeClr val="bg2"/>
                </a:solidFill>
                <a:latin typeface="Consolas" panose="020B0609020204030204" pitchFamily="49" charset="0"/>
              </a:rPr>
              <a:t>    </a:t>
            </a:r>
            <a:r>
              <a:rPr lang="en-US" sz="1000" dirty="0" err="1">
                <a:solidFill>
                  <a:schemeClr val="bg2"/>
                </a:solidFill>
                <a:latin typeface="Consolas" panose="020B0609020204030204" pitchFamily="49" charset="0"/>
              </a:rPr>
              <a:t>i</a:t>
            </a:r>
            <a:r>
              <a:rPr lang="en-US" sz="1000" dirty="0">
                <a:solidFill>
                  <a:schemeClr val="bg2"/>
                </a:solidFill>
                <a:latin typeface="Consolas" panose="020B0609020204030204" pitchFamily="49" charset="0"/>
              </a:rPr>
              <a:t>=1</a:t>
            </a:r>
          </a:p>
          <a:p>
            <a:r>
              <a:rPr lang="en-US" sz="1000" dirty="0">
                <a:solidFill>
                  <a:schemeClr val="bg2"/>
                </a:solidFill>
                <a:latin typeface="Consolas" panose="020B0609020204030204" pitchFamily="49" charset="0"/>
              </a:rPr>
              <a:t>    while </a:t>
            </a:r>
            <a:r>
              <a:rPr lang="en-US" sz="1000" dirty="0" err="1">
                <a:solidFill>
                  <a:schemeClr val="bg2"/>
                </a:solidFill>
                <a:latin typeface="Consolas" panose="020B0609020204030204" pitchFamily="49" charset="0"/>
              </a:rPr>
              <a:t>i</a:t>
            </a:r>
            <a:r>
              <a:rPr lang="en-US" sz="1000" dirty="0">
                <a:solidFill>
                  <a:schemeClr val="bg2"/>
                </a:solidFill>
                <a:latin typeface="Consolas" panose="020B0609020204030204" pitchFamily="49" charset="0"/>
              </a:rPr>
              <a:t>&lt;4:</a:t>
            </a:r>
          </a:p>
          <a:p>
            <a:r>
              <a:rPr lang="en-US" sz="1000" dirty="0">
                <a:solidFill>
                  <a:schemeClr val="bg2"/>
                </a:solidFill>
                <a:latin typeface="Consolas" panose="020B0609020204030204" pitchFamily="49" charset="0"/>
              </a:rPr>
              <a:t>    questions():</a:t>
            </a:r>
          </a:p>
          <a:p>
            <a:r>
              <a:rPr lang="en-US" sz="1000" dirty="0">
                <a:solidFill>
                  <a:schemeClr val="bg2"/>
                </a:solidFill>
                <a:latin typeface="Consolas" panose="020B0609020204030204" pitchFamily="49" charset="0"/>
              </a:rPr>
              <a:t>    </a:t>
            </a:r>
            <a:r>
              <a:rPr lang="en-US" sz="1000" dirty="0" err="1">
                <a:solidFill>
                  <a:schemeClr val="bg2"/>
                </a:solidFill>
                <a:latin typeface="Consolas" panose="020B0609020204030204" pitchFamily="49" charset="0"/>
              </a:rPr>
              <a:t>i</a:t>
            </a:r>
            <a:r>
              <a:rPr lang="en-US" sz="1000" dirty="0">
                <a:solidFill>
                  <a:schemeClr val="bg2"/>
                </a:solidFill>
                <a:latin typeface="Consolas" panose="020B0609020204030204" pitchFamily="49" charset="0"/>
              </a:rPr>
              <a:t>+=1</a:t>
            </a:r>
          </a:p>
          <a:p>
            <a:r>
              <a:rPr lang="en-US" sz="1000" dirty="0">
                <a:solidFill>
                  <a:schemeClr val="bg2"/>
                </a:solidFill>
                <a:latin typeface="Consolas" panose="020B0609020204030204" pitchFamily="49" charset="0"/>
              </a:rPr>
              <a:t>    print(game)</a:t>
            </a:r>
          </a:p>
          <a:p>
            <a:r>
              <a:rPr lang="en-US" sz="1000" dirty="0">
                <a:solidFill>
                  <a:schemeClr val="bg2"/>
                </a:solidFill>
                <a:latin typeface="Consolas" panose="020B0609020204030204" pitchFamily="49" charset="0"/>
              </a:rPr>
              <a:t>    print(pizza)</a:t>
            </a:r>
          </a:p>
          <a:p>
            <a:r>
              <a:rPr lang="en-AE" sz="1000" dirty="0">
                <a:solidFill>
                  <a:schemeClr val="bg2"/>
                </a:solidFill>
                <a:latin typeface="Consolas" panose="020B0609020204030204" pitchFamily="49" charset="0"/>
              </a:rPr>
              <a:t>    print(number)</a:t>
            </a:r>
          </a:p>
          <a:p>
            <a:endParaRPr lang="en-AE" sz="1000" dirty="0">
              <a:solidFill>
                <a:schemeClr val="bg2"/>
              </a:solidFill>
              <a:latin typeface="Consolas" panose="020B0609020204030204" pitchFamily="49" charset="0"/>
            </a:endParaRPr>
          </a:p>
          <a:p>
            <a:r>
              <a:rPr lang="en-AE" sz="1000" dirty="0">
                <a:solidFill>
                  <a:schemeClr val="bg2"/>
                </a:solidFill>
                <a:latin typeface="Consolas" panose="020B0609020204030204" pitchFamily="49" charset="0"/>
              </a:rPr>
              <a:t>    main()   </a:t>
            </a:r>
            <a:r>
              <a:rPr lang="en-AE" sz="1200" dirty="0">
                <a:latin typeface="Consolas" panose="020B0609020204030204" pitchFamily="49" charset="0"/>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311725" y="1961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Solving 4</a:t>
            </a:r>
            <a:endParaRPr dirty="0"/>
          </a:p>
        </p:txBody>
      </p:sp>
      <p:sp>
        <p:nvSpPr>
          <p:cNvPr id="123" name="Google Shape;123;p19"/>
          <p:cNvSpPr txBox="1">
            <a:spLocks noGrp="1"/>
          </p:cNvSpPr>
          <p:nvPr>
            <p:ph type="body" idx="1"/>
          </p:nvPr>
        </p:nvSpPr>
        <p:spPr>
          <a:xfrm>
            <a:off x="4644675" y="348525"/>
            <a:ext cx="4166400" cy="4432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a:latin typeface="Consolas"/>
                <a:ea typeface="Consolas"/>
                <a:cs typeface="Consolas"/>
                <a:sym typeface="Consolas"/>
              </a:rPr>
              <a:t>Month=input(“The Month”)</a:t>
            </a:r>
          </a:p>
          <a:p>
            <a:pPr marL="0" lvl="0" indent="0" algn="l" rtl="0">
              <a:spcBef>
                <a:spcPts val="0"/>
              </a:spcBef>
              <a:spcAft>
                <a:spcPts val="0"/>
              </a:spcAft>
              <a:buNone/>
            </a:pPr>
            <a:r>
              <a:rPr lang="en-US" sz="1000" dirty="0">
                <a:latin typeface="Consolas"/>
                <a:ea typeface="Consolas"/>
                <a:cs typeface="Consolas"/>
                <a:sym typeface="Consolas"/>
              </a:rPr>
              <a:t>Day=input(“The Day”)</a:t>
            </a:r>
          </a:p>
          <a:p>
            <a:pPr marL="0" lvl="0" indent="0" algn="l" rtl="0">
              <a:spcBef>
                <a:spcPts val="0"/>
              </a:spcBef>
              <a:spcAft>
                <a:spcPts val="0"/>
              </a:spcAft>
              <a:buNone/>
            </a:pPr>
            <a:endParaRPr lang="en-US" sz="1000" dirty="0">
              <a:latin typeface="Consolas"/>
              <a:ea typeface="Consolas"/>
              <a:cs typeface="Consolas"/>
              <a:sym typeface="Consolas"/>
            </a:endParaRPr>
          </a:p>
          <a:p>
            <a:pPr marL="0" lvl="0" indent="0" algn="l" rtl="0">
              <a:spcBef>
                <a:spcPts val="0"/>
              </a:spcBef>
              <a:spcAft>
                <a:spcPts val="0"/>
              </a:spcAft>
              <a:buNone/>
            </a:pPr>
            <a:r>
              <a:rPr lang="en-US" sz="1000" dirty="0">
                <a:latin typeface="Consolas"/>
                <a:ea typeface="Consolas"/>
                <a:cs typeface="Consolas"/>
                <a:sym typeface="Consolas"/>
              </a:rPr>
              <a:t>x=365/(month)(day)</a:t>
            </a:r>
          </a:p>
          <a:p>
            <a:pPr marL="0" lvl="0" indent="0" algn="l" rtl="0">
              <a:spcBef>
                <a:spcPts val="0"/>
              </a:spcBef>
              <a:spcAft>
                <a:spcPts val="0"/>
              </a:spcAft>
              <a:buNone/>
            </a:pPr>
            <a:endParaRPr lang="en-US" sz="1000" dirty="0">
              <a:latin typeface="Consolas"/>
              <a:ea typeface="Consolas"/>
              <a:cs typeface="Consolas"/>
              <a:sym typeface="Consolas"/>
            </a:endParaRPr>
          </a:p>
          <a:p>
            <a:pPr marL="0" lvl="0" indent="0" algn="l" rtl="0">
              <a:spcBef>
                <a:spcPts val="0"/>
              </a:spcBef>
              <a:spcAft>
                <a:spcPts val="0"/>
              </a:spcAft>
              <a:buNone/>
            </a:pPr>
            <a:r>
              <a:rPr lang="en-US" sz="1000" dirty="0">
                <a:latin typeface="Consolas"/>
                <a:ea typeface="Consolas"/>
                <a:cs typeface="Consolas"/>
                <a:sym typeface="Consolas"/>
              </a:rPr>
              <a:t>Print(x)</a:t>
            </a:r>
            <a:endParaRPr sz="1000" dirty="0">
              <a:latin typeface="Consolas"/>
              <a:ea typeface="Consolas"/>
              <a:cs typeface="Consolas"/>
              <a:sym typeface="Consolas"/>
            </a:endParaRPr>
          </a:p>
        </p:txBody>
      </p:sp>
      <p:sp>
        <p:nvSpPr>
          <p:cNvPr id="124" name="Google Shape;124;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125" name="Google Shape;125;p19"/>
          <p:cNvSpPr txBox="1">
            <a:spLocks noGrp="1"/>
          </p:cNvSpPr>
          <p:nvPr>
            <p:ph type="body" idx="2"/>
          </p:nvPr>
        </p:nvSpPr>
        <p:spPr>
          <a:xfrm>
            <a:off x="315425" y="752775"/>
            <a:ext cx="3706500" cy="235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Write a function that prompts the user for the month number (e.g. August = 8) and day of the month and then prints the approximate day of the year (assuming an average of 30.4 days per month).</a:t>
            </a:r>
            <a:endParaRPr dirty="0"/>
          </a:p>
          <a:p>
            <a:pPr marL="0" lvl="0" indent="0" algn="l" rtl="0">
              <a:spcBef>
                <a:spcPts val="1600"/>
              </a:spcBef>
              <a:spcAft>
                <a:spcPts val="1600"/>
              </a:spcAft>
              <a:buNone/>
            </a:pPr>
            <a:r>
              <a:rPr lang="en" dirty="0"/>
              <a:t>Imagine that you implemented your answer to this and the previous two questions in the same program, write a </a:t>
            </a:r>
            <a:r>
              <a:rPr lang="en" dirty="0">
                <a:latin typeface="Consolas"/>
                <a:ea typeface="Consolas"/>
                <a:cs typeface="Consolas"/>
                <a:sym typeface="Consolas"/>
              </a:rPr>
              <a:t>main</a:t>
            </a:r>
            <a:r>
              <a:rPr lang="en" dirty="0"/>
              <a:t> function that calls all three.</a:t>
            </a:r>
            <a:endParaRPr dirty="0"/>
          </a:p>
        </p:txBody>
      </p:sp>
      <p:sp>
        <p:nvSpPr>
          <p:cNvPr id="126" name="Google Shape;126;p19"/>
          <p:cNvSpPr txBox="1"/>
          <p:nvPr/>
        </p:nvSpPr>
        <p:spPr>
          <a:xfrm>
            <a:off x="385325" y="3334775"/>
            <a:ext cx="3566700" cy="897000"/>
          </a:xfrm>
          <a:prstGeom prst="rect">
            <a:avLst/>
          </a:prstGeom>
          <a:solidFill>
            <a:srgbClr val="000000"/>
          </a:solidFill>
          <a:ln w="19050"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1C232"/>
                </a:solidFill>
                <a:latin typeface="Consolas"/>
                <a:ea typeface="Consolas"/>
                <a:cs typeface="Consolas"/>
                <a:sym typeface="Consolas"/>
              </a:rPr>
              <a:t>Enter the month: 8</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Enter the day of month: 24</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The approximate day of the year is: 236.79999999999998</a:t>
            </a:r>
            <a:endParaRPr sz="1200">
              <a:solidFill>
                <a:srgbClr val="F1C232"/>
              </a:solidFill>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781</Words>
  <Application>Microsoft Office PowerPoint</Application>
  <PresentationFormat>On-screen Show (16:9)</PresentationFormat>
  <Paragraphs>114</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Roboto</vt:lpstr>
      <vt:lpstr>Merriweather</vt:lpstr>
      <vt:lpstr>Consolas</vt:lpstr>
      <vt:lpstr>Arial</vt:lpstr>
      <vt:lpstr>Paradigm</vt:lpstr>
      <vt:lpstr>Problem Solving Session</vt:lpstr>
      <vt:lpstr>Problem Solving Team Members</vt:lpstr>
      <vt:lpstr>Problem Solving 1</vt:lpstr>
      <vt:lpstr>Problem Solving 2</vt:lpstr>
      <vt:lpstr>Problem Solving 3</vt:lpstr>
      <vt:lpstr>Problem Solving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Session</dc:title>
  <cp:lastModifiedBy>SHOURYA SHARAD SONONE</cp:lastModifiedBy>
  <cp:revision>7</cp:revision>
  <dcterms:modified xsi:type="dcterms:W3CDTF">2021-09-12T10:49:27Z</dcterms:modified>
</cp:coreProperties>
</file>