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Merriweather" charset="0"/>
      <p:regular r:id="rId9"/>
      <p:bold r:id="rId10"/>
      <p:italic r:id="rId11"/>
      <p:boldItalic r:id="rId12"/>
    </p:embeddedFont>
    <p:embeddedFont>
      <p:font typeface="Roboto" charset="0"/>
      <p:regular r:id="rId13"/>
      <p:bold r:id="rId14"/>
      <p:italic r:id="rId15"/>
      <p:boldItalic r:id="rId16"/>
    </p:embeddedFont>
    <p:embeddedFont>
      <p:font typeface="Consolas"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A3F7AD9-4F41-45E3-92D7-E95E2AC3C767}">
  <a:tblStyle styleId="{AA3F7AD9-4F41-45E3-92D7-E95E2AC3C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85" y="-77"/>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aphicFrame>
        <p:nvGraphicFramePr>
          <p:cNvPr id="81" name="Google Shape;81;p14"/>
          <p:cNvGraphicFramePr/>
          <p:nvPr/>
        </p:nvGraphicFramePr>
        <p:xfrm>
          <a:off x="4665300" y="1445175"/>
          <a:ext cx="3999900" cy="3467050"/>
        </p:xfrm>
        <a:graphic>
          <a:graphicData uri="http://schemas.openxmlformats.org/drawingml/2006/table">
            <a:tbl>
              <a:tblPr>
                <a:noFill/>
                <a:tableStyleId>{AA3F7AD9-4F41-45E3-92D7-E95E2AC3C767}</a:tableStyleId>
              </a:tblPr>
              <a:tblGrid>
                <a:gridCol w="3999900">
                  <a:extLst>
                    <a:ext uri="{9D8B030D-6E8A-4147-A177-3AD203B41FA5}">
                      <a16:colId xmlns:a16="http://schemas.microsoft.com/office/drawing/2014/main" xmlns="" val="20000"/>
                    </a:ext>
                  </a:extLst>
                </a:gridCol>
              </a:tblGrid>
              <a:tr h="570250">
                <a:tc>
                  <a:txBody>
                    <a:bodyPr/>
                    <a:lstStyle/>
                    <a:p>
                      <a:pPr marL="0" lvl="0" indent="0" algn="l" rtl="0">
                        <a:spcBef>
                          <a:spcPts val="0"/>
                        </a:spcBef>
                        <a:spcAft>
                          <a:spcPts val="0"/>
                        </a:spcAft>
                        <a:buNone/>
                      </a:pPr>
                      <a:r>
                        <a:rPr lang="en-US" dirty="0" err="1"/>
                        <a:t>Amaal</a:t>
                      </a:r>
                      <a:r>
                        <a:rPr lang="en-US" dirty="0"/>
                        <a:t> </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xmlns="" val="10000"/>
                  </a:ext>
                </a:extLst>
              </a:tr>
              <a:tr h="570250">
                <a:tc>
                  <a:txBody>
                    <a:bodyPr/>
                    <a:lstStyle/>
                    <a:p>
                      <a:pPr marL="0" lvl="0" indent="0" algn="l" rtl="0">
                        <a:spcBef>
                          <a:spcPts val="0"/>
                        </a:spcBef>
                        <a:spcAft>
                          <a:spcPts val="0"/>
                        </a:spcAft>
                        <a:buNone/>
                      </a:pPr>
                      <a:r>
                        <a:rPr lang="en-US" dirty="0" err="1"/>
                        <a:t>Noora</a:t>
                      </a:r>
                      <a:r>
                        <a:rPr lang="en-US" dirty="0"/>
                        <a:t> </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xmlns="" val="10001"/>
                  </a:ext>
                </a:extLst>
              </a:tr>
              <a:tr h="570250">
                <a:tc>
                  <a:txBody>
                    <a:bodyPr/>
                    <a:lstStyle/>
                    <a:p>
                      <a:pPr marL="0" lvl="0" indent="0" algn="l" rtl="0">
                        <a:spcBef>
                          <a:spcPts val="0"/>
                        </a:spcBef>
                        <a:spcAft>
                          <a:spcPts val="0"/>
                        </a:spcAft>
                        <a:buNone/>
                      </a:pPr>
                      <a:r>
                        <a:rPr lang="en-US" dirty="0"/>
                        <a:t>Kartik </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xmlns="" val="10002"/>
                  </a:ext>
                </a:extLst>
              </a:tr>
              <a:tr h="570250">
                <a:tc>
                  <a:txBody>
                    <a:bodyPr/>
                    <a:lstStyle/>
                    <a:p>
                      <a:pPr marL="0" lvl="0" indent="0" algn="l" rtl="0">
                        <a:spcBef>
                          <a:spcPts val="0"/>
                        </a:spcBef>
                        <a:spcAft>
                          <a:spcPts val="0"/>
                        </a:spcAft>
                        <a:buNone/>
                      </a:pPr>
                      <a:r>
                        <a:rPr lang="en-US" dirty="0" err="1"/>
                        <a:t>Abbas</a:t>
                      </a:r>
                      <a:r>
                        <a:rPr lang="en-US" dirty="0"/>
                        <a:t> </a:t>
                      </a:r>
                      <a:endParaRPr dirty="0"/>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xmlns="" val="10003"/>
                  </a:ext>
                </a:extLst>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xmlns="" val="10004"/>
                  </a:ext>
                </a:extLst>
              </a:tr>
              <a:tr h="593025">
                <a:tc>
                  <a:txBody>
                    <a:bodyPr/>
                    <a:lstStyle/>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graphicFrame>
        <p:nvGraphicFramePr>
          <p:cNvPr id="90" name="Google Shape;90;p15"/>
          <p:cNvGraphicFramePr/>
          <p:nvPr/>
        </p:nvGraphicFramePr>
        <p:xfrm>
          <a:off x="4572000" y="127625"/>
          <a:ext cx="4449150" cy="4693500"/>
        </p:xfrm>
        <a:graphic>
          <a:graphicData uri="http://schemas.openxmlformats.org/drawingml/2006/table">
            <a:tbl>
              <a:tblPr>
                <a:noFill/>
                <a:tableStyleId>{AA3F7AD9-4F41-45E3-92D7-E95E2AC3C767}</a:tableStyleId>
              </a:tblPr>
              <a:tblGrid>
                <a:gridCol w="2224575">
                  <a:extLst>
                    <a:ext uri="{9D8B030D-6E8A-4147-A177-3AD203B41FA5}">
                      <a16:colId xmlns:a16="http://schemas.microsoft.com/office/drawing/2014/main" xmlns="" val="20000"/>
                    </a:ext>
                  </a:extLst>
                </a:gridCol>
                <a:gridCol w="2224575">
                  <a:extLst>
                    <a:ext uri="{9D8B030D-6E8A-4147-A177-3AD203B41FA5}">
                      <a16:colId xmlns:a16="http://schemas.microsoft.com/office/drawing/2014/main" xmlns="" val="20001"/>
                    </a:ext>
                  </a:extLst>
                </a:gridCol>
              </a:tblGrid>
              <a:tr h="0">
                <a:tc>
                  <a:txBody>
                    <a:bodyPr/>
                    <a:lstStyle/>
                    <a:p>
                      <a:pPr marL="0" lvl="0" indent="0" algn="l" rtl="0">
                        <a:spcBef>
                          <a:spcPts val="0"/>
                        </a:spcBef>
                        <a:spcAft>
                          <a:spcPts val="0"/>
                        </a:spcAft>
                        <a:buNone/>
                      </a:pPr>
                      <a:r>
                        <a:rPr lang="en-US" sz="1000" dirty="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10</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char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char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char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5"/>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char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6"/>
                  </a:ext>
                </a:extLst>
              </a:tr>
              <a:tr h="0">
                <a:tc>
                  <a:txBody>
                    <a:bodyPr/>
                    <a:lstStyle/>
                    <a:p>
                      <a:pPr marL="0" lvl="0" indent="0" algn="l" rtl="0">
                        <a:spcBef>
                          <a:spcPts val="0"/>
                        </a:spcBef>
                        <a:spcAft>
                          <a:spcPts val="0"/>
                        </a:spcAft>
                        <a:buNone/>
                      </a:pPr>
                      <a:r>
                        <a:rPr lang="en-US" sz="1000" dirty="0" err="1">
                          <a:latin typeface="Consolas"/>
                          <a:ea typeface="Consolas"/>
                          <a:cs typeface="Consolas"/>
                          <a:sym typeface="Consolas"/>
                        </a:rPr>
                        <a:t>Opp</a:t>
                      </a:r>
                      <a:r>
                        <a:rPr lang="en-US" sz="1000" dirty="0">
                          <a:latin typeface="Consolas"/>
                          <a:ea typeface="Consolas"/>
                          <a:cs typeface="Consolas"/>
                          <a:sym typeface="Consolas"/>
                        </a:rPr>
                        <a:t>-Division</a:t>
                      </a:r>
                      <a:r>
                        <a:rPr lang="en-US" sz="1000" baseline="0" dirty="0">
                          <a:latin typeface="Consolas"/>
                          <a:ea typeface="Consolas"/>
                          <a:cs typeface="Consolas"/>
                          <a:sym typeface="Consolas"/>
                        </a:rPr>
                        <a:t> </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r h="0">
                <a:tc>
                  <a:txBody>
                    <a:bodyPr/>
                    <a:lstStyle/>
                    <a:p>
                      <a:pPr marL="0" lvl="0" indent="0" algn="l" rtl="0">
                        <a:spcBef>
                          <a:spcPts val="0"/>
                        </a:spcBef>
                        <a:spcAft>
                          <a:spcPts val="0"/>
                        </a:spcAft>
                        <a:buNone/>
                      </a:pPr>
                      <a:r>
                        <a:rPr lang="en-US" sz="1000" dirty="0" err="1">
                          <a:latin typeface="Consolas"/>
                          <a:ea typeface="Consolas"/>
                          <a:cs typeface="Consolas"/>
                          <a:sym typeface="Consolas"/>
                        </a:rPr>
                        <a:t>Opp</a:t>
                      </a:r>
                      <a:r>
                        <a:rPr lang="en-US" sz="1000" dirty="0">
                          <a:latin typeface="Consolas"/>
                          <a:ea typeface="Consolas"/>
                          <a:cs typeface="Consolas"/>
                          <a:sym typeface="Consolas"/>
                        </a:rPr>
                        <a:t>-Floor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8"/>
                  </a:ext>
                </a:extLst>
              </a:tr>
              <a:tr h="0">
                <a:tc>
                  <a:txBody>
                    <a:bodyPr/>
                    <a:lstStyle/>
                    <a:p>
                      <a:pPr marL="0" lvl="0" indent="0" algn="l" rtl="0">
                        <a:spcBef>
                          <a:spcPts val="0"/>
                        </a:spcBef>
                        <a:spcAft>
                          <a:spcPts val="0"/>
                        </a:spcAft>
                        <a:buNone/>
                      </a:pPr>
                      <a:r>
                        <a:rPr lang="en-US" sz="1000" dirty="0" err="1">
                          <a:latin typeface="Consolas"/>
                          <a:ea typeface="Consolas"/>
                          <a:cs typeface="Consolas"/>
                          <a:sym typeface="Consolas"/>
                        </a:rPr>
                        <a:t>Opp</a:t>
                      </a:r>
                      <a:r>
                        <a:rPr lang="en-US" sz="1000" dirty="0">
                          <a:latin typeface="Consolas"/>
                          <a:ea typeface="Consolas"/>
                          <a:cs typeface="Consolas"/>
                          <a:sym typeface="Consolas"/>
                        </a:rPr>
                        <a:t>-Addition</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9"/>
                  </a:ext>
                </a:extLst>
              </a:tr>
              <a:tr h="0">
                <a:tc>
                  <a:txBody>
                    <a:bodyPr/>
                    <a:lstStyle/>
                    <a:p>
                      <a:pPr marL="0" lvl="0" indent="0" algn="l" rtl="0">
                        <a:spcBef>
                          <a:spcPts val="0"/>
                        </a:spcBef>
                        <a:spcAft>
                          <a:spcPts val="0"/>
                        </a:spcAft>
                        <a:buNone/>
                      </a:pPr>
                      <a:r>
                        <a:rPr lang="en-US" sz="1000" dirty="0" err="1">
                          <a:latin typeface="Consolas"/>
                          <a:ea typeface="Consolas"/>
                          <a:cs typeface="Consolas"/>
                          <a:sym typeface="Consolas"/>
                        </a:rPr>
                        <a:t>Opp</a:t>
                      </a: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Char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1"/>
                  </a:ext>
                </a:extLst>
              </a:tr>
              <a:tr h="0">
                <a:tc>
                  <a:txBody>
                    <a:bodyPr/>
                    <a:lstStyle/>
                    <a:p>
                      <a:pPr marL="0" lvl="0" indent="0" algn="l" rtl="0">
                        <a:spcBef>
                          <a:spcPts val="0"/>
                        </a:spcBef>
                        <a:spcAft>
                          <a:spcPts val="0"/>
                        </a:spcAft>
                        <a:buNone/>
                      </a:pPr>
                      <a:r>
                        <a:rPr lang="en-US" sz="1000" dirty="0" err="1">
                          <a:latin typeface="Consolas"/>
                          <a:ea typeface="Consolas"/>
                          <a:cs typeface="Consolas"/>
                          <a:sym typeface="Consolas"/>
                        </a:rPr>
                        <a:t>Opp</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Char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aphicFrame>
        <p:nvGraphicFramePr>
          <p:cNvPr id="98" name="Google Shape;98;p16"/>
          <p:cNvGraphicFramePr/>
          <p:nvPr/>
        </p:nvGraphicFramePr>
        <p:xfrm>
          <a:off x="154125" y="150475"/>
          <a:ext cx="4578950" cy="4581000"/>
        </p:xfrm>
        <a:graphic>
          <a:graphicData uri="http://schemas.openxmlformats.org/drawingml/2006/table">
            <a:tbl>
              <a:tblPr>
                <a:noFill/>
                <a:tableStyleId>{AA3F7AD9-4F41-45E3-92D7-E95E2AC3C767}</a:tableStyleId>
              </a:tblPr>
              <a:tblGrid>
                <a:gridCol w="2183525">
                  <a:extLst>
                    <a:ext uri="{9D8B030D-6E8A-4147-A177-3AD203B41FA5}">
                      <a16:colId xmlns:a16="http://schemas.microsoft.com/office/drawing/2014/main" xmlns="" val="20000"/>
                    </a:ext>
                  </a:extLst>
                </a:gridCol>
                <a:gridCol w="2395425">
                  <a:extLst>
                    <a:ext uri="{9D8B030D-6E8A-4147-A177-3AD203B41FA5}">
                      <a16:colId xmlns:a16="http://schemas.microsoft.com/office/drawing/2014/main" xmlns="" val="20001"/>
                    </a:ext>
                  </a:extLst>
                </a:gridCol>
              </a:tblGrid>
              <a:tr h="458100">
                <a:tc>
                  <a:txBody>
                    <a:bodyPr/>
                    <a:lstStyle/>
                    <a:p>
                      <a:pPr marL="0" lvl="0" indent="0" algn="l" rtl="0">
                        <a:spcBef>
                          <a:spcPts val="0"/>
                        </a:spcBef>
                        <a:spcAft>
                          <a:spcPts val="0"/>
                        </a:spcAft>
                        <a:buNone/>
                      </a:pPr>
                      <a:r>
                        <a:rPr lang="en" dirty="0">
                          <a:latin typeface="Consolas"/>
                          <a:ea typeface="Consolas"/>
                          <a:cs typeface="Consolas"/>
                          <a:sym typeface="Consolas"/>
                        </a:rPr>
                        <a:t>3 * 4 + 6 - 2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458100">
                <a:tc>
                  <a:txBody>
                    <a:bodyPr/>
                    <a:lstStyle/>
                    <a:p>
                      <a:pPr marL="0" lvl="0" indent="0" algn="l" rtl="0">
                        <a:spcBef>
                          <a:spcPts val="0"/>
                        </a:spcBef>
                        <a:spcAft>
                          <a:spcPts val="0"/>
                        </a:spcAft>
                        <a:buNone/>
                      </a:pPr>
                      <a:r>
                        <a:rPr lang="en" dirty="0">
                          <a:latin typeface="Consolas"/>
                          <a:ea typeface="Consolas"/>
                          <a:cs typeface="Consolas"/>
                          <a:sym typeface="Consolas"/>
                        </a:rPr>
                        <a:t>10 / 4 * 3 + 4</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11.5</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458100">
                <a:tc>
                  <a:txBody>
                    <a:bodyPr/>
                    <a:lstStyle/>
                    <a:p>
                      <a:pPr marL="0" lvl="0" indent="0" algn="l" rtl="0">
                        <a:spcBef>
                          <a:spcPts val="0"/>
                        </a:spcBef>
                        <a:spcAft>
                          <a:spcPts val="0"/>
                        </a:spcAft>
                        <a:buNone/>
                      </a:pPr>
                      <a:r>
                        <a:rPr lang="en" dirty="0">
                          <a:latin typeface="Consolas"/>
                          <a:ea typeface="Consolas"/>
                          <a:cs typeface="Consolas"/>
                          <a:sym typeface="Consolas"/>
                        </a:rPr>
                        <a:t>10 // 4 * 3 + 4</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10</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12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19</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16</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58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32</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Consolas"/>
                          <a:ea typeface="Consolas"/>
                          <a:cs typeface="Consolas"/>
                          <a:sym typeface="Consolas"/>
                        </a:rPr>
                        <a:t>48</a:t>
                      </a:r>
                      <a:endParaRPr dirty="0">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9"/>
                  </a:ext>
                </a:extLst>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15" name="Google Shape;115;p18"/>
          <p:cNvSpPr txBox="1">
            <a:spLocks noGrp="1"/>
          </p:cNvSpPr>
          <p:nvPr>
            <p:ph type="body" idx="1"/>
          </p:nvPr>
        </p:nvSpPr>
        <p:spPr>
          <a:xfrm>
            <a:off x="369726" y="88549"/>
            <a:ext cx="4248000" cy="4962760"/>
          </a:xfrm>
          <a:prstGeom prst="rect">
            <a:avLst/>
          </a:prstGeom>
          <a:ln w="9525" cap="flat" cmpd="sng">
            <a:solidFill>
              <a:srgbClr val="000000"/>
            </a:solidFill>
            <a:prstDash val="solid"/>
            <a:round/>
            <a:headEnd type="none" w="sm" len="sm"/>
            <a:tailEnd type="none" w="sm" len="sm"/>
          </a:ln>
        </p:spPr>
        <p:txBody>
          <a:bodyPr spcFirstLastPara="1" wrap="square" lIns="36000" tIns="36000" rIns="36000" bIns="36000" anchor="t" anchorCtr="0">
            <a:spAutoFit/>
          </a:bodyPr>
          <a:lstStyle/>
          <a:p>
            <a:pPr marL="0" lvl="0" indent="0">
              <a:spcAft>
                <a:spcPts val="1600"/>
              </a:spcAft>
              <a:buNone/>
            </a:pPr>
            <a:r>
              <a:rPr lang="en-GB" sz="1000" dirty="0">
                <a:latin typeface="Consolas"/>
                <a:ea typeface="Consolas"/>
                <a:cs typeface="Consolas"/>
                <a:sym typeface="Consolas"/>
              </a:rPr>
              <a:t>#</a:t>
            </a:r>
            <a:r>
              <a:rPr lang="en-GB" sz="800" dirty="0">
                <a:latin typeface="Consolas"/>
                <a:ea typeface="Consolas"/>
                <a:cs typeface="Consolas"/>
                <a:sym typeface="Consolas"/>
              </a:rPr>
              <a:t> By </a:t>
            </a:r>
            <a:r>
              <a:rPr lang="en-GB" sz="800" dirty="0" err="1">
                <a:latin typeface="Consolas"/>
                <a:ea typeface="Consolas"/>
                <a:cs typeface="Consolas"/>
                <a:sym typeface="Consolas"/>
              </a:rPr>
              <a:t>Amaal</a:t>
            </a:r>
            <a:endParaRPr lang="en-GB" sz="800" dirty="0">
              <a:latin typeface="Consolas"/>
              <a:ea typeface="Consolas"/>
              <a:cs typeface="Consolas"/>
              <a:sym typeface="Consolas"/>
            </a:endParaRPr>
          </a:p>
          <a:p>
            <a:pPr marL="0" lvl="0" indent="0">
              <a:spcAft>
                <a:spcPts val="1600"/>
              </a:spcAft>
              <a:buNone/>
            </a:pPr>
            <a:r>
              <a:rPr lang="en-GB" sz="800" dirty="0">
                <a:latin typeface="Consolas"/>
                <a:ea typeface="Consolas"/>
                <a:cs typeface="Consolas"/>
                <a:sym typeface="Consolas"/>
              </a:rPr>
              <a:t>def </a:t>
            </a:r>
            <a:r>
              <a:rPr lang="en-GB" sz="800" dirty="0">
                <a:latin typeface="Consolas"/>
                <a:ea typeface="Consolas"/>
                <a:cs typeface="Consolas"/>
                <a:sym typeface="Consolas"/>
              </a:rPr>
              <a:t>info(</a:t>
            </a:r>
            <a:r>
              <a:rPr lang="en-GB" sz="800" dirty="0" err="1">
                <a:latin typeface="Consolas"/>
                <a:ea typeface="Consolas"/>
                <a:cs typeface="Consolas"/>
                <a:sym typeface="Consolas"/>
              </a:rPr>
              <a:t>name,value</a:t>
            </a:r>
            <a:r>
              <a:rPr lang="en-GB" sz="800" dirty="0">
                <a:latin typeface="Consolas"/>
                <a:ea typeface="Consolas"/>
                <a:cs typeface="Consolas"/>
                <a:sym typeface="Consolas"/>
              </a:rPr>
              <a:t>):</a:t>
            </a:r>
          </a:p>
          <a:p>
            <a:pPr marL="0" lvl="0" indent="0">
              <a:spcAft>
                <a:spcPts val="1600"/>
              </a:spcAft>
              <a:buNone/>
            </a:pPr>
            <a:r>
              <a:rPr lang="en-GB" sz="800" dirty="0">
                <a:latin typeface="Consolas"/>
                <a:ea typeface="Consolas"/>
                <a:cs typeface="Consolas"/>
                <a:sym typeface="Consolas"/>
              </a:rPr>
              <a:t>     print (f"{name}={value}")</a:t>
            </a:r>
          </a:p>
          <a:p>
            <a:pPr marL="0" lvl="0" indent="0">
              <a:spcAft>
                <a:spcPts val="1600"/>
              </a:spcAft>
              <a:buNone/>
            </a:pPr>
            <a:r>
              <a:rPr lang="en-GB" sz="800" dirty="0">
                <a:latin typeface="Consolas"/>
                <a:ea typeface="Consolas"/>
                <a:cs typeface="Consolas"/>
                <a:sym typeface="Consolas"/>
              </a:rPr>
              <a:t>def questions():</a:t>
            </a:r>
          </a:p>
          <a:p>
            <a:pPr marL="0" lvl="0" indent="0">
              <a:spcAft>
                <a:spcPts val="1600"/>
              </a:spcAft>
              <a:buNone/>
            </a:pPr>
            <a:r>
              <a:rPr lang="en-GB" sz="800" dirty="0">
                <a:latin typeface="Consolas"/>
                <a:ea typeface="Consolas"/>
                <a:cs typeface="Consolas"/>
                <a:sym typeface="Consolas"/>
              </a:rPr>
              <a:t>    global ans_1, ans_2, ans_3</a:t>
            </a:r>
          </a:p>
          <a:p>
            <a:pPr marL="0" lvl="0" indent="0">
              <a:spcAft>
                <a:spcPts val="1600"/>
              </a:spcAft>
              <a:buNone/>
            </a:pPr>
            <a:r>
              <a:rPr lang="en-GB" sz="800" dirty="0">
                <a:latin typeface="Consolas"/>
                <a:ea typeface="Consolas"/>
                <a:cs typeface="Consolas"/>
                <a:sym typeface="Consolas"/>
              </a:rPr>
              <a:t>    ans_1 = input("What's your </a:t>
            </a:r>
            <a:r>
              <a:rPr lang="en-GB" sz="800" dirty="0" err="1">
                <a:latin typeface="Consolas"/>
                <a:ea typeface="Consolas"/>
                <a:cs typeface="Consolas"/>
                <a:sym typeface="Consolas"/>
              </a:rPr>
              <a:t>favorite</a:t>
            </a:r>
            <a:r>
              <a:rPr lang="en-GB" sz="800" dirty="0">
                <a:latin typeface="Consolas"/>
                <a:ea typeface="Consolas"/>
                <a:cs typeface="Consolas"/>
                <a:sym typeface="Consolas"/>
              </a:rPr>
              <a:t> TV show? “)</a:t>
            </a:r>
          </a:p>
          <a:p>
            <a:pPr marL="0" lvl="0" indent="0">
              <a:spcAft>
                <a:spcPts val="1600"/>
              </a:spcAft>
              <a:buNone/>
            </a:pPr>
            <a:r>
              <a:rPr lang="en-GB" sz="800" dirty="0">
                <a:latin typeface="Consolas"/>
                <a:ea typeface="Consolas"/>
                <a:cs typeface="Consolas"/>
                <a:sym typeface="Consolas"/>
              </a:rPr>
              <a:t> </a:t>
            </a:r>
            <a:r>
              <a:rPr lang="en-GB" sz="800" dirty="0">
                <a:latin typeface="Consolas"/>
                <a:ea typeface="Consolas"/>
                <a:cs typeface="Consolas"/>
                <a:sym typeface="Consolas"/>
              </a:rPr>
              <a:t>   ans_2 = input("What's your </a:t>
            </a:r>
            <a:r>
              <a:rPr lang="en-GB" sz="800" dirty="0" err="1">
                <a:latin typeface="Consolas"/>
                <a:ea typeface="Consolas"/>
                <a:cs typeface="Consolas"/>
                <a:sym typeface="Consolas"/>
              </a:rPr>
              <a:t>favorite</a:t>
            </a:r>
            <a:r>
              <a:rPr lang="en-GB" sz="800" dirty="0">
                <a:latin typeface="Consolas"/>
                <a:ea typeface="Consolas"/>
                <a:cs typeface="Consolas"/>
                <a:sym typeface="Consolas"/>
              </a:rPr>
              <a:t> animal? “)</a:t>
            </a:r>
          </a:p>
          <a:p>
            <a:pPr marL="0" lvl="0" indent="0">
              <a:spcAft>
                <a:spcPts val="1600"/>
              </a:spcAft>
              <a:buNone/>
            </a:pPr>
            <a:r>
              <a:rPr lang="en-GB" sz="800" dirty="0">
                <a:latin typeface="Consolas"/>
                <a:ea typeface="Consolas"/>
                <a:cs typeface="Consolas"/>
                <a:sym typeface="Consolas"/>
              </a:rPr>
              <a:t> </a:t>
            </a:r>
            <a:r>
              <a:rPr lang="en-GB" sz="800" dirty="0">
                <a:latin typeface="Consolas"/>
                <a:ea typeface="Consolas"/>
                <a:cs typeface="Consolas"/>
                <a:sym typeface="Consolas"/>
              </a:rPr>
              <a:t>   ans_3 = input("Do you like fruits? ")</a:t>
            </a:r>
          </a:p>
          <a:p>
            <a:pPr marL="0" lvl="0" indent="0">
              <a:spcAft>
                <a:spcPts val="1600"/>
              </a:spcAft>
              <a:buNone/>
            </a:pPr>
            <a:r>
              <a:rPr lang="en-GB" sz="800" dirty="0">
                <a:latin typeface="Consolas"/>
                <a:ea typeface="Consolas"/>
                <a:cs typeface="Consolas"/>
                <a:sym typeface="Consolas"/>
              </a:rPr>
              <a:t>def main():</a:t>
            </a:r>
          </a:p>
          <a:p>
            <a:pPr marL="0" lvl="0" indent="0">
              <a:spcAft>
                <a:spcPts val="1600"/>
              </a:spcAft>
              <a:buNone/>
            </a:pPr>
            <a:r>
              <a:rPr lang="en-GB" sz="800" dirty="0">
                <a:latin typeface="Consolas"/>
                <a:ea typeface="Consolas"/>
                <a:cs typeface="Consolas"/>
                <a:sym typeface="Consolas"/>
              </a:rPr>
              <a:t>    global ans_1, ans_2, ans_3</a:t>
            </a:r>
          </a:p>
          <a:p>
            <a:pPr marL="0" lvl="0" indent="0">
              <a:spcAft>
                <a:spcPts val="1600"/>
              </a:spcAft>
              <a:buNone/>
            </a:pPr>
            <a:r>
              <a:rPr lang="en-GB" sz="800" dirty="0">
                <a:latin typeface="Consolas"/>
                <a:ea typeface="Consolas"/>
                <a:cs typeface="Consolas"/>
                <a:sym typeface="Consolas"/>
              </a:rPr>
              <a:t>    questions()</a:t>
            </a:r>
          </a:p>
          <a:p>
            <a:pPr marL="0" lvl="0" indent="0">
              <a:spcAft>
                <a:spcPts val="1600"/>
              </a:spcAft>
              <a:buNone/>
            </a:pPr>
            <a:r>
              <a:rPr lang="en-GB" sz="800" dirty="0">
                <a:latin typeface="Consolas"/>
                <a:ea typeface="Consolas"/>
                <a:cs typeface="Consolas"/>
                <a:sym typeface="Consolas"/>
              </a:rPr>
              <a:t>    info("</a:t>
            </a:r>
            <a:r>
              <a:rPr lang="en-GB" sz="800" dirty="0" err="1">
                <a:latin typeface="Consolas"/>
                <a:ea typeface="Consolas"/>
                <a:cs typeface="Consolas"/>
                <a:sym typeface="Consolas"/>
              </a:rPr>
              <a:t>Favorite</a:t>
            </a:r>
            <a:r>
              <a:rPr lang="en-GB" sz="800" dirty="0">
                <a:latin typeface="Consolas"/>
                <a:ea typeface="Consolas"/>
                <a:cs typeface="Consolas"/>
                <a:sym typeface="Consolas"/>
              </a:rPr>
              <a:t> TV show", ans_1)</a:t>
            </a:r>
          </a:p>
          <a:p>
            <a:pPr marL="0" lvl="0" indent="0">
              <a:spcAft>
                <a:spcPts val="1600"/>
              </a:spcAft>
              <a:buNone/>
            </a:pPr>
            <a:r>
              <a:rPr lang="en-GB" sz="800" dirty="0">
                <a:latin typeface="Consolas"/>
                <a:ea typeface="Consolas"/>
                <a:cs typeface="Consolas"/>
                <a:sym typeface="Consolas"/>
              </a:rPr>
              <a:t>    info("</a:t>
            </a:r>
            <a:r>
              <a:rPr lang="en-GB" sz="800" dirty="0" err="1">
                <a:latin typeface="Consolas"/>
                <a:ea typeface="Consolas"/>
                <a:cs typeface="Consolas"/>
                <a:sym typeface="Consolas"/>
              </a:rPr>
              <a:t>Favorite</a:t>
            </a:r>
            <a:r>
              <a:rPr lang="en-GB" sz="800" dirty="0">
                <a:latin typeface="Consolas"/>
                <a:ea typeface="Consolas"/>
                <a:cs typeface="Consolas"/>
                <a:sym typeface="Consolas"/>
              </a:rPr>
              <a:t> animal", ans_2)</a:t>
            </a:r>
          </a:p>
          <a:p>
            <a:pPr marL="0" lvl="0" indent="0">
              <a:spcAft>
                <a:spcPts val="1600"/>
              </a:spcAft>
              <a:buNone/>
            </a:pPr>
            <a:r>
              <a:rPr lang="en-GB" sz="800" dirty="0">
                <a:latin typeface="Consolas"/>
                <a:ea typeface="Consolas"/>
                <a:cs typeface="Consolas"/>
                <a:sym typeface="Consolas"/>
              </a:rPr>
              <a:t>    info("Likes fruits", ans_3)main()</a:t>
            </a:r>
            <a:endParaRPr sz="800" dirty="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nsolas"/>
                <a:ea typeface="Consolas"/>
                <a:cs typeface="Consolas"/>
                <a:sym typeface="Consolas"/>
              </a:rPr>
              <a:t>def main():</a:t>
            </a:r>
            <a:br>
              <a:rPr lang="en-US" sz="1000" dirty="0">
                <a:latin typeface="Consolas"/>
                <a:ea typeface="Consolas"/>
                <a:cs typeface="Consolas"/>
                <a:sym typeface="Consolas"/>
              </a:rPr>
            </a:br>
            <a:r>
              <a:rPr lang="en-US" sz="1000" dirty="0">
                <a:latin typeface="Consolas"/>
                <a:ea typeface="Consolas"/>
                <a:cs typeface="Consolas"/>
                <a:sym typeface="Consolas"/>
              </a:rPr>
              <a:t>    Month = input(“Enter your month ”)</a:t>
            </a:r>
          </a:p>
          <a:p>
            <a:pPr marL="0" lvl="0" indent="0" algn="l" rtl="0">
              <a:spcBef>
                <a:spcPts val="0"/>
              </a:spcBef>
              <a:spcAft>
                <a:spcPts val="0"/>
              </a:spcAft>
              <a:buNone/>
            </a:pPr>
            <a:r>
              <a:rPr lang="en-US" sz="1000" dirty="0">
                <a:latin typeface="Consolas"/>
                <a:ea typeface="Consolas"/>
                <a:cs typeface="Consolas"/>
                <a:sym typeface="Consolas"/>
              </a:rPr>
              <a:t> </a:t>
            </a:r>
            <a:r>
              <a:rPr lang="en-US" sz="1000" dirty="0">
                <a:latin typeface="Consolas"/>
                <a:ea typeface="Consolas"/>
                <a:cs typeface="Consolas"/>
                <a:sym typeface="Consolas"/>
              </a:rPr>
              <a:t>   Day = input(“Day of the Month ”)</a:t>
            </a:r>
          </a:p>
          <a:p>
            <a:pPr marL="0" lvl="0" indent="0" algn="l" rtl="0">
              <a:spcBef>
                <a:spcPts val="0"/>
              </a:spcBef>
              <a:spcAft>
                <a:spcPts val="0"/>
              </a:spcAft>
              <a:buNone/>
            </a:pPr>
            <a:r>
              <a:rPr lang="en-US" sz="1000" dirty="0">
                <a:latin typeface="Consolas"/>
                <a:ea typeface="Consolas"/>
                <a:cs typeface="Consolas"/>
                <a:sym typeface="Consolas"/>
              </a:rPr>
              <a:t> </a:t>
            </a:r>
            <a:r>
              <a:rPr lang="en-US" sz="1000" dirty="0">
                <a:latin typeface="Consolas"/>
                <a:ea typeface="Consolas"/>
                <a:cs typeface="Consolas"/>
                <a:sym typeface="Consolas"/>
              </a:rPr>
              <a:t>   Year = input(“Enter the Year ”)</a:t>
            </a:r>
          </a:p>
          <a:p>
            <a:pPr marL="0" lvl="0" indent="0" algn="l" rtl="0">
              <a:spcBef>
                <a:spcPts val="0"/>
              </a:spcBef>
              <a:spcAft>
                <a:spcPts val="0"/>
              </a:spcAft>
              <a:buNone/>
            </a:pPr>
            <a:r>
              <a:rPr lang="en-US" sz="1000" dirty="0">
                <a:latin typeface="Consolas"/>
                <a:ea typeface="Consolas"/>
                <a:cs typeface="Consolas"/>
                <a:sym typeface="Consolas"/>
              </a:rPr>
              <a:t> </a:t>
            </a:r>
            <a:r>
              <a:rPr lang="en-US" sz="1000" dirty="0">
                <a:latin typeface="Consolas"/>
                <a:ea typeface="Consolas"/>
                <a:cs typeface="Consolas"/>
                <a:sym typeface="Consolas"/>
              </a:rPr>
              <a:t>   print (‘Month’, ‘Day’, ‘Year’)</a:t>
            </a:r>
          </a:p>
          <a:p>
            <a:pPr marL="0" lvl="0" indent="0" algn="l" rtl="0">
              <a:spcBef>
                <a:spcPts val="0"/>
              </a:spcBef>
              <a:spcAft>
                <a:spcPts val="0"/>
              </a:spcAft>
              <a:buNone/>
            </a:pPr>
            <a:endParaRPr lang="en-US"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main()</a:t>
            </a:r>
            <a:endParaRPr sz="1000" dirty="0">
              <a:latin typeface="Consolas"/>
              <a:ea typeface="Consolas"/>
              <a:cs typeface="Consolas"/>
              <a:sym typeface="Consolas"/>
            </a:endParaRP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for the month number (e.g. August = 8) and day of the month and then prints the approximate day of the year (assuming an average of 30.4 days per month).</a:t>
            </a:r>
            <a:endParaRPr/>
          </a:p>
          <a:p>
            <a:pPr marL="0" lvl="0" indent="0" algn="l" rtl="0">
              <a:spcBef>
                <a:spcPts val="1600"/>
              </a:spcBef>
              <a:spcAft>
                <a:spcPts val="1600"/>
              </a:spcAft>
              <a:buNone/>
            </a:pPr>
            <a:r>
              <a:rPr lang="en"/>
              <a:t>Imagine that you implemented your answer to this and the previous two questions in the same program, write a </a:t>
            </a:r>
            <a:r>
              <a:rPr lang="en">
                <a:latin typeface="Consolas"/>
                <a:ea typeface="Consolas"/>
                <a:cs typeface="Consolas"/>
                <a:sym typeface="Consolas"/>
              </a:rPr>
              <a:t>main</a:t>
            </a:r>
            <a:r>
              <a:rPr lang="en"/>
              <a:t> function that calls all three.</a:t>
            </a:r>
            <a:endParaRPr/>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762</Words>
  <Application>Microsoft Office PowerPoint</Application>
  <PresentationFormat>On-screen Show (16:9)</PresentationFormat>
  <Paragraphs>111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Merriweather</vt:lpstr>
      <vt:lpstr>Roboto</vt:lpstr>
      <vt:lpstr>Consolas</vt:lpstr>
      <vt:lpstr>Paradigm</vt:lpstr>
      <vt:lpstr>Problem Solving Session</vt:lpstr>
      <vt:lpstr>Problem Solving Team Members</vt:lpstr>
      <vt:lpstr>Problem Solving 1</vt:lpstr>
      <vt:lpstr>Problem Solving 2</vt:lpstr>
      <vt:lpstr>Problem Solving 3</vt:lpstr>
      <vt:lpstr>Problem Solving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Kartik Rajesh</cp:lastModifiedBy>
  <cp:revision>12</cp:revision>
  <dcterms:modified xsi:type="dcterms:W3CDTF">2021-09-12T12:35:11Z</dcterms:modified>
</cp:coreProperties>
</file>