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Merriweather" charset="0"/>
      <p:regular r:id="rId9"/>
      <p:bold r:id="rId10"/>
      <p:italic r:id="rId11"/>
      <p:boldItalic r:id="rId12"/>
    </p:embeddedFont>
    <p:embeddedFont>
      <p:font typeface="Roboto" charset="0"/>
      <p:regular r:id="rId13"/>
      <p:bold r:id="rId14"/>
      <p:italic r:id="rId15"/>
      <p:boldItalic r:id="rId16"/>
    </p:embeddedFont>
    <p:embeddedFont>
      <p:font typeface="Consolas"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aphicFrame>
        <p:nvGraphicFramePr>
          <p:cNvPr id="81" name="Google Shape;81;p14"/>
          <p:cNvGraphicFramePr/>
          <p:nvPr>
            <p:extLst>
              <p:ext uri="{D42A27DB-BD31-4B8C-83A1-F6EECF244321}">
                <p14:modId xmlns:p14="http://schemas.microsoft.com/office/powerpoint/2010/main" xmlns="" val="628445653"/>
              </p:ext>
            </p:extLst>
          </p:nvPr>
        </p:nvGraphicFramePr>
        <p:xfrm>
          <a:off x="4665300" y="1445175"/>
          <a:ext cx="3999900" cy="3719730"/>
        </p:xfrm>
        <a:graphic>
          <a:graphicData uri="http://schemas.openxmlformats.org/drawingml/2006/table">
            <a:tbl>
              <a:tblPr>
                <a:noFill/>
                <a:tableStyleId>{AA3F7AD9-4F41-45E3-92D7-E95E2AC3C767}</a:tableStyleId>
              </a:tblPr>
              <a:tblGrid>
                <a:gridCol w="2616528">
                  <a:extLst>
                    <a:ext uri="{9D8B030D-6E8A-4147-A177-3AD203B41FA5}">
                      <a16:colId xmlns:a16="http://schemas.microsoft.com/office/drawing/2014/main" xmlns="" val="20000"/>
                    </a:ext>
                  </a:extLst>
                </a:gridCol>
                <a:gridCol w="1383372">
                  <a:extLst>
                    <a:ext uri="{9D8B030D-6E8A-4147-A177-3AD203B41FA5}">
                      <a16:colId xmlns:a16="http://schemas.microsoft.com/office/drawing/2014/main" xmlns="" val="2044309761"/>
                    </a:ext>
                  </a:extLst>
                </a:gridCol>
              </a:tblGrid>
              <a:tr h="570250">
                <a:tc>
                  <a:txBody>
                    <a:bodyPr/>
                    <a:lstStyle/>
                    <a:p>
                      <a:pPr marL="0" lvl="0" indent="0" algn="l" rtl="0">
                        <a:spcBef>
                          <a:spcPts val="0"/>
                        </a:spcBef>
                        <a:spcAft>
                          <a:spcPts val="0"/>
                        </a:spcAft>
                        <a:buNone/>
                      </a:pPr>
                      <a:r>
                        <a:rPr lang="en-US" dirty="0"/>
                        <a:t>Team Member Name</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US" dirty="0"/>
                        <a:t>Check if did </a:t>
                      </a:r>
                      <a:r>
                        <a:rPr lang="en-US" u="sng" dirty="0"/>
                        <a:t>not do anything</a:t>
                      </a:r>
                      <a:endParaRPr u="sng"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0"/>
                  </a:ext>
                </a:extLst>
              </a:tr>
              <a:tr h="570250">
                <a:tc>
                  <a:txBody>
                    <a:bodyPr/>
                    <a:lstStyle/>
                    <a:p>
                      <a:pPr marL="0" lvl="0" indent="0" algn="l" rtl="0">
                        <a:spcBef>
                          <a:spcPts val="0"/>
                        </a:spcBef>
                        <a:spcAft>
                          <a:spcPts val="0"/>
                        </a:spcAft>
                        <a:buNone/>
                      </a:pPr>
                      <a:r>
                        <a:rPr lang="en-US" dirty="0" err="1" smtClean="0"/>
                        <a:t>Saif</a:t>
                      </a:r>
                      <a:r>
                        <a:rPr lang="en-US" baseline="0" dirty="0" smtClean="0"/>
                        <a:t> </a:t>
                      </a:r>
                      <a:r>
                        <a:rPr lang="en-US" baseline="0" dirty="0" err="1" smtClean="0"/>
                        <a:t>Walid</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1"/>
                  </a:ext>
                </a:extLst>
              </a:tr>
              <a:tr h="570250">
                <a:tc>
                  <a:txBody>
                    <a:bodyPr/>
                    <a:lstStyle/>
                    <a:p>
                      <a:pPr marL="0" lvl="0" indent="0" algn="l" rtl="0">
                        <a:spcBef>
                          <a:spcPts val="0"/>
                        </a:spcBef>
                        <a:spcAft>
                          <a:spcPts val="0"/>
                        </a:spcAft>
                        <a:buNone/>
                      </a:pPr>
                      <a:r>
                        <a:rPr lang="en-US" dirty="0" smtClean="0"/>
                        <a:t>Ethan </a:t>
                      </a:r>
                      <a:r>
                        <a:rPr lang="en-US" dirty="0" err="1" smtClean="0"/>
                        <a:t>Gonsalves</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2"/>
                  </a:ext>
                </a:extLst>
              </a:tr>
              <a:tr h="570250">
                <a:tc>
                  <a:txBody>
                    <a:bodyPr/>
                    <a:lstStyle/>
                    <a:p>
                      <a:pPr marL="0" lvl="0" indent="0" algn="l" rtl="0">
                        <a:spcBef>
                          <a:spcPts val="0"/>
                        </a:spcBef>
                        <a:spcAft>
                          <a:spcPts val="0"/>
                        </a:spcAft>
                        <a:buNone/>
                      </a:pPr>
                      <a:r>
                        <a:rPr lang="en-US" dirty="0" smtClean="0"/>
                        <a:t>Zahra </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3"/>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4"/>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graphicFrame>
        <p:nvGraphicFramePr>
          <p:cNvPr id="90" name="Google Shape;90;p15"/>
          <p:cNvGraphicFramePr/>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xmlns="" val="20000"/>
                    </a:ext>
                  </a:extLst>
                </a:gridCol>
                <a:gridCol w="2224575">
                  <a:extLst>
                    <a:ext uri="{9D8B030D-6E8A-4147-A177-3AD203B41FA5}">
                      <a16:colId xmlns:a16="http://schemas.microsoft.com/office/drawing/2014/main" xmlns="" val="20001"/>
                    </a:ext>
                  </a:extLst>
                </a:gridCol>
              </a:tblGrid>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lang="en-US" sz="1000" dirty="0" smtClean="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0"/>
                  </a:ext>
                </a:extLst>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1"/>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2"/>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aphicFrame>
        <p:nvGraphicFramePr>
          <p:cNvPr id="98" name="Google Shape;98;p16"/>
          <p:cNvGraphicFramePr/>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xmlns="" val="20000"/>
                    </a:ext>
                  </a:extLst>
                </a:gridCol>
                <a:gridCol w="2395425">
                  <a:extLst>
                    <a:ext uri="{9D8B030D-6E8A-4147-A177-3AD203B41FA5}">
                      <a16:colId xmlns:a16="http://schemas.microsoft.com/office/drawing/2014/main" xmlns="" val="20001"/>
                    </a:ext>
                  </a:extLst>
                </a:gridCol>
              </a:tblGrid>
              <a:tr h="458100">
                <a:tc>
                  <a:txBody>
                    <a:bodyPr/>
                    <a:lstStyle/>
                    <a:p>
                      <a:pPr marL="0" lvl="0" indent="0" algn="l" rtl="0">
                        <a:spcBef>
                          <a:spcPts val="0"/>
                        </a:spcBef>
                        <a:spcAft>
                          <a:spcPts val="0"/>
                        </a:spcAft>
                        <a:buNone/>
                      </a:pPr>
                      <a:r>
                        <a:rPr lang="en" dirty="0">
                          <a:latin typeface="Consolas"/>
                          <a:ea typeface="Consolas"/>
                          <a:cs typeface="Consolas"/>
                          <a:sym typeface="Consolas"/>
                        </a:rPr>
                        <a:t>3 * 4 + 6 - 2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11.5</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11</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12.0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58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36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48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56279" y="0"/>
            <a:ext cx="4142149" cy="5143499"/>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smtClean="0">
                <a:latin typeface="Consolas"/>
                <a:ea typeface="Consolas"/>
                <a:cs typeface="Consolas"/>
                <a:sym typeface="Consolas"/>
              </a:rPr>
              <a:t>Def </a:t>
            </a:r>
            <a:r>
              <a:rPr lang="en-US" sz="1000" dirty="0" err="1" smtClean="0">
                <a:latin typeface="Consolas"/>
                <a:ea typeface="Consolas"/>
                <a:cs typeface="Consolas"/>
                <a:sym typeface="Consolas"/>
              </a:rPr>
              <a:t>favenum</a:t>
            </a:r>
            <a:r>
              <a:rPr lang="en-US" sz="1000" dirty="0" smtClean="0">
                <a:latin typeface="Consolas"/>
                <a:ea typeface="Consolas"/>
                <a:cs typeface="Consolas"/>
                <a:sym typeface="Consolas"/>
              </a:rPr>
              <a:t>():</a:t>
            </a:r>
            <a:endParaRPr lang="en-US" sz="1000" dirty="0">
              <a:latin typeface="Consolas"/>
              <a:ea typeface="Consolas"/>
              <a:cs typeface="Consolas"/>
              <a:sym typeface="Consolas"/>
            </a:endParaRP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x = input(“What is your favorite number: ”)</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def </a:t>
            </a:r>
            <a:r>
              <a:rPr lang="en-US" sz="1000" dirty="0" err="1" smtClean="0">
                <a:latin typeface="Consolas"/>
                <a:ea typeface="Consolas"/>
                <a:cs typeface="Consolas"/>
                <a:sym typeface="Consolas"/>
              </a:rPr>
              <a:t>eyecolor</a:t>
            </a:r>
            <a:r>
              <a:rPr lang="en-US" sz="1000" dirty="0" smtClean="0">
                <a:latin typeface="Consolas"/>
                <a:ea typeface="Consolas"/>
                <a:cs typeface="Consolas"/>
                <a:sym typeface="Consolas"/>
              </a:rPr>
              <a:t>():</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color = input(“What </a:t>
            </a:r>
            <a:r>
              <a:rPr lang="en-US" sz="1000" dirty="0" smtClean="0">
                <a:latin typeface="Consolas"/>
                <a:ea typeface="Consolas"/>
                <a:cs typeface="Consolas"/>
                <a:sym typeface="Consolas"/>
              </a:rPr>
              <a:t>color are your eyes: ”)</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def pizza():</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a:t>
            </a:r>
            <a:r>
              <a:rPr lang="en-US" sz="1000" dirty="0" err="1" smtClean="0">
                <a:latin typeface="Consolas"/>
                <a:ea typeface="Consolas"/>
                <a:cs typeface="Consolas"/>
                <a:sym typeface="Consolas"/>
              </a:rPr>
              <a:t>pizzalike</a:t>
            </a:r>
            <a:r>
              <a:rPr lang="en-US" sz="1000" dirty="0" smtClean="0">
                <a:latin typeface="Consolas"/>
                <a:ea typeface="Consolas"/>
                <a:cs typeface="Consolas"/>
                <a:sym typeface="Consolas"/>
              </a:rPr>
              <a:t> = input(“Do you like pizza (yes or no): “)</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def main():</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a:t>
            </a:r>
            <a:r>
              <a:rPr lang="en-US" sz="1000" dirty="0" err="1" smtClean="0">
                <a:latin typeface="Consolas"/>
                <a:ea typeface="Consolas"/>
                <a:cs typeface="Consolas"/>
                <a:sym typeface="Consolas"/>
              </a:rPr>
              <a:t>favenum</a:t>
            </a:r>
            <a:r>
              <a:rPr lang="en-US" sz="1000" dirty="0" smtClean="0">
                <a:latin typeface="Consolas"/>
                <a:ea typeface="Consolas"/>
                <a:cs typeface="Consolas"/>
                <a:sym typeface="Consolas"/>
              </a:rPr>
              <a:t>()</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a:t>
            </a:r>
            <a:r>
              <a:rPr lang="en-US" sz="1000" dirty="0" err="1" smtClean="0">
                <a:latin typeface="Consolas"/>
                <a:ea typeface="Consolas"/>
                <a:cs typeface="Consolas"/>
                <a:sym typeface="Consolas"/>
              </a:rPr>
              <a:t>eyecolor</a:t>
            </a:r>
            <a:r>
              <a:rPr lang="en-US" sz="1000" dirty="0" smtClean="0">
                <a:latin typeface="Consolas"/>
                <a:ea typeface="Consolas"/>
                <a:cs typeface="Consolas"/>
                <a:sym typeface="Consolas"/>
              </a:rPr>
              <a:t>()</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pizza()</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print(“favorite number =“, x)</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print(“eye color =“ , color)</a:t>
            </a:r>
          </a:p>
          <a:p>
            <a:pPr marL="0" lvl="0" indent="0" algn="l" rtl="0">
              <a:spcBef>
                <a:spcPts val="0"/>
              </a:spcBef>
              <a:spcAft>
                <a:spcPts val="1600"/>
              </a:spcAft>
              <a:buNone/>
            </a:pPr>
            <a:r>
              <a:rPr lang="en-US" sz="1000" dirty="0" smtClean="0">
                <a:latin typeface="Consolas"/>
                <a:ea typeface="Consolas"/>
                <a:cs typeface="Consolas"/>
                <a:sym typeface="Consolas"/>
              </a:rPr>
              <a:t> </a:t>
            </a:r>
            <a:r>
              <a:rPr lang="en-US" sz="1000" dirty="0" smtClean="0">
                <a:latin typeface="Consolas"/>
                <a:ea typeface="Consolas"/>
                <a:cs typeface="Consolas"/>
                <a:sym typeface="Consolas"/>
              </a:rPr>
              <a:t>  print(“like pizza =“ , </a:t>
            </a:r>
            <a:r>
              <a:rPr lang="en-US" sz="1000" dirty="0" err="1" smtClean="0">
                <a:latin typeface="Consolas"/>
                <a:ea typeface="Consolas"/>
                <a:cs typeface="Consolas"/>
                <a:sym typeface="Consolas"/>
              </a:rPr>
              <a:t>pizzalike</a:t>
            </a:r>
            <a:r>
              <a:rPr lang="en-US" sz="1000" dirty="0" smtClean="0">
                <a:latin typeface="Consolas"/>
                <a:ea typeface="Consolas"/>
                <a:cs typeface="Consolas"/>
                <a:sym typeface="Consolas"/>
              </a:rPr>
              <a:t>)</a:t>
            </a:r>
          </a:p>
          <a:p>
            <a:pPr marL="0" lvl="0" indent="0" algn="l" rtl="0">
              <a:spcBef>
                <a:spcPts val="0"/>
              </a:spcBef>
              <a:spcAft>
                <a:spcPts val="1600"/>
              </a:spcAft>
              <a:buNone/>
            </a:pPr>
            <a:r>
              <a:rPr lang="en-US" sz="1000" dirty="0" smtClean="0">
                <a:latin typeface="Consolas"/>
                <a:ea typeface="Consolas"/>
                <a:cs typeface="Consolas"/>
                <a:sym typeface="Consolas"/>
              </a:rPr>
              <a:t>Main()</a:t>
            </a:r>
          </a:p>
          <a:p>
            <a:pPr marL="0" lvl="0" indent="0" algn="l" rtl="0">
              <a:spcBef>
                <a:spcPts val="0"/>
              </a:spcBef>
              <a:spcAft>
                <a:spcPts val="1600"/>
              </a:spcAft>
              <a:buNone/>
            </a:pPr>
            <a:endParaRPr lang="en-US" sz="1000" dirty="0" smtClean="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fontAlgn="base">
              <a:buNone/>
            </a:pPr>
            <a:r>
              <a:rPr lang="en-US" sz="1000" dirty="0" smtClean="0"/>
              <a:t>def  </a:t>
            </a:r>
            <a:r>
              <a:rPr lang="en-US" sz="1000" dirty="0" err="1" smtClean="0"/>
              <a:t>day_of_the_year</a:t>
            </a:r>
            <a:r>
              <a:rPr lang="en-US" sz="1000" dirty="0" smtClean="0"/>
              <a:t>():</a:t>
            </a:r>
          </a:p>
          <a:p>
            <a:pPr fontAlgn="base">
              <a:buNone/>
            </a:pPr>
            <a:r>
              <a:rPr lang="en-US" sz="1000" dirty="0" smtClean="0"/>
              <a:t> </a:t>
            </a:r>
            <a:r>
              <a:rPr lang="en-US" sz="1000" dirty="0" smtClean="0"/>
              <a:t>  Month=input(“Enter the month: “)</a:t>
            </a:r>
          </a:p>
          <a:p>
            <a:pPr fontAlgn="base">
              <a:buNone/>
            </a:pPr>
            <a:r>
              <a:rPr lang="en-US" sz="1000" dirty="0" smtClean="0"/>
              <a:t> </a:t>
            </a:r>
            <a:r>
              <a:rPr lang="en-US" sz="1000" dirty="0" smtClean="0"/>
              <a:t>  </a:t>
            </a:r>
            <a:r>
              <a:rPr lang="en-US" sz="1000" dirty="0" err="1" smtClean="0"/>
              <a:t>DoM</a:t>
            </a:r>
            <a:r>
              <a:rPr lang="en-US" sz="1000" dirty="0" smtClean="0"/>
              <a:t>=input(“Enter the day of month: “)</a:t>
            </a:r>
          </a:p>
          <a:p>
            <a:pPr fontAlgn="base">
              <a:buNone/>
            </a:pPr>
            <a:r>
              <a:rPr lang="en-US" sz="1000" dirty="0" smtClean="0"/>
              <a:t> </a:t>
            </a:r>
            <a:r>
              <a:rPr lang="en-US" sz="1000" dirty="0" smtClean="0"/>
              <a:t>  print(“The approximate day of the year is: 236.79”)</a:t>
            </a:r>
          </a:p>
          <a:p>
            <a:pPr fontAlgn="base">
              <a:buNone/>
            </a:pPr>
            <a:r>
              <a:rPr lang="en-US" sz="1000" dirty="0" smtClean="0"/>
              <a:t>   </a:t>
            </a:r>
          </a:p>
          <a:p>
            <a:pPr fontAlgn="base">
              <a:buNone/>
            </a:pPr>
            <a:r>
              <a:rPr lang="en-US" sz="1000" dirty="0" smtClean="0"/>
              <a:t>Def main():</a:t>
            </a:r>
          </a:p>
          <a:p>
            <a:pPr fontAlgn="base">
              <a:buNone/>
            </a:pPr>
            <a:r>
              <a:rPr lang="en-US" sz="1000" dirty="0" smtClean="0"/>
              <a:t> </a:t>
            </a:r>
            <a:r>
              <a:rPr lang="en-US" sz="1000" dirty="0" smtClean="0"/>
              <a:t>  </a:t>
            </a:r>
            <a:r>
              <a:rPr lang="en-US" sz="1000" dirty="0" err="1" smtClean="0"/>
              <a:t>day_of_the_year</a:t>
            </a:r>
            <a:r>
              <a:rPr lang="en-US" sz="1000" dirty="0" smtClean="0"/>
              <a:t>()</a:t>
            </a:r>
          </a:p>
          <a:p>
            <a:pPr fontAlgn="base">
              <a:buNone/>
            </a:pPr>
            <a:endParaRPr lang="en-US" sz="1000" dirty="0" smtClean="0"/>
          </a:p>
          <a:p>
            <a:pPr fontAlgn="base">
              <a:buNone/>
            </a:pPr>
            <a:r>
              <a:rPr lang="en-US" sz="1000" dirty="0" smtClean="0"/>
              <a:t>Main()</a:t>
            </a: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for the month number (e.g. August = 8) and day of the month and then prints the approximate day of the year (assuming an average of 30.4 days per month).</a:t>
            </a:r>
            <a:endParaRPr/>
          </a:p>
          <a:p>
            <a:pPr marL="0" lvl="0" indent="0" algn="l" rtl="0">
              <a:spcBef>
                <a:spcPts val="1600"/>
              </a:spcBef>
              <a:spcAft>
                <a:spcPts val="1600"/>
              </a:spcAft>
              <a:buNone/>
            </a:pPr>
            <a:r>
              <a:rPr lang="en"/>
              <a:t>Imagine that you implemented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806</Words>
  <Application>Microsoft Office PowerPoint</Application>
  <PresentationFormat>On-screen Show (16:9)</PresentationFormat>
  <Paragraphs>115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Merriweather</vt:lpstr>
      <vt:lpstr>Roboto</vt:lpstr>
      <vt:lpstr>Consolas</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9</cp:revision>
  <dcterms:modified xsi:type="dcterms:W3CDTF">2021-09-12T11:10:40Z</dcterms:modified>
</cp:coreProperties>
</file>