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1" r:id="rId6"/>
    <p:sldId id="262" r:id="rId7"/>
  </p:sldIdLst>
  <p:sldSz cx="9144000" cy="5143500" type="screen16x9"/>
  <p:notesSz cx="6858000" cy="9144000"/>
  <p:embeddedFontLst>
    <p:embeddedFont>
      <p:font typeface="Consolas" panose="020B0609020204030204" pitchFamily="49" charset="0"/>
      <p:regular r:id="rId9"/>
      <p:bold r:id="rId10"/>
      <p:italic r:id="rId11"/>
      <p:boldItalic r:id="rId12"/>
    </p:embeddedFont>
    <p:embeddedFont>
      <p:font typeface="Merriweather" panose="00000500000000000000" pitchFamily="2" charset="0"/>
      <p:regular r:id="rId13"/>
      <p:bold r:id="rId14"/>
      <p:italic r:id="rId15"/>
      <p:boldItalic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3F7AD9-4F41-45E3-92D7-E95E2AC3C767}">
  <a:tblStyle styleId="{AA3F7AD9-4F41-45E3-92D7-E95E2AC3C76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78"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heme" Target="theme/theme1.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813b069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813b069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bacdd013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bacdd013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b6744271a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b6744271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b6744271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b6744271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b0956d2b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b0956d2b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b0956d2b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b0956d2b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1280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endParaRPr dirty="0"/>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dirty="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dirty="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Team Members</a:t>
            </a:r>
            <a:endParaRPr/>
          </a:p>
        </p:txBody>
      </p:sp>
      <p:sp>
        <p:nvSpPr>
          <p:cNvPr id="79" name="Google Shape;79;p14"/>
          <p:cNvSpPr txBox="1">
            <a:spLocks noGrp="1"/>
          </p:cNvSpPr>
          <p:nvPr>
            <p:ph type="body" idx="1"/>
          </p:nvPr>
        </p:nvSpPr>
        <p:spPr>
          <a:xfrm>
            <a:off x="311700" y="3182100"/>
            <a:ext cx="3999900" cy="17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Record the name of each of your problem solving team members here.</a:t>
            </a:r>
            <a:endParaRPr/>
          </a:p>
          <a:p>
            <a:pPr marL="0" lvl="0" indent="0" algn="l" rtl="0">
              <a:spcBef>
                <a:spcPts val="1600"/>
              </a:spcBef>
              <a:spcAft>
                <a:spcPts val="1600"/>
              </a:spcAft>
              <a:buNone/>
            </a:pPr>
            <a:r>
              <a:rPr lang="en"/>
              <a:t>Do not forget to </a:t>
            </a:r>
            <a:r>
              <a:rPr lang="en" b="1" i="1">
                <a:solidFill>
                  <a:srgbClr val="FF0000"/>
                </a:solidFill>
              </a:rPr>
              <a:t>add every team member’s name</a:t>
            </a:r>
            <a:r>
              <a:rPr lang="en"/>
              <a:t>! Your instructor (or course assistant) may or may not use this to determine whether or not you participated in the problem solving session.</a:t>
            </a:r>
            <a:endParaRPr/>
          </a:p>
        </p:txBody>
      </p:sp>
      <p:sp>
        <p:nvSpPr>
          <p:cNvPr id="80" name="Google Shape;8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graphicFrame>
        <p:nvGraphicFramePr>
          <p:cNvPr id="81" name="Google Shape;81;p14"/>
          <p:cNvGraphicFramePr/>
          <p:nvPr>
            <p:extLst>
              <p:ext uri="{D42A27DB-BD31-4B8C-83A1-F6EECF244321}">
                <p14:modId xmlns:p14="http://schemas.microsoft.com/office/powerpoint/2010/main" val="4241990260"/>
              </p:ext>
            </p:extLst>
          </p:nvPr>
        </p:nvGraphicFramePr>
        <p:xfrm>
          <a:off x="4665300" y="1445175"/>
          <a:ext cx="3999900" cy="3719730"/>
        </p:xfrm>
        <a:graphic>
          <a:graphicData uri="http://schemas.openxmlformats.org/drawingml/2006/table">
            <a:tbl>
              <a:tblPr>
                <a:noFill/>
                <a:tableStyleId>{AA3F7AD9-4F41-45E3-92D7-E95E2AC3C767}</a:tableStyleId>
              </a:tblPr>
              <a:tblGrid>
                <a:gridCol w="2616528">
                  <a:extLst>
                    <a:ext uri="{9D8B030D-6E8A-4147-A177-3AD203B41FA5}">
                      <a16:colId xmlns:a16="http://schemas.microsoft.com/office/drawing/2014/main" val="20000"/>
                    </a:ext>
                  </a:extLst>
                </a:gridCol>
                <a:gridCol w="1383372">
                  <a:extLst>
                    <a:ext uri="{9D8B030D-6E8A-4147-A177-3AD203B41FA5}">
                      <a16:colId xmlns:a16="http://schemas.microsoft.com/office/drawing/2014/main" val="2044309761"/>
                    </a:ext>
                  </a:extLst>
                </a:gridCol>
              </a:tblGrid>
              <a:tr h="570250">
                <a:tc>
                  <a:txBody>
                    <a:bodyPr/>
                    <a:lstStyle/>
                    <a:p>
                      <a:pPr marL="0" lvl="0" indent="0" algn="l" rtl="0">
                        <a:spcBef>
                          <a:spcPts val="0"/>
                        </a:spcBef>
                        <a:spcAft>
                          <a:spcPts val="0"/>
                        </a:spcAft>
                        <a:buNone/>
                      </a:pPr>
                      <a:r>
                        <a:rPr lang="en-US" dirty="0"/>
                        <a:t>Team Member Name</a:t>
                      </a:r>
                      <a:endParaRPr dirty="0"/>
                    </a:p>
                  </a:txBody>
                  <a:tcPr marL="91425" marR="91425" marT="91425" marB="91425">
                    <a:lnL w="19050" cap="flat" cmpd="sng">
                      <a:solidFill>
                        <a:srgbClr val="434343"/>
                      </a:solidFill>
                      <a:prstDash val="solid"/>
                      <a:round/>
                      <a:headEnd type="none" w="sm" len="sm"/>
                      <a:tailEnd type="none" w="sm" len="sm"/>
                    </a:lnL>
                    <a:lnR w="19050" cap="flat" cmpd="sng" algn="ctr">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r>
                        <a:rPr lang="en-US" dirty="0"/>
                        <a:t>Check if did </a:t>
                      </a:r>
                      <a:r>
                        <a:rPr lang="en-US" u="sng" dirty="0"/>
                        <a:t>not do anything</a:t>
                      </a:r>
                      <a:endParaRPr u="sng" dirty="0"/>
                    </a:p>
                  </a:txBody>
                  <a:tcPr marL="91425" marR="91425" marT="91425" marB="91425">
                    <a:lnL w="19050" cap="flat" cmpd="sng" algn="ctr">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lgn="ctr">
                      <a:solidFill>
                        <a:srgbClr val="434343"/>
                      </a:solidFill>
                      <a:prstDash val="solid"/>
                      <a:round/>
                      <a:headEnd type="none" w="sm" len="sm"/>
                      <a:tailEnd type="none" w="sm" len="sm"/>
                    </a:lnT>
                    <a:lnB w="19050" cap="flat" cmpd="sng" algn="ctr">
                      <a:solidFill>
                        <a:srgbClr val="434343"/>
                      </a:solidFill>
                      <a:prstDash val="solid"/>
                      <a:round/>
                      <a:headEnd type="none" w="sm" len="sm"/>
                      <a:tailEnd type="none" w="sm" len="sm"/>
                    </a:lnB>
                  </a:tcPr>
                </a:tc>
                <a:extLst>
                  <a:ext uri="{0D108BD9-81ED-4DB2-BD59-A6C34878D82A}">
                    <a16:rowId xmlns:a16="http://schemas.microsoft.com/office/drawing/2014/main" val="10000"/>
                  </a:ext>
                </a:extLst>
              </a:tr>
              <a:tr h="570250">
                <a:tc>
                  <a:txBody>
                    <a:bodyPr/>
                    <a:lstStyle/>
                    <a:p>
                      <a:pPr marL="0" lvl="0" indent="0" algn="l" rtl="0">
                        <a:spcBef>
                          <a:spcPts val="0"/>
                        </a:spcBef>
                        <a:spcAft>
                          <a:spcPts val="0"/>
                        </a:spcAft>
                        <a:buNone/>
                      </a:pPr>
                      <a:r>
                        <a:rPr lang="en-US" dirty="0"/>
                        <a:t>Khaled </a:t>
                      </a:r>
                      <a:r>
                        <a:rPr lang="en-US" dirty="0" err="1"/>
                        <a:t>aldousoki</a:t>
                      </a:r>
                      <a:endParaRPr dirty="0"/>
                    </a:p>
                  </a:txBody>
                  <a:tcPr marL="91425" marR="91425" marT="91425" marB="91425">
                    <a:lnL w="19050" cap="flat" cmpd="sng">
                      <a:solidFill>
                        <a:srgbClr val="434343"/>
                      </a:solidFill>
                      <a:prstDash val="solid"/>
                      <a:round/>
                      <a:headEnd type="none" w="sm" len="sm"/>
                      <a:tailEnd type="none" w="sm" len="sm"/>
                    </a:lnL>
                    <a:lnR w="19050" cap="flat" cmpd="sng" algn="ctr">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lgn="ctr">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lgn="ctr">
                      <a:solidFill>
                        <a:srgbClr val="434343"/>
                      </a:solidFill>
                      <a:prstDash val="solid"/>
                      <a:round/>
                      <a:headEnd type="none" w="sm" len="sm"/>
                      <a:tailEnd type="none" w="sm" len="sm"/>
                    </a:lnT>
                    <a:lnB w="19050" cap="flat" cmpd="sng" algn="ctr">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570250">
                <a:tc>
                  <a:txBody>
                    <a:bodyPr/>
                    <a:lstStyle/>
                    <a:p>
                      <a:pPr marL="0" lvl="0" indent="0" algn="l" rtl="0">
                        <a:spcBef>
                          <a:spcPts val="0"/>
                        </a:spcBef>
                        <a:spcAft>
                          <a:spcPts val="0"/>
                        </a:spcAft>
                        <a:buNone/>
                      </a:pPr>
                      <a:r>
                        <a:rPr lang="en-US" dirty="0"/>
                        <a:t>yahya</a:t>
                      </a:r>
                      <a:endParaRPr dirty="0"/>
                    </a:p>
                  </a:txBody>
                  <a:tcPr marL="91425" marR="91425" marT="91425" marB="91425">
                    <a:lnL w="19050" cap="flat" cmpd="sng">
                      <a:solidFill>
                        <a:srgbClr val="434343"/>
                      </a:solidFill>
                      <a:prstDash val="solid"/>
                      <a:round/>
                      <a:headEnd type="none" w="sm" len="sm"/>
                      <a:tailEnd type="none" w="sm" len="sm"/>
                    </a:lnL>
                    <a:lnR w="19050" cap="flat" cmpd="sng" algn="ctr">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lgn="ctr">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lgn="ctr">
                      <a:solidFill>
                        <a:srgbClr val="434343"/>
                      </a:solidFill>
                      <a:prstDash val="solid"/>
                      <a:round/>
                      <a:headEnd type="none" w="sm" len="sm"/>
                      <a:tailEnd type="none" w="sm" len="sm"/>
                    </a:lnT>
                    <a:lnB w="19050" cap="flat" cmpd="sng" algn="ctr">
                      <a:solidFill>
                        <a:srgbClr val="434343"/>
                      </a:solidFill>
                      <a:prstDash val="solid"/>
                      <a:round/>
                      <a:headEnd type="none" w="sm" len="sm"/>
                      <a:tailEnd type="none" w="sm" len="sm"/>
                    </a:lnB>
                  </a:tcPr>
                </a:tc>
                <a:extLst>
                  <a:ext uri="{0D108BD9-81ED-4DB2-BD59-A6C34878D82A}">
                    <a16:rowId xmlns:a16="http://schemas.microsoft.com/office/drawing/2014/main" val="10002"/>
                  </a:ext>
                </a:extLst>
              </a:tr>
              <a:tr h="570250">
                <a:tc>
                  <a:txBody>
                    <a:bodyPr/>
                    <a:lstStyle/>
                    <a:p>
                      <a:pPr marL="0" lvl="0" indent="0" algn="l" rtl="0">
                        <a:spcBef>
                          <a:spcPts val="0"/>
                        </a:spcBef>
                        <a:spcAft>
                          <a:spcPts val="0"/>
                        </a:spcAft>
                        <a:buNone/>
                      </a:pPr>
                      <a:r>
                        <a:rPr lang="en-US" dirty="0"/>
                        <a:t>hakam</a:t>
                      </a:r>
                      <a:endParaRPr dirty="0"/>
                    </a:p>
                  </a:txBody>
                  <a:tcPr marL="91425" marR="91425" marT="91425" marB="91425">
                    <a:lnL w="19050" cap="flat" cmpd="sng">
                      <a:solidFill>
                        <a:srgbClr val="434343"/>
                      </a:solidFill>
                      <a:prstDash val="solid"/>
                      <a:round/>
                      <a:headEnd type="none" w="sm" len="sm"/>
                      <a:tailEnd type="none" w="sm" len="sm"/>
                    </a:lnL>
                    <a:lnR w="19050" cap="flat" cmpd="sng" algn="ctr">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lgn="ctr">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lgn="ctr">
                      <a:solidFill>
                        <a:srgbClr val="434343"/>
                      </a:solidFill>
                      <a:prstDash val="solid"/>
                      <a:round/>
                      <a:headEnd type="none" w="sm" len="sm"/>
                      <a:tailEnd type="none" w="sm" len="sm"/>
                    </a:lnT>
                    <a:lnB w="19050" cap="flat" cmpd="sng" algn="ctr">
                      <a:solidFill>
                        <a:srgbClr val="434343"/>
                      </a:solidFill>
                      <a:prstDash val="solid"/>
                      <a:round/>
                      <a:headEnd type="none" w="sm" len="sm"/>
                      <a:tailEnd type="none" w="sm" len="sm"/>
                    </a:lnB>
                  </a:tcPr>
                </a:tc>
                <a:extLst>
                  <a:ext uri="{0D108BD9-81ED-4DB2-BD59-A6C34878D82A}">
                    <a16:rowId xmlns:a16="http://schemas.microsoft.com/office/drawing/2014/main" val="10003"/>
                  </a:ext>
                </a:extLst>
              </a:tr>
              <a:tr h="593025">
                <a:tc>
                  <a:txBody>
                    <a:bodyPr/>
                    <a:lstStyle/>
                    <a:p>
                      <a:pPr marL="0" lvl="0" indent="0" algn="l" rtl="0">
                        <a:spcBef>
                          <a:spcPts val="0"/>
                        </a:spcBef>
                        <a:spcAft>
                          <a:spcPts val="0"/>
                        </a:spcAft>
                        <a:buNone/>
                      </a:pPr>
                      <a:r>
                        <a:rPr lang="en-US" dirty="0" err="1"/>
                        <a:t>mohammed</a:t>
                      </a:r>
                      <a:endParaRPr dirty="0"/>
                    </a:p>
                  </a:txBody>
                  <a:tcPr marL="91425" marR="91425" marT="91425" marB="91425">
                    <a:lnL w="19050" cap="flat" cmpd="sng">
                      <a:solidFill>
                        <a:srgbClr val="434343"/>
                      </a:solidFill>
                      <a:prstDash val="solid"/>
                      <a:round/>
                      <a:headEnd type="none" w="sm" len="sm"/>
                      <a:tailEnd type="none" w="sm" len="sm"/>
                    </a:lnL>
                    <a:lnR w="19050" cap="flat" cmpd="sng" algn="ctr">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lgn="ctr">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lgn="ctr">
                      <a:solidFill>
                        <a:srgbClr val="434343"/>
                      </a:solidFill>
                      <a:prstDash val="solid"/>
                      <a:round/>
                      <a:headEnd type="none" w="sm" len="sm"/>
                      <a:tailEnd type="none" w="sm" len="sm"/>
                    </a:lnT>
                    <a:lnB w="19050" cap="flat" cmpd="sng" algn="ctr">
                      <a:solidFill>
                        <a:srgbClr val="434343"/>
                      </a:solidFill>
                      <a:prstDash val="solid"/>
                      <a:round/>
                      <a:headEnd type="none" w="sm" len="sm"/>
                      <a:tailEnd type="none" w="sm" len="sm"/>
                    </a:lnB>
                  </a:tcPr>
                </a:tc>
                <a:extLst>
                  <a:ext uri="{0D108BD9-81ED-4DB2-BD59-A6C34878D82A}">
                    <a16:rowId xmlns:a16="http://schemas.microsoft.com/office/drawing/2014/main" val="10004"/>
                  </a:ext>
                </a:extLst>
              </a:tr>
              <a:tr h="593025">
                <a:tc>
                  <a:txBody>
                    <a:bodyPr/>
                    <a:lstStyle/>
                    <a:p>
                      <a:pPr marL="0" lvl="0" indent="0" algn="l" rtl="0">
                        <a:spcBef>
                          <a:spcPts val="0"/>
                        </a:spcBef>
                        <a:spcAft>
                          <a:spcPts val="0"/>
                        </a:spcAft>
                        <a:buNone/>
                      </a:pPr>
                      <a:endParaRPr dirty="0"/>
                    </a:p>
                  </a:txBody>
                  <a:tcPr marL="91425" marR="91425" marT="91425" marB="91425">
                    <a:lnL w="19050" cap="flat" cmpd="sng">
                      <a:solidFill>
                        <a:srgbClr val="434343"/>
                      </a:solidFill>
                      <a:prstDash val="solid"/>
                      <a:round/>
                      <a:headEnd type="none" w="sm" len="sm"/>
                      <a:tailEnd type="none" w="sm" len="sm"/>
                    </a:lnL>
                    <a:lnR w="19050" cap="flat" cmpd="sng" algn="ctr">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lgn="ctr">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lgn="ctr">
                      <a:solidFill>
                        <a:srgbClr val="434343"/>
                      </a:solidFill>
                      <a:prstDash val="solid"/>
                      <a:round/>
                      <a:headEnd type="none" w="sm" len="sm"/>
                      <a:tailEnd type="none" w="sm" len="sm"/>
                    </a:lnT>
                    <a:lnB w="19050" cap="flat" cmpd="sng" algn="ctr">
                      <a:solidFill>
                        <a:srgbClr val="434343"/>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82" name="Google Shape;82;p14"/>
          <p:cNvPicPr preferRelativeResize="0"/>
          <p:nvPr/>
        </p:nvPicPr>
        <p:blipFill rotWithShape="1">
          <a:blip r:embed="rId3">
            <a:alphaModFix/>
          </a:blip>
          <a:srcRect t="24189" b="11851"/>
          <a:stretch/>
        </p:blipFill>
        <p:spPr>
          <a:xfrm>
            <a:off x="331482" y="1445225"/>
            <a:ext cx="3827715" cy="1730100"/>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1</a:t>
            </a:r>
            <a:endParaRPr/>
          </a:p>
        </p:txBody>
      </p:sp>
      <p:sp>
        <p:nvSpPr>
          <p:cNvPr id="88" name="Google Shape;88;p15"/>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Examine the code snippets to the right. For each, indicate the </a:t>
            </a:r>
            <a:r>
              <a:rPr lang="en" b="1" i="1">
                <a:solidFill>
                  <a:srgbClr val="E06666"/>
                </a:solidFill>
              </a:rPr>
              <a:t>type</a:t>
            </a:r>
            <a:r>
              <a:rPr lang="en">
                <a:solidFill>
                  <a:srgbClr val="E06666"/>
                </a:solidFill>
              </a:rPr>
              <a:t> </a:t>
            </a:r>
            <a:r>
              <a:rPr lang="en"/>
              <a:t>of the variable in the space to the left.</a:t>
            </a:r>
            <a:endParaRPr/>
          </a:p>
        </p:txBody>
      </p:sp>
      <p:sp>
        <p:nvSpPr>
          <p:cNvPr id="89" name="Google Shape;89;p15"/>
          <p:cNvSpPr txBox="1">
            <a:spLocks noGrp="1"/>
          </p:cNvSpPr>
          <p:nvPr>
            <p:ph type="sldNum" idx="12"/>
          </p:nvPr>
        </p:nvSpPr>
        <p:spPr>
          <a:xfrm>
            <a:off x="8472458" y="471973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graphicFrame>
        <p:nvGraphicFramePr>
          <p:cNvPr id="90" name="Google Shape;90;p15"/>
          <p:cNvGraphicFramePr/>
          <p:nvPr>
            <p:extLst>
              <p:ext uri="{D42A27DB-BD31-4B8C-83A1-F6EECF244321}">
                <p14:modId xmlns:p14="http://schemas.microsoft.com/office/powerpoint/2010/main" val="3141653809"/>
              </p:ext>
            </p:extLst>
          </p:nvPr>
        </p:nvGraphicFramePr>
        <p:xfrm>
          <a:off x="4572000" y="127625"/>
          <a:ext cx="4449150" cy="4693500"/>
        </p:xfrm>
        <a:graphic>
          <a:graphicData uri="http://schemas.openxmlformats.org/drawingml/2006/table">
            <a:tbl>
              <a:tblPr>
                <a:noFill/>
                <a:tableStyleId>{AA3F7AD9-4F41-45E3-92D7-E95E2AC3C767}</a:tableStyleId>
              </a:tblPr>
              <a:tblGrid>
                <a:gridCol w="2224575">
                  <a:extLst>
                    <a:ext uri="{9D8B030D-6E8A-4147-A177-3AD203B41FA5}">
                      <a16:colId xmlns:a16="http://schemas.microsoft.com/office/drawing/2014/main" val="20000"/>
                    </a:ext>
                  </a:extLst>
                </a:gridCol>
                <a:gridCol w="2224575">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US" sz="1000" dirty="0">
                          <a:latin typeface="Consolas"/>
                          <a:ea typeface="Consolas"/>
                          <a:cs typeface="Consolas"/>
                          <a:sym typeface="Consolas"/>
                        </a:rPr>
                        <a:t>int</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10</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str</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"Wednesday"</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int</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23571113171923293137</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float</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10.3</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str</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"a"</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str</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"123"</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str</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float</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10 / 3</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int</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10 // 3</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int</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3 + 4</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float</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3.0 + 4</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str</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"True"</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str</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3 + 4.5</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12"/>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float</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dirty="0">
                          <a:latin typeface="Consolas"/>
                          <a:ea typeface="Consolas"/>
                          <a:cs typeface="Consolas"/>
                          <a:sym typeface="Consolas"/>
                        </a:rPr>
                        <a:t>x = "3.0" + "4.5"</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51885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2</a:t>
            </a:r>
            <a:endParaRPr/>
          </a:p>
        </p:txBody>
      </p:sp>
      <p:sp>
        <p:nvSpPr>
          <p:cNvPr id="96" name="Google Shape;96;p16"/>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each expression to the left, indicate the </a:t>
            </a:r>
            <a:r>
              <a:rPr lang="en" b="1" i="1">
                <a:solidFill>
                  <a:srgbClr val="E06666"/>
                </a:solidFill>
              </a:rPr>
              <a:t>final result </a:t>
            </a:r>
            <a:r>
              <a:rPr lang="en">
                <a:solidFill>
                  <a:srgbClr val="FFFFFF"/>
                </a:solidFill>
              </a:rPr>
              <a:t>and </a:t>
            </a:r>
            <a:r>
              <a:rPr lang="en" b="1" i="1">
                <a:solidFill>
                  <a:srgbClr val="E06666"/>
                </a:solidFill>
              </a:rPr>
              <a:t>type</a:t>
            </a:r>
            <a:r>
              <a:rPr lang="en"/>
              <a:t> in the space to the right.</a:t>
            </a:r>
            <a:endParaRPr/>
          </a:p>
          <a:p>
            <a:pPr marL="0" lvl="0" indent="0" algn="l" rtl="0">
              <a:spcBef>
                <a:spcPts val="1600"/>
              </a:spcBef>
              <a:spcAft>
                <a:spcPts val="1600"/>
              </a:spcAft>
              <a:buNone/>
            </a:pPr>
            <a:r>
              <a:rPr lang="en"/>
              <a:t>If the expression is invalid, just write “ERROR”.</a:t>
            </a:r>
            <a:endParaRPr/>
          </a:p>
        </p:txBody>
      </p:sp>
      <p:sp>
        <p:nvSpPr>
          <p:cNvPr id="97" name="Google Shape;97;p16"/>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graphicFrame>
        <p:nvGraphicFramePr>
          <p:cNvPr id="98" name="Google Shape;98;p16"/>
          <p:cNvGraphicFramePr/>
          <p:nvPr>
            <p:extLst>
              <p:ext uri="{D42A27DB-BD31-4B8C-83A1-F6EECF244321}">
                <p14:modId xmlns:p14="http://schemas.microsoft.com/office/powerpoint/2010/main" val="233832551"/>
              </p:ext>
            </p:extLst>
          </p:nvPr>
        </p:nvGraphicFramePr>
        <p:xfrm>
          <a:off x="154125" y="150475"/>
          <a:ext cx="4578950" cy="4581000"/>
        </p:xfrm>
        <a:graphic>
          <a:graphicData uri="http://schemas.openxmlformats.org/drawingml/2006/table">
            <a:tbl>
              <a:tblPr>
                <a:noFill/>
                <a:tableStyleId>{AA3F7AD9-4F41-45E3-92D7-E95E2AC3C767}</a:tableStyleId>
              </a:tblPr>
              <a:tblGrid>
                <a:gridCol w="2183525">
                  <a:extLst>
                    <a:ext uri="{9D8B030D-6E8A-4147-A177-3AD203B41FA5}">
                      <a16:colId xmlns:a16="http://schemas.microsoft.com/office/drawing/2014/main" val="20000"/>
                    </a:ext>
                  </a:extLst>
                </a:gridCol>
                <a:gridCol w="2395425">
                  <a:extLst>
                    <a:ext uri="{9D8B030D-6E8A-4147-A177-3AD203B41FA5}">
                      <a16:colId xmlns:a16="http://schemas.microsoft.com/office/drawing/2014/main" val="20001"/>
                    </a:ext>
                  </a:extLst>
                </a:gridCol>
              </a:tblGrid>
              <a:tr h="458100">
                <a:tc>
                  <a:txBody>
                    <a:bodyPr/>
                    <a:lstStyle/>
                    <a:p>
                      <a:pPr marL="0" lvl="0" indent="0" algn="l" rtl="0">
                        <a:spcBef>
                          <a:spcPts val="0"/>
                        </a:spcBef>
                        <a:spcAft>
                          <a:spcPts val="0"/>
                        </a:spcAft>
                        <a:buNone/>
                      </a:pPr>
                      <a:r>
                        <a:rPr lang="en">
                          <a:latin typeface="Consolas"/>
                          <a:ea typeface="Consolas"/>
                          <a:cs typeface="Consolas"/>
                          <a:sym typeface="Consolas"/>
                        </a:rPr>
                        <a:t>3 * 4 + 6 - 2</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1">
                        <a:spcBef>
                          <a:spcPts val="0"/>
                        </a:spcBef>
                        <a:spcAft>
                          <a:spcPts val="0"/>
                        </a:spcAft>
                        <a:buNone/>
                      </a:pPr>
                      <a:r>
                        <a:rPr lang="en-US" dirty="0">
                          <a:latin typeface="Consolas"/>
                          <a:ea typeface="Consolas"/>
                          <a:cs typeface="Consolas"/>
                          <a:sym typeface="Consolas"/>
                        </a:rPr>
                        <a:t>16 int</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58100">
                <a:tc>
                  <a:txBody>
                    <a:bodyPr/>
                    <a:lstStyle/>
                    <a:p>
                      <a:pPr marL="0" lvl="0" indent="0" algn="l" rtl="0">
                        <a:spcBef>
                          <a:spcPts val="0"/>
                        </a:spcBef>
                        <a:spcAft>
                          <a:spcPts val="0"/>
                        </a:spcAft>
                        <a:buNone/>
                      </a:pPr>
                      <a:r>
                        <a:rPr lang="en">
                          <a:latin typeface="Consolas"/>
                          <a:ea typeface="Consolas"/>
                          <a:cs typeface="Consolas"/>
                          <a:sym typeface="Consolas"/>
                        </a:rPr>
                        <a:t>10 / 4 * 3 + 4</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latin typeface="Consolas"/>
                          <a:ea typeface="Consolas"/>
                          <a:cs typeface="Consolas"/>
                          <a:sym typeface="Consolas"/>
                        </a:rPr>
                        <a:t>4.83 float</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58100">
                <a:tc>
                  <a:txBody>
                    <a:bodyPr/>
                    <a:lstStyle/>
                    <a:p>
                      <a:pPr marL="0" lvl="0" indent="0" algn="l" rtl="0">
                        <a:spcBef>
                          <a:spcPts val="0"/>
                        </a:spcBef>
                        <a:spcAft>
                          <a:spcPts val="0"/>
                        </a:spcAft>
                        <a:buNone/>
                      </a:pPr>
                      <a:r>
                        <a:rPr lang="en">
                          <a:latin typeface="Consolas"/>
                          <a:ea typeface="Consolas"/>
                          <a:cs typeface="Consolas"/>
                          <a:sym typeface="Consolas"/>
                        </a:rPr>
                        <a:t>10 // 4 * 3 + 4</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latin typeface="Consolas"/>
                          <a:ea typeface="Consolas"/>
                          <a:cs typeface="Consolas"/>
                          <a:sym typeface="Consolas"/>
                        </a:rPr>
                        <a:t>4 int</a:t>
                      </a: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58100">
                <a:tc>
                  <a:txBody>
                    <a:bodyPr/>
                    <a:lstStyle/>
                    <a:p>
                      <a:pPr marL="0" lvl="0" indent="0" algn="l" rtl="0">
                        <a:spcBef>
                          <a:spcPts val="0"/>
                        </a:spcBef>
                        <a:spcAft>
                          <a:spcPts val="0"/>
                        </a:spcAft>
                        <a:buNone/>
                      </a:pPr>
                      <a:r>
                        <a:rPr lang="en">
                          <a:latin typeface="Consolas"/>
                          <a:ea typeface="Consolas"/>
                          <a:cs typeface="Consolas"/>
                          <a:sym typeface="Consolas"/>
                        </a:rPr>
                        <a:t>12 // 2 / 3</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latin typeface="Consolas"/>
                          <a:ea typeface="Consolas"/>
                          <a:cs typeface="Consolas"/>
                          <a:sym typeface="Consolas"/>
                        </a:rPr>
                        <a:t>2 int</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3 + 2.0 * 6</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latin typeface="Consolas"/>
                          <a:ea typeface="Consolas"/>
                          <a:cs typeface="Consolas"/>
                          <a:sym typeface="Consolas"/>
                        </a:rPr>
                        <a:t>24.0  int</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+ 3 * 2 + 6</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latin typeface="Consolas"/>
                          <a:ea typeface="Consolas"/>
                          <a:cs typeface="Consolas"/>
                          <a:sym typeface="Consolas"/>
                        </a:rPr>
                        <a:t>16 int </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2 * 6 / 3</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latin typeface="Consolas"/>
                          <a:ea typeface="Consolas"/>
                          <a:cs typeface="Consolas"/>
                          <a:sym typeface="Consolas"/>
                        </a:rPr>
                        <a:t>4 int </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+ 2 * 3 ** 3</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latin typeface="Consolas"/>
                          <a:ea typeface="Consolas"/>
                          <a:cs typeface="Consolas"/>
                          <a:sym typeface="Consolas"/>
                        </a:rPr>
                        <a:t>58 int</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2 ** 3</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latin typeface="Consolas"/>
                          <a:ea typeface="Consolas"/>
                          <a:cs typeface="Consolas"/>
                          <a:sym typeface="Consolas"/>
                        </a:rPr>
                        <a:t>32 int</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2 * 3</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latin typeface="Consolas"/>
                          <a:ea typeface="Consolas"/>
                          <a:cs typeface="Consolas"/>
                          <a:sym typeface="Consolas"/>
                        </a:rPr>
                        <a:t>48 int </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99" name="Google Shape;99;p16"/>
          <p:cNvSpPr txBox="1">
            <a:spLocks noGrp="1"/>
          </p:cNvSpPr>
          <p:nvPr>
            <p:ph type="body" idx="3"/>
          </p:nvPr>
        </p:nvSpPr>
        <p:spPr>
          <a:xfrm>
            <a:off x="5192225" y="3866200"/>
            <a:ext cx="3706500" cy="8691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t>Remember: the result of normal division (</a:t>
            </a:r>
            <a:r>
              <a:rPr lang="en" sz="1200">
                <a:latin typeface="Consolas"/>
                <a:ea typeface="Consolas"/>
                <a:cs typeface="Consolas"/>
                <a:sym typeface="Consolas"/>
              </a:rPr>
              <a:t>/</a:t>
            </a:r>
            <a:r>
              <a:rPr lang="en" sz="1200"/>
              <a:t>) is always a </a:t>
            </a:r>
            <a:r>
              <a:rPr lang="en" sz="1200">
                <a:latin typeface="Consolas"/>
                <a:ea typeface="Consolas"/>
                <a:cs typeface="Consolas"/>
                <a:sym typeface="Consolas"/>
              </a:rPr>
              <a:t>float</a:t>
            </a:r>
            <a:r>
              <a:rPr lang="en" sz="1200"/>
              <a:t> even if the operands are integers. The result of floor division (</a:t>
            </a:r>
            <a:r>
              <a:rPr lang="en" sz="1200">
                <a:latin typeface="Consolas"/>
                <a:ea typeface="Consolas"/>
                <a:cs typeface="Consolas"/>
                <a:sym typeface="Consolas"/>
              </a:rPr>
              <a:t>//</a:t>
            </a:r>
            <a:r>
              <a:rPr lang="en" sz="1200"/>
              <a:t>) depends on the types of the operands.</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14" name="Google Shape;114;p18"/>
          <p:cNvSpPr txBox="1">
            <a:spLocks noGrp="1"/>
          </p:cNvSpPr>
          <p:nvPr>
            <p:ph type="title"/>
          </p:nvPr>
        </p:nvSpPr>
        <p:spPr>
          <a:xfrm>
            <a:off x="5188525" y="119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3</a:t>
            </a:r>
            <a:endParaRPr dirty="0"/>
          </a:p>
        </p:txBody>
      </p:sp>
      <p:sp>
        <p:nvSpPr>
          <p:cNvPr id="115" name="Google Shape;115;p18"/>
          <p:cNvSpPr txBox="1">
            <a:spLocks noGrp="1"/>
          </p:cNvSpPr>
          <p:nvPr>
            <p:ph type="body" idx="1"/>
          </p:nvPr>
        </p:nvSpPr>
        <p:spPr>
          <a:xfrm>
            <a:off x="356279" y="1961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US" sz="1000" dirty="0">
                <a:latin typeface="Consolas"/>
                <a:ea typeface="Consolas"/>
                <a:cs typeface="Consolas"/>
                <a:sym typeface="Consolas"/>
              </a:rPr>
              <a:t>Def function </a:t>
            </a:r>
            <a:endParaRPr sz="1000" dirty="0">
              <a:latin typeface="Consolas"/>
              <a:ea typeface="Consolas"/>
              <a:cs typeface="Consolas"/>
              <a:sym typeface="Consolas"/>
            </a:endParaRPr>
          </a:p>
        </p:txBody>
      </p:sp>
      <p:sp>
        <p:nvSpPr>
          <p:cNvPr id="116" name="Google Shape;116;p18"/>
          <p:cNvSpPr txBox="1">
            <a:spLocks noGrp="1"/>
          </p:cNvSpPr>
          <p:nvPr>
            <p:ph type="body" idx="2"/>
          </p:nvPr>
        </p:nvSpPr>
        <p:spPr>
          <a:xfrm>
            <a:off x="5192225" y="905175"/>
            <a:ext cx="3706500" cy="240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Write a function that declares two parameters: one for some name, and a another for some value. The function should print the name and value in the format: name = value.</a:t>
            </a:r>
            <a:endParaRPr/>
          </a:p>
          <a:p>
            <a:pPr marL="0" lvl="0" indent="0" algn="l" rtl="0">
              <a:spcBef>
                <a:spcPts val="1600"/>
              </a:spcBef>
              <a:spcAft>
                <a:spcPts val="1600"/>
              </a:spcAft>
              <a:buNone/>
            </a:pPr>
            <a:r>
              <a:rPr lang="en"/>
              <a:t>Write a second function that prompts the user to enter the answer to three questions. Call your first function from the second to print the user’s answers. Below is an example, but you should come up with your own questions.</a:t>
            </a:r>
            <a:endParaRPr/>
          </a:p>
        </p:txBody>
      </p:sp>
      <p:sp>
        <p:nvSpPr>
          <p:cNvPr id="117" name="Google Shape;117;p18"/>
          <p:cNvSpPr txBox="1"/>
          <p:nvPr/>
        </p:nvSpPr>
        <p:spPr>
          <a:xfrm>
            <a:off x="5331925" y="3313575"/>
            <a:ext cx="3419700" cy="1271700"/>
          </a:xfrm>
          <a:prstGeom prst="rect">
            <a:avLst/>
          </a:prstGeom>
          <a:solidFill>
            <a:srgbClr val="000000"/>
          </a:solidFill>
          <a:ln w="19050"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What's your favorite number: 6</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What color are your eyes: blue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Do you like pizza (yes or no): yes</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favorite number = 6</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eye color = blue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likes pizza = yes</a:t>
            </a:r>
            <a:endParaRPr sz="1200">
              <a:solidFill>
                <a:srgbClr val="F1C232"/>
              </a:solidFill>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311725" y="1961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4</a:t>
            </a:r>
            <a:endParaRPr dirty="0"/>
          </a:p>
        </p:txBody>
      </p:sp>
      <p:sp>
        <p:nvSpPr>
          <p:cNvPr id="123" name="Google Shape;123;p19"/>
          <p:cNvSpPr txBox="1">
            <a:spLocks noGrp="1"/>
          </p:cNvSpPr>
          <p:nvPr>
            <p:ph type="body" idx="1"/>
          </p:nvPr>
        </p:nvSpPr>
        <p:spPr>
          <a:xfrm>
            <a:off x="4644675" y="3485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latin typeface="Consolas"/>
                <a:ea typeface="Consolas"/>
                <a:cs typeface="Consolas"/>
                <a:sym typeface="Consolas"/>
              </a:rPr>
              <a:t>Def main()</a:t>
            </a:r>
          </a:p>
          <a:p>
            <a:pPr marL="0" lvl="0" indent="0" algn="l" rtl="0">
              <a:spcBef>
                <a:spcPts val="0"/>
              </a:spcBef>
              <a:spcAft>
                <a:spcPts val="0"/>
              </a:spcAft>
              <a:buNone/>
            </a:pPr>
            <a:r>
              <a:rPr lang="en-US" sz="1000" dirty="0">
                <a:latin typeface="Consolas"/>
                <a:ea typeface="Consolas"/>
                <a:cs typeface="Consolas"/>
                <a:sym typeface="Consolas"/>
              </a:rPr>
              <a:t>month = input (‘enter you name’)</a:t>
            </a:r>
          </a:p>
          <a:p>
            <a:pPr marL="0" lvl="0" indent="0" algn="l" rtl="0">
              <a:spcBef>
                <a:spcPts val="0"/>
              </a:spcBef>
              <a:spcAft>
                <a:spcPts val="0"/>
              </a:spcAft>
              <a:buNone/>
            </a:pPr>
            <a:r>
              <a:rPr lang="en-US" sz="1000" dirty="0">
                <a:latin typeface="Consolas"/>
                <a:ea typeface="Consolas"/>
                <a:cs typeface="Consolas"/>
                <a:sym typeface="Consolas"/>
              </a:rPr>
              <a:t>Day = input (‘day of the month’)</a:t>
            </a:r>
          </a:p>
          <a:p>
            <a:pPr marL="0" lvl="0" indent="0" algn="l" rtl="0">
              <a:spcBef>
                <a:spcPts val="0"/>
              </a:spcBef>
              <a:spcAft>
                <a:spcPts val="0"/>
              </a:spcAft>
              <a:buNone/>
            </a:pPr>
            <a:r>
              <a:rPr lang="en-US" sz="1000" dirty="0">
                <a:latin typeface="Consolas"/>
                <a:ea typeface="Consolas"/>
                <a:cs typeface="Consolas"/>
                <a:sym typeface="Consolas"/>
              </a:rPr>
              <a:t>Year = input (‘enter the year’)</a:t>
            </a:r>
          </a:p>
          <a:p>
            <a:pPr marL="0" lvl="0" indent="0" algn="l" rtl="0">
              <a:spcBef>
                <a:spcPts val="0"/>
              </a:spcBef>
              <a:spcAft>
                <a:spcPts val="0"/>
              </a:spcAft>
              <a:buNone/>
            </a:pPr>
            <a:r>
              <a:rPr lang="en-US" sz="1000" dirty="0">
                <a:latin typeface="Consolas"/>
                <a:ea typeface="Consolas"/>
                <a:cs typeface="Consolas"/>
                <a:sym typeface="Consolas"/>
              </a:rPr>
              <a:t>Print (‘</a:t>
            </a:r>
            <a:r>
              <a:rPr lang="en-US" sz="1000" dirty="0" err="1">
                <a:latin typeface="Consolas"/>
                <a:ea typeface="Consolas"/>
                <a:cs typeface="Consolas"/>
                <a:sym typeface="Consolas"/>
              </a:rPr>
              <a:t>month’,’day’,’year</a:t>
            </a:r>
            <a:r>
              <a:rPr lang="en-US" sz="1000" dirty="0">
                <a:latin typeface="Consolas"/>
                <a:ea typeface="Consolas"/>
                <a:cs typeface="Consolas"/>
                <a:sym typeface="Consolas"/>
              </a:rPr>
              <a:t>’)</a:t>
            </a:r>
          </a:p>
          <a:p>
            <a:pPr marL="0" lvl="0" indent="0" algn="l" rtl="0">
              <a:spcBef>
                <a:spcPts val="0"/>
              </a:spcBef>
              <a:spcAft>
                <a:spcPts val="0"/>
              </a:spcAft>
              <a:buNone/>
            </a:pPr>
            <a:endParaRPr lang="en-US" sz="1000" dirty="0">
              <a:latin typeface="Consolas"/>
              <a:ea typeface="Consolas"/>
              <a:cs typeface="Consolas"/>
              <a:sym typeface="Consolas"/>
            </a:endParaRPr>
          </a:p>
          <a:p>
            <a:pPr marL="0" lvl="0" indent="0" algn="l" rtl="0">
              <a:spcBef>
                <a:spcPts val="0"/>
              </a:spcBef>
              <a:spcAft>
                <a:spcPts val="0"/>
              </a:spcAft>
              <a:buNone/>
            </a:pPr>
            <a:r>
              <a:rPr lang="en-US" sz="1000" dirty="0">
                <a:latin typeface="Consolas"/>
                <a:ea typeface="Consolas"/>
                <a:cs typeface="Consolas"/>
                <a:sym typeface="Consolas"/>
              </a:rPr>
              <a:t>Main()</a:t>
            </a:r>
            <a:endParaRPr sz="1000" dirty="0">
              <a:latin typeface="Consolas"/>
              <a:ea typeface="Consolas"/>
              <a:cs typeface="Consolas"/>
              <a:sym typeface="Consolas"/>
            </a:endParaRPr>
          </a:p>
        </p:txBody>
      </p:sp>
      <p:sp>
        <p:nvSpPr>
          <p:cNvPr id="124" name="Google Shape;12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25" name="Google Shape;125;p19"/>
          <p:cNvSpPr txBox="1">
            <a:spLocks noGrp="1"/>
          </p:cNvSpPr>
          <p:nvPr>
            <p:ph type="body" idx="2"/>
          </p:nvPr>
        </p:nvSpPr>
        <p:spPr>
          <a:xfrm>
            <a:off x="315425" y="752775"/>
            <a:ext cx="3706500" cy="235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Write a function that prompts the user for the month number (e.g. August = 8) and day of the month and then prints the approximate day of the year (assuming an average of 30.4 days per month).</a:t>
            </a:r>
            <a:endParaRPr/>
          </a:p>
          <a:p>
            <a:pPr marL="0" lvl="0" indent="0" algn="l" rtl="0">
              <a:spcBef>
                <a:spcPts val="1600"/>
              </a:spcBef>
              <a:spcAft>
                <a:spcPts val="1600"/>
              </a:spcAft>
              <a:buNone/>
            </a:pPr>
            <a:r>
              <a:rPr lang="en"/>
              <a:t>Imagine that you implemented your answer to this and the previous two questions in the same program, write a </a:t>
            </a:r>
            <a:r>
              <a:rPr lang="en">
                <a:latin typeface="Consolas"/>
                <a:ea typeface="Consolas"/>
                <a:cs typeface="Consolas"/>
                <a:sym typeface="Consolas"/>
              </a:rPr>
              <a:t>main</a:t>
            </a:r>
            <a:r>
              <a:rPr lang="en"/>
              <a:t> function that calls all three.</a:t>
            </a:r>
            <a:endParaRPr/>
          </a:p>
        </p:txBody>
      </p:sp>
      <p:sp>
        <p:nvSpPr>
          <p:cNvPr id="126" name="Google Shape;126;p19"/>
          <p:cNvSpPr txBox="1"/>
          <p:nvPr/>
        </p:nvSpPr>
        <p:spPr>
          <a:xfrm>
            <a:off x="385325" y="3334775"/>
            <a:ext cx="3566700" cy="897000"/>
          </a:xfrm>
          <a:prstGeom prst="rect">
            <a:avLst/>
          </a:prstGeom>
          <a:solidFill>
            <a:srgbClr val="000000"/>
          </a:solidFill>
          <a:ln w="19050"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Enter the month: 8</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Enter the day of month: 24</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The approximate day of the year is: 236.79999999999998</a:t>
            </a:r>
            <a:endParaRPr sz="1200">
              <a:solidFill>
                <a:srgbClr val="F1C232"/>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724</Words>
  <Application>Microsoft Office PowerPoint</Application>
  <PresentationFormat>On-screen Show (16:9)</PresentationFormat>
  <Paragraphs>101</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Roboto</vt:lpstr>
      <vt:lpstr>Merriweather</vt:lpstr>
      <vt:lpstr>Consolas</vt:lpstr>
      <vt:lpstr>Paradigm</vt:lpstr>
      <vt:lpstr>Problem Solving Session</vt:lpstr>
      <vt:lpstr>Problem Solving Team Members</vt:lpstr>
      <vt:lpstr>Problem Solving 1</vt:lpstr>
      <vt:lpstr>Problem Solving 2</vt:lpstr>
      <vt:lpstr>Problem Solving 3</vt:lpstr>
      <vt:lpstr>Problem Solving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dc:creator>Yahya El-Sawi</dc:creator>
  <cp:lastModifiedBy>Yahya El-Sawi</cp:lastModifiedBy>
  <cp:revision>5</cp:revision>
  <dcterms:modified xsi:type="dcterms:W3CDTF">2021-09-12T10:48:42Z</dcterms:modified>
</cp:coreProperties>
</file>