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6c09864b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6c09864b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6b473444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6b473444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6c09864b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6c09864b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6c09864b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6c09864b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6b473444c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6b473444c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6c09864b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6c09864b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6b473444c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6b473444c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6c09864b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6c09864b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6b473444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6b473444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6b473444c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6b473444c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6b473444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6b473444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6c09864b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6c09864b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6b47344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6b47344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6c0986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6c0986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6b47344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6b47344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6c09864b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6c09864b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6c09864b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6c09864b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6c09864b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6c09864b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65353" y="120175"/>
            <a:ext cx="3613300" cy="3251075"/>
          </a:xfrm>
          <a:prstGeom prst="rect">
            <a:avLst/>
          </a:prstGeom>
          <a:noFill/>
          <a:ln>
            <a:noFill/>
          </a:ln>
        </p:spPr>
      </p:pic>
      <p:sp>
        <p:nvSpPr>
          <p:cNvPr id="55" name="Google Shape;55;p13"/>
          <p:cNvSpPr txBox="1"/>
          <p:nvPr>
            <p:ph idx="1" type="subTitle"/>
          </p:nvPr>
        </p:nvSpPr>
        <p:spPr>
          <a:xfrm>
            <a:off x="311700" y="3463025"/>
            <a:ext cx="8520600" cy="1387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383">
                <a:solidFill>
                  <a:srgbClr val="3D85C6"/>
                </a:solidFill>
                <a:latin typeface="Merriweather"/>
                <a:ea typeface="Merriweather"/>
                <a:cs typeface="Merriweather"/>
                <a:sym typeface="Merriweather"/>
              </a:rPr>
              <a:t>Crack-A-Lackin’ Frackin’ Co.</a:t>
            </a:r>
            <a:endParaRPr b="1" sz="3383">
              <a:solidFill>
                <a:srgbClr val="3D85C6"/>
              </a:solidFill>
              <a:latin typeface="Merriweather"/>
              <a:ea typeface="Merriweather"/>
              <a:cs typeface="Merriweather"/>
              <a:sym typeface="Merriweather"/>
            </a:endParaRPr>
          </a:p>
          <a:p>
            <a:pPr indent="0" lvl="0" marL="0" rtl="0" algn="ctr">
              <a:spcBef>
                <a:spcPts val="0"/>
              </a:spcBef>
              <a:spcAft>
                <a:spcPts val="0"/>
              </a:spcAft>
              <a:buNone/>
            </a:pPr>
            <a:r>
              <a:rPr lang="en" sz="2674">
                <a:solidFill>
                  <a:srgbClr val="000000"/>
                </a:solidFill>
                <a:latin typeface="Courier New"/>
                <a:ea typeface="Courier New"/>
                <a:cs typeface="Courier New"/>
                <a:sym typeface="Courier New"/>
              </a:rPr>
              <a:t>Subsidiary of Frackin’ Co. </a:t>
            </a:r>
            <a:endParaRPr sz="2674">
              <a:solidFill>
                <a:srgbClr val="000000"/>
              </a:solidFill>
              <a:latin typeface="Courier New"/>
              <a:ea typeface="Courier New"/>
              <a:cs typeface="Courier New"/>
              <a:sym typeface="Courier New"/>
            </a:endParaRPr>
          </a:p>
          <a:p>
            <a:pPr indent="0" lvl="0" marL="0" rtl="0" algn="ctr">
              <a:spcBef>
                <a:spcPts val="0"/>
              </a:spcBef>
              <a:spcAft>
                <a:spcPts val="0"/>
              </a:spcAft>
              <a:buNone/>
            </a:pPr>
            <a:r>
              <a:rPr lang="en" sz="2258">
                <a:solidFill>
                  <a:srgbClr val="000000"/>
                </a:solidFill>
                <a:latin typeface="Courier New"/>
                <a:ea typeface="Courier New"/>
                <a:cs typeface="Courier New"/>
                <a:sym typeface="Courier New"/>
              </a:rPr>
              <a:t>Brought to you by Delta Team</a:t>
            </a:r>
            <a:endParaRPr sz="2258">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302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latin typeface="Courier New"/>
                <a:ea typeface="Courier New"/>
                <a:cs typeface="Courier New"/>
                <a:sym typeface="Courier New"/>
              </a:rPr>
              <a:t>Red Team Specific Rules</a:t>
            </a:r>
            <a:r>
              <a:rPr lang="en"/>
              <a:t> </a:t>
            </a:r>
            <a:endParaRPr/>
          </a:p>
        </p:txBody>
      </p:sp>
      <p:sp>
        <p:nvSpPr>
          <p:cNvPr id="110" name="Google Shape;110;p22"/>
          <p:cNvSpPr txBox="1"/>
          <p:nvPr>
            <p:ph idx="1" type="body"/>
          </p:nvPr>
        </p:nvSpPr>
        <p:spPr>
          <a:xfrm>
            <a:off x="1302300" y="1152475"/>
            <a:ext cx="741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Red team cannot lock out either of the blue teams from their own boxes.</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Red team can use pre-staged tools if they share it with everyone and are capable of explaining what it does.</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b="1" lang="en">
                <a:solidFill>
                  <a:schemeClr val="dk1"/>
                </a:solidFill>
                <a:latin typeface="Courier New"/>
                <a:ea typeface="Courier New"/>
                <a:cs typeface="Courier New"/>
                <a:sym typeface="Courier New"/>
              </a:rPr>
              <a:t>No denial of service attacks of any kind</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Red team cannot log in as Grey Team, but they can impersonate them.</a:t>
            </a:r>
            <a:endParaRPr>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Red team cannot spoof the “notouchaccount,” as it is called a No Touch Account for a reason.</a:t>
            </a:r>
            <a:endParaRPr>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1302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Mail Server Rules</a:t>
            </a:r>
            <a:endParaRPr b="1" sz="2820">
              <a:solidFill>
                <a:srgbClr val="1155CC"/>
              </a:solidFill>
              <a:latin typeface="Courier New"/>
              <a:ea typeface="Courier New"/>
              <a:cs typeface="Courier New"/>
              <a:sym typeface="Courier New"/>
            </a:endParaRPr>
          </a:p>
        </p:txBody>
      </p:sp>
      <p:sp>
        <p:nvSpPr>
          <p:cNvPr id="116" name="Google Shape;116;p23"/>
          <p:cNvSpPr txBox="1"/>
          <p:nvPr>
            <p:ph idx="1" type="body"/>
          </p:nvPr>
        </p:nvSpPr>
        <p:spPr>
          <a:xfrm>
            <a:off x="1302300" y="1152475"/>
            <a:ext cx="7422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latin typeface="Courier New"/>
                <a:ea typeface="Courier New"/>
                <a:cs typeface="Courier New"/>
                <a:sym typeface="Courier New"/>
              </a:rPr>
              <a:t>The mail server is HQ’s main communication with the Blue Teams! DO NOT JEOPARDIZE THIS!!</a:t>
            </a:r>
            <a:endParaRPr>
              <a:solidFill>
                <a:srgbClr val="000000"/>
              </a:solidFill>
              <a:latin typeface="Courier New"/>
              <a:ea typeface="Courier New"/>
              <a:cs typeface="Courier New"/>
              <a:sym typeface="Courier New"/>
            </a:endParaRPr>
          </a:p>
          <a:p>
            <a:pPr indent="-334327" lvl="0" marL="457200" rtl="0" algn="l">
              <a:spcBef>
                <a:spcPts val="120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The mail server cannot be altered or attacked in any way.</a:t>
            </a:r>
            <a:endParaRPr>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All teams can access it. </a:t>
            </a:r>
            <a:endParaRPr>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Each Blue Team member has their own email.</a:t>
            </a:r>
            <a:endParaRPr>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Red Team cannot lock anyone out. </a:t>
            </a:r>
            <a:endParaRPr>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Blue team can block the Red Team from having access. </a:t>
            </a:r>
            <a:endParaRPr>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b="1" lang="en">
                <a:solidFill>
                  <a:srgbClr val="000000"/>
                </a:solidFill>
                <a:latin typeface="Courier New"/>
                <a:ea typeface="Courier New"/>
                <a:cs typeface="Courier New"/>
                <a:sym typeface="Courier New"/>
              </a:rPr>
              <a:t>Do not lock out Grey Team!</a:t>
            </a:r>
            <a:endParaRPr b="1">
              <a:solidFill>
                <a:srgbClr val="000000"/>
              </a:solidFill>
              <a:latin typeface="Courier New"/>
              <a:ea typeface="Courier New"/>
              <a:cs typeface="Courier New"/>
              <a:sym typeface="Courier New"/>
            </a:endParaRPr>
          </a:p>
          <a:p>
            <a:pPr indent="-334327"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If the mail server is taken down once by a blue team, the offending team will lose points. This applies to all blue teams.</a:t>
            </a:r>
            <a:endParaRPr>
              <a:solidFill>
                <a:srgbClr val="00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302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Use Your Packets!</a:t>
            </a:r>
            <a:endParaRPr b="1" sz="2820">
              <a:solidFill>
                <a:srgbClr val="1155CC"/>
              </a:solidFill>
              <a:latin typeface="Courier New"/>
              <a:ea typeface="Courier New"/>
              <a:cs typeface="Courier New"/>
              <a:sym typeface="Courier New"/>
            </a:endParaRPr>
          </a:p>
        </p:txBody>
      </p:sp>
      <p:sp>
        <p:nvSpPr>
          <p:cNvPr id="122" name="Google Shape;122;p24"/>
          <p:cNvSpPr txBox="1"/>
          <p:nvPr>
            <p:ph idx="1" type="body"/>
          </p:nvPr>
        </p:nvSpPr>
        <p:spPr>
          <a:xfrm>
            <a:off x="1298600" y="1142675"/>
            <a:ext cx="743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ourier New"/>
                <a:ea typeface="Courier New"/>
                <a:cs typeface="Courier New"/>
                <a:sym typeface="Courier New"/>
              </a:rPr>
              <a:t>Your packet has all of the information you need about the competition and the boxes you are protecting. </a:t>
            </a:r>
            <a:endParaRPr>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
                <a:solidFill>
                  <a:srgbClr val="000000"/>
                </a:solidFill>
                <a:latin typeface="Courier New"/>
                <a:ea typeface="Courier New"/>
                <a:cs typeface="Courier New"/>
                <a:sym typeface="Courier New"/>
              </a:rPr>
              <a:t>If you have any questions, </a:t>
            </a:r>
            <a:r>
              <a:rPr b="1" lang="en">
                <a:solidFill>
                  <a:srgbClr val="000000"/>
                </a:solidFill>
                <a:latin typeface="Courier New"/>
                <a:ea typeface="Courier New"/>
                <a:cs typeface="Courier New"/>
                <a:sym typeface="Courier New"/>
              </a:rPr>
              <a:t>please</a:t>
            </a:r>
            <a:r>
              <a:rPr b="1" lang="en">
                <a:solidFill>
                  <a:srgbClr val="000000"/>
                </a:solidFill>
                <a:latin typeface="Courier New"/>
                <a:ea typeface="Courier New"/>
                <a:cs typeface="Courier New"/>
                <a:sym typeface="Courier New"/>
              </a:rPr>
              <a:t> look at your packet first</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lang="en">
                <a:solidFill>
                  <a:srgbClr val="000000"/>
                </a:solidFill>
                <a:latin typeface="Courier New"/>
                <a:ea typeface="Courier New"/>
                <a:cs typeface="Courier New"/>
                <a:sym typeface="Courier New"/>
              </a:rPr>
              <a:t>If your question still isn’t answered, call a Black or White Team member over!</a:t>
            </a:r>
            <a:endParaRPr>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302300" y="445025"/>
            <a:ext cx="68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No Touch Accounts - VERY IMPORTANT!!!</a:t>
            </a:r>
            <a:endParaRPr b="1" sz="2820">
              <a:solidFill>
                <a:srgbClr val="1155CC"/>
              </a:solidFill>
              <a:latin typeface="Courier New"/>
              <a:ea typeface="Courier New"/>
              <a:cs typeface="Courier New"/>
              <a:sym typeface="Courier New"/>
            </a:endParaRPr>
          </a:p>
        </p:txBody>
      </p:sp>
      <p:sp>
        <p:nvSpPr>
          <p:cNvPr id="128" name="Google Shape;128;p25"/>
          <p:cNvSpPr txBox="1"/>
          <p:nvPr>
            <p:ph idx="1" type="body"/>
          </p:nvPr>
        </p:nvSpPr>
        <p:spPr>
          <a:xfrm>
            <a:off x="1302650" y="1476825"/>
            <a:ext cx="742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ourier New"/>
                <a:ea typeface="Courier New"/>
                <a:cs typeface="Courier New"/>
                <a:sym typeface="Courier New"/>
              </a:rPr>
              <a:t>Grey Team </a:t>
            </a:r>
            <a:r>
              <a:rPr b="1" lang="en">
                <a:solidFill>
                  <a:srgbClr val="000000"/>
                </a:solidFill>
                <a:latin typeface="Courier New"/>
                <a:ea typeface="Courier New"/>
                <a:cs typeface="Courier New"/>
                <a:sym typeface="Courier New"/>
              </a:rPr>
              <a:t>NEEDS </a:t>
            </a:r>
            <a:r>
              <a:rPr lang="en">
                <a:solidFill>
                  <a:srgbClr val="000000"/>
                </a:solidFill>
                <a:latin typeface="Courier New"/>
                <a:ea typeface="Courier New"/>
                <a:cs typeface="Courier New"/>
                <a:sym typeface="Courier New"/>
              </a:rPr>
              <a:t>these accounts to ensure that the competition goes smoothly. If these accounts are messed with, there will be </a:t>
            </a:r>
            <a:r>
              <a:rPr b="1" lang="en">
                <a:solidFill>
                  <a:srgbClr val="000000"/>
                </a:solidFill>
                <a:latin typeface="Courier New"/>
                <a:ea typeface="Courier New"/>
                <a:cs typeface="Courier New"/>
                <a:sym typeface="Courier New"/>
              </a:rPr>
              <a:t>serious consequences </a:t>
            </a:r>
            <a:r>
              <a:rPr lang="en">
                <a:solidFill>
                  <a:srgbClr val="000000"/>
                </a:solidFill>
                <a:latin typeface="Courier New"/>
                <a:ea typeface="Courier New"/>
                <a:cs typeface="Courier New"/>
                <a:sym typeface="Courier New"/>
              </a:rPr>
              <a:t>determined by Grey Team. </a:t>
            </a:r>
            <a:endParaRPr>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
                <a:solidFill>
                  <a:srgbClr val="000000"/>
                </a:solidFill>
                <a:latin typeface="Courier New"/>
                <a:ea typeface="Courier New"/>
                <a:cs typeface="Courier New"/>
                <a:sym typeface="Courier New"/>
              </a:rPr>
              <a:t>Port </a:t>
            </a:r>
            <a:r>
              <a:rPr b="1" lang="en">
                <a:solidFill>
                  <a:srgbClr val="000000"/>
                </a:solidFill>
                <a:latin typeface="Courier New"/>
                <a:ea typeface="Courier New"/>
                <a:cs typeface="Courier New"/>
                <a:sym typeface="Courier New"/>
              </a:rPr>
              <a:t>80</a:t>
            </a:r>
            <a:endParaRPr b="1">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
                <a:solidFill>
                  <a:srgbClr val="000000"/>
                </a:solidFill>
                <a:latin typeface="Courier New"/>
                <a:ea typeface="Courier New"/>
                <a:cs typeface="Courier New"/>
                <a:sym typeface="Courier New"/>
              </a:rPr>
              <a:t>Subnet: </a:t>
            </a:r>
            <a:r>
              <a:rPr b="1" lang="en">
                <a:solidFill>
                  <a:srgbClr val="000000"/>
                </a:solidFill>
                <a:latin typeface="Courier New"/>
                <a:ea typeface="Courier New"/>
                <a:cs typeface="Courier New"/>
                <a:sym typeface="Courier New"/>
              </a:rPr>
              <a:t>192.168.50.0 </a:t>
            </a:r>
            <a:endParaRPr b="1">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a:solidFill>
                  <a:srgbClr val="000000"/>
                </a:solidFill>
                <a:latin typeface="Courier New"/>
                <a:ea typeface="Courier New"/>
                <a:cs typeface="Courier New"/>
                <a:sym typeface="Courier New"/>
              </a:rPr>
              <a:t>grey_admin</a:t>
            </a:r>
            <a:endParaRPr b="1">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b="1" lang="en">
                <a:solidFill>
                  <a:srgbClr val="000000"/>
                </a:solidFill>
                <a:latin typeface="Courier New"/>
                <a:ea typeface="Courier New"/>
                <a:cs typeface="Courier New"/>
                <a:sym typeface="Courier New"/>
              </a:rPr>
              <a:t>notouchaccount</a:t>
            </a:r>
            <a:endParaRPr b="1">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302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Overall Injects</a:t>
            </a:r>
            <a:endParaRPr b="1" sz="2820">
              <a:solidFill>
                <a:srgbClr val="1155CC"/>
              </a:solidFill>
              <a:latin typeface="Courier New"/>
              <a:ea typeface="Courier New"/>
              <a:cs typeface="Courier New"/>
              <a:sym typeface="Courier New"/>
            </a:endParaRPr>
          </a:p>
        </p:txBody>
      </p:sp>
      <p:sp>
        <p:nvSpPr>
          <p:cNvPr id="134" name="Google Shape;134;p26"/>
          <p:cNvSpPr txBox="1"/>
          <p:nvPr>
            <p:ph idx="1" type="body"/>
          </p:nvPr>
        </p:nvSpPr>
        <p:spPr>
          <a:xfrm>
            <a:off x="1309200" y="1191575"/>
            <a:ext cx="735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Courier New"/>
                <a:ea typeface="Courier New"/>
                <a:cs typeface="Courier New"/>
                <a:sym typeface="Courier New"/>
              </a:rPr>
              <a:t>During this competition, there will be a series of challenges, or Injects, to complete within a matter of time. Each Inject will be given out through the mail server and they will be given out randomly. The Inject will specify how much time is allotted for completion as it will not be the same for every Inject handed out. Every Inject is also worth a different amount of points to add to your overall score, and can even turn the competition around. </a:t>
            </a:r>
            <a:endParaRPr>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1302300" y="32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1155CC"/>
                </a:solidFill>
                <a:latin typeface="Courier New"/>
                <a:ea typeface="Courier New"/>
                <a:cs typeface="Courier New"/>
                <a:sym typeface="Courier New"/>
              </a:rPr>
              <a:t>Blue Team </a:t>
            </a:r>
            <a:r>
              <a:rPr b="1" lang="en">
                <a:solidFill>
                  <a:srgbClr val="1155CC"/>
                </a:solidFill>
                <a:latin typeface="Courier New"/>
                <a:ea typeface="Courier New"/>
                <a:cs typeface="Courier New"/>
                <a:sym typeface="Courier New"/>
              </a:rPr>
              <a:t>Injects</a:t>
            </a:r>
            <a:endParaRPr b="1">
              <a:solidFill>
                <a:srgbClr val="1155CC"/>
              </a:solidFill>
              <a:latin typeface="Courier New"/>
              <a:ea typeface="Courier New"/>
              <a:cs typeface="Courier New"/>
              <a:sym typeface="Courier New"/>
            </a:endParaRPr>
          </a:p>
        </p:txBody>
      </p:sp>
      <p:sp>
        <p:nvSpPr>
          <p:cNvPr id="140" name="Google Shape;140;p27"/>
          <p:cNvSpPr txBox="1"/>
          <p:nvPr>
            <p:ph idx="1" type="body"/>
          </p:nvPr>
        </p:nvSpPr>
        <p:spPr>
          <a:xfrm>
            <a:off x="1309200" y="986725"/>
            <a:ext cx="739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B5394"/>
                </a:solidFill>
                <a:latin typeface="Courier New"/>
                <a:ea typeface="Courier New"/>
                <a:cs typeface="Courier New"/>
                <a:sym typeface="Courier New"/>
              </a:rPr>
              <a:t>After our recent merger at Crack-A-Lackin’ Frackin’ Co., there seems to be a shortage of employees tasked with small day to day operations. Therefore, we have decided to disperse these jobs to our IT team as we see fit. During this trial, we will give team IT team a set of little challenges to complete. If for any reason these jobs make you feel uncomfortable for any reason, please reach out to us. </a:t>
            </a:r>
            <a:endParaRPr>
              <a:solidFill>
                <a:srgbClr val="0B5394"/>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226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Red Team Injects</a:t>
            </a:r>
            <a:endParaRPr b="1">
              <a:solidFill>
                <a:srgbClr val="FF0000"/>
              </a:solidFill>
              <a:latin typeface="Courier New"/>
              <a:ea typeface="Courier New"/>
              <a:cs typeface="Courier New"/>
              <a:sym typeface="Courier New"/>
            </a:endParaRPr>
          </a:p>
        </p:txBody>
      </p:sp>
      <p:sp>
        <p:nvSpPr>
          <p:cNvPr id="146" name="Google Shape;146;p28"/>
          <p:cNvSpPr txBox="1"/>
          <p:nvPr>
            <p:ph idx="1" type="body"/>
          </p:nvPr>
        </p:nvSpPr>
        <p:spPr>
          <a:xfrm>
            <a:off x="1233000" y="1152475"/>
            <a:ext cx="7491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solidFill>
                  <a:srgbClr val="980000"/>
                </a:solidFill>
                <a:latin typeface="Courier New"/>
                <a:ea typeface="Courier New"/>
                <a:cs typeface="Courier New"/>
                <a:sym typeface="Courier New"/>
              </a:rPr>
              <a:t>Here at Ozone Slayer, we believe wholeheartedly in inclusivity. We know we have hired your team to infiltrate and cause problems for Crack-A-Lackin’ Frackin’ Co. but in the spirit of inclusivity, we actually have an undisclosed amount of money invested in their company. Therefore, if you begin to cause too much damage, we have a variety of meaningless and mundane tasks that will be distributed accordingly, in the sake of protecting our investments of course. If these tasks are not completed by the given time, Red Team will be forced to be “hands off” their machines. If these tasks make you feel uncomfortable for any reason, please reach out to 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226100" y="219150"/>
            <a:ext cx="75369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18">
                <a:solidFill>
                  <a:srgbClr val="1155CC"/>
                </a:solidFill>
                <a:latin typeface="Courier New"/>
                <a:ea typeface="Courier New"/>
                <a:cs typeface="Courier New"/>
                <a:sym typeface="Courier New"/>
              </a:rPr>
              <a:t>Scoring</a:t>
            </a:r>
            <a:endParaRPr b="1" sz="2818">
              <a:solidFill>
                <a:srgbClr val="1155CC"/>
              </a:solidFill>
              <a:latin typeface="Courier New"/>
              <a:ea typeface="Courier New"/>
              <a:cs typeface="Courier New"/>
              <a:sym typeface="Courier New"/>
            </a:endParaRPr>
          </a:p>
          <a:p>
            <a:pPr indent="0" lvl="0" marL="0" rtl="0" algn="l">
              <a:spcBef>
                <a:spcPts val="0"/>
              </a:spcBef>
              <a:spcAft>
                <a:spcPts val="0"/>
              </a:spcAft>
              <a:buSzPts val="990"/>
              <a:buNone/>
            </a:pPr>
            <a:r>
              <a:t/>
            </a:r>
            <a:endParaRPr sz="2520"/>
          </a:p>
        </p:txBody>
      </p:sp>
      <p:sp>
        <p:nvSpPr>
          <p:cNvPr id="152" name="Google Shape;152;p29"/>
          <p:cNvSpPr txBox="1"/>
          <p:nvPr>
            <p:ph idx="1" type="body"/>
          </p:nvPr>
        </p:nvSpPr>
        <p:spPr>
          <a:xfrm>
            <a:off x="1226100" y="863550"/>
            <a:ext cx="7536900" cy="415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After an initial 10 seconds, each </a:t>
            </a:r>
            <a:r>
              <a:rPr lang="en" sz="1500">
                <a:solidFill>
                  <a:srgbClr val="000000"/>
                </a:solidFill>
                <a:latin typeface="Courier New"/>
                <a:ea typeface="Courier New"/>
                <a:cs typeface="Courier New"/>
                <a:sym typeface="Courier New"/>
              </a:rPr>
              <a:t>service</a:t>
            </a:r>
            <a:r>
              <a:rPr lang="en" sz="1500">
                <a:solidFill>
                  <a:srgbClr val="000000"/>
                </a:solidFill>
                <a:latin typeface="Courier New"/>
                <a:ea typeface="Courier New"/>
                <a:cs typeface="Courier New"/>
                <a:sym typeface="Courier New"/>
              </a:rPr>
              <a:t> will be checked and updated on the scoreboard every 5 mins. If it is up, your team gets 1 point.</a:t>
            </a:r>
            <a:endParaRPr sz="1500">
              <a:solidFill>
                <a:srgbClr val="000000"/>
              </a:solidFill>
              <a:latin typeface="Courier New"/>
              <a:ea typeface="Courier New"/>
              <a:cs typeface="Courier New"/>
              <a:sym typeface="Courier New"/>
            </a:endParaRPr>
          </a:p>
          <a:p>
            <a:pPr indent="-323850" lvl="1" marL="9144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Services include…</a:t>
            </a:r>
            <a:endParaRPr sz="1500">
              <a:solidFill>
                <a:srgbClr val="000000"/>
              </a:solidFill>
              <a:latin typeface="Courier New"/>
              <a:ea typeface="Courier New"/>
              <a:cs typeface="Courier New"/>
              <a:sym typeface="Courier New"/>
            </a:endParaRPr>
          </a:p>
          <a:p>
            <a:pPr indent="-323850" lvl="2" marL="13716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FTP</a:t>
            </a:r>
            <a:endParaRPr sz="1500">
              <a:solidFill>
                <a:srgbClr val="000000"/>
              </a:solidFill>
              <a:latin typeface="Courier New"/>
              <a:ea typeface="Courier New"/>
              <a:cs typeface="Courier New"/>
              <a:sym typeface="Courier New"/>
            </a:endParaRPr>
          </a:p>
          <a:p>
            <a:pPr indent="-323850" lvl="2" marL="13716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DNS</a:t>
            </a:r>
            <a:endParaRPr sz="1500">
              <a:solidFill>
                <a:srgbClr val="000000"/>
              </a:solidFill>
              <a:latin typeface="Courier New"/>
              <a:ea typeface="Courier New"/>
              <a:cs typeface="Courier New"/>
              <a:sym typeface="Courier New"/>
            </a:endParaRPr>
          </a:p>
          <a:p>
            <a:pPr indent="-323850" lvl="2" marL="13716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Apache</a:t>
            </a:r>
            <a:endParaRPr sz="1500">
              <a:solidFill>
                <a:srgbClr val="000000"/>
              </a:solidFill>
              <a:latin typeface="Courier New"/>
              <a:ea typeface="Courier New"/>
              <a:cs typeface="Courier New"/>
              <a:sym typeface="Courier New"/>
            </a:endParaRPr>
          </a:p>
          <a:p>
            <a:pPr indent="-323850" lvl="2" marL="13716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MySQL</a:t>
            </a:r>
            <a:endParaRPr sz="1500">
              <a:solidFill>
                <a:srgbClr val="000000"/>
              </a:solidFill>
              <a:latin typeface="Courier New"/>
              <a:ea typeface="Courier New"/>
              <a:cs typeface="Courier New"/>
              <a:sym typeface="Courier New"/>
            </a:endParaRPr>
          </a:p>
          <a:p>
            <a:pPr indent="-323850" lvl="2" marL="13716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Active Directory</a:t>
            </a:r>
            <a:endParaRPr sz="1500">
              <a:solidFill>
                <a:srgbClr val="000000"/>
              </a:solidFill>
              <a:latin typeface="Courier New"/>
              <a:ea typeface="Courier New"/>
              <a:cs typeface="Courier New"/>
              <a:sym typeface="Courier New"/>
            </a:endParaRPr>
          </a:p>
          <a:p>
            <a:pPr indent="-323850" lvl="0" marL="4572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Teams can earn an unspecified amount of points for injects and Grey Team may add or deduct points by discretion</a:t>
            </a:r>
            <a:endParaRPr sz="1500">
              <a:solidFill>
                <a:srgbClr val="000000"/>
              </a:solidFill>
              <a:latin typeface="Courier New"/>
              <a:ea typeface="Courier New"/>
              <a:cs typeface="Courier New"/>
              <a:sym typeface="Courier New"/>
            </a:endParaRPr>
          </a:p>
          <a:p>
            <a:pPr indent="-323850" lvl="0" marL="4572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Red Team cannot gain points but will have an </a:t>
            </a:r>
            <a:r>
              <a:rPr lang="en" sz="1500">
                <a:solidFill>
                  <a:srgbClr val="000000"/>
                </a:solidFill>
                <a:latin typeface="Courier New"/>
                <a:ea typeface="Courier New"/>
                <a:cs typeface="Courier New"/>
                <a:sym typeface="Courier New"/>
              </a:rPr>
              <a:t>allotted</a:t>
            </a:r>
            <a:r>
              <a:rPr lang="en" sz="1500">
                <a:solidFill>
                  <a:srgbClr val="000000"/>
                </a:solidFill>
                <a:latin typeface="Courier New"/>
                <a:ea typeface="Courier New"/>
                <a:cs typeface="Courier New"/>
                <a:sym typeface="Courier New"/>
              </a:rPr>
              <a:t> amount of points to give to either Blue Team.</a:t>
            </a:r>
            <a:endParaRPr sz="1500">
              <a:solidFill>
                <a:srgbClr val="000000"/>
              </a:solidFill>
              <a:latin typeface="Courier New"/>
              <a:ea typeface="Courier New"/>
              <a:cs typeface="Courier New"/>
              <a:sym typeface="Courier New"/>
            </a:endParaRPr>
          </a:p>
          <a:p>
            <a:pPr indent="-323850" lvl="0" marL="457200" rtl="0" algn="l">
              <a:spcBef>
                <a:spcPts val="0"/>
              </a:spcBef>
              <a:spcAft>
                <a:spcPts val="0"/>
              </a:spcAft>
              <a:buClr>
                <a:srgbClr val="000000"/>
              </a:buClr>
              <a:buSzPts val="1500"/>
              <a:buFont typeface="Courier New"/>
              <a:buChar char="➢"/>
            </a:pPr>
            <a:r>
              <a:rPr lang="en" sz="1500">
                <a:solidFill>
                  <a:srgbClr val="000000"/>
                </a:solidFill>
                <a:latin typeface="Courier New"/>
                <a:ea typeface="Courier New"/>
                <a:cs typeface="Courier New"/>
                <a:sym typeface="Courier New"/>
              </a:rPr>
              <a:t>Red Team points will be shown and updated with that 5 minute timer</a:t>
            </a:r>
            <a:endParaRPr sz="15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1155CC"/>
                </a:solidFill>
                <a:latin typeface="Courier New"/>
                <a:ea typeface="Courier New"/>
                <a:cs typeface="Courier New"/>
                <a:sym typeface="Courier New"/>
              </a:rPr>
              <a:t>Any Questions?</a:t>
            </a:r>
            <a:endParaRPr b="1">
              <a:solidFill>
                <a:srgbClr val="1155CC"/>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400">
                <a:solidFill>
                  <a:srgbClr val="1155CC"/>
                </a:solidFill>
                <a:latin typeface="Courier New"/>
                <a:ea typeface="Courier New"/>
                <a:cs typeface="Courier New"/>
                <a:sym typeface="Courier New"/>
              </a:rPr>
              <a:t>Thank you and have fun!</a:t>
            </a:r>
            <a:endParaRPr b="1" sz="3400">
              <a:solidFill>
                <a:srgbClr val="1155CC"/>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2" type="body"/>
          </p:nvPr>
        </p:nvSpPr>
        <p:spPr>
          <a:xfrm>
            <a:off x="46113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Our White Team:</a:t>
            </a:r>
            <a:endParaRPr b="1" sz="1800">
              <a:solidFill>
                <a:srgbClr val="000000"/>
              </a:solidFill>
              <a:latin typeface="Courier New"/>
              <a:ea typeface="Courier New"/>
              <a:cs typeface="Courier New"/>
              <a:sym typeface="Courier New"/>
            </a:endParaRPr>
          </a:p>
          <a:p>
            <a:pPr indent="-342900" lvl="0" marL="457200" rtl="0" algn="l">
              <a:spcBef>
                <a:spcPts val="1200"/>
              </a:spcBef>
              <a:spcAft>
                <a:spcPts val="0"/>
              </a:spcAft>
              <a:buClr>
                <a:srgbClr val="000000"/>
              </a:buClr>
              <a:buSzPts val="1800"/>
              <a:buFont typeface="Courier New"/>
              <a:buChar char="➢"/>
            </a:pPr>
            <a:r>
              <a:rPr lang="en" sz="1800">
                <a:solidFill>
                  <a:schemeClr val="dk1"/>
                </a:solidFill>
                <a:latin typeface="Courier New"/>
                <a:ea typeface="Courier New"/>
                <a:cs typeface="Courier New"/>
                <a:sym typeface="Courier New"/>
              </a:rPr>
              <a:t>Alexander Gee</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Charles Richards</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John Como</a:t>
            </a:r>
            <a:endParaRPr sz="1800">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Isha Mistry</a:t>
            </a:r>
            <a:endParaRPr sz="1800">
              <a:solidFill>
                <a:srgbClr val="000000"/>
              </a:solidFill>
              <a:latin typeface="Courier New"/>
              <a:ea typeface="Courier New"/>
              <a:cs typeface="Courier New"/>
              <a:sym typeface="Courier New"/>
            </a:endParaRPr>
          </a:p>
        </p:txBody>
      </p:sp>
      <p:sp>
        <p:nvSpPr>
          <p:cNvPr id="61" name="Google Shape;61;p14"/>
          <p:cNvSpPr txBox="1"/>
          <p:nvPr>
            <p:ph type="title"/>
          </p:nvPr>
        </p:nvSpPr>
        <p:spPr>
          <a:xfrm>
            <a:off x="1327700" y="330725"/>
            <a:ext cx="705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5106"/>
              <a:buFont typeface="Arial"/>
              <a:buNone/>
            </a:pPr>
            <a:r>
              <a:rPr b="1" lang="en" sz="3133">
                <a:solidFill>
                  <a:srgbClr val="1155CC"/>
                </a:solidFill>
                <a:latin typeface="Courier New"/>
                <a:ea typeface="Courier New"/>
                <a:cs typeface="Courier New"/>
                <a:sym typeface="Courier New"/>
              </a:rPr>
              <a:t>Delta Team Members!</a:t>
            </a:r>
            <a:endParaRPr b="1" sz="3133">
              <a:solidFill>
                <a:srgbClr val="1155CC"/>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62" name="Google Shape;62;p14"/>
          <p:cNvSpPr txBox="1"/>
          <p:nvPr>
            <p:ph idx="1" type="body"/>
          </p:nvPr>
        </p:nvSpPr>
        <p:spPr>
          <a:xfrm>
            <a:off x="1378500" y="1152475"/>
            <a:ext cx="323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dk1"/>
                </a:solidFill>
                <a:latin typeface="Courier New"/>
                <a:ea typeface="Courier New"/>
                <a:cs typeface="Courier New"/>
                <a:sym typeface="Courier New"/>
              </a:rPr>
              <a:t>Our Black Team:</a:t>
            </a:r>
            <a:endParaRPr b="1" sz="1800">
              <a:solidFill>
                <a:schemeClr val="dk1"/>
              </a:solidFill>
              <a:latin typeface="Courier New"/>
              <a:ea typeface="Courier New"/>
              <a:cs typeface="Courier New"/>
              <a:sym typeface="Courier New"/>
            </a:endParaRPr>
          </a:p>
          <a:p>
            <a:pPr indent="-342900" lvl="0" marL="457200" rtl="0" algn="l">
              <a:spcBef>
                <a:spcPts val="120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Ben Carini</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Carissa Hartley</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Beckett Jenen</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Moiz Kapasi</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Cole Cirillo</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Derek Renz</a:t>
            </a:r>
            <a:endParaRPr sz="18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378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Today: Prep Day!</a:t>
            </a:r>
            <a:endParaRPr b="1" sz="2820">
              <a:solidFill>
                <a:srgbClr val="1155CC"/>
              </a:solidFill>
              <a:latin typeface="Courier New"/>
              <a:ea typeface="Courier New"/>
              <a:cs typeface="Courier New"/>
              <a:sym typeface="Courier New"/>
            </a:endParaRPr>
          </a:p>
        </p:txBody>
      </p:sp>
      <p:sp>
        <p:nvSpPr>
          <p:cNvPr id="68" name="Google Shape;68;p15"/>
          <p:cNvSpPr txBox="1"/>
          <p:nvPr>
            <p:ph idx="1" type="body"/>
          </p:nvPr>
        </p:nvSpPr>
        <p:spPr>
          <a:xfrm>
            <a:off x="13785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Rules/competition overview</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Give Blue team access</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Give Red team access</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Red Team Tooling time</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Blue Team tooling time</a:t>
            </a:r>
            <a:endParaRPr>
              <a:solidFill>
                <a:srgbClr val="000000"/>
              </a:solidFill>
              <a:latin typeface="Courier New"/>
              <a:ea typeface="Courier New"/>
              <a:cs typeface="Courier New"/>
              <a:sym typeface="Courier New"/>
            </a:endParaRPr>
          </a:p>
          <a:p>
            <a:pPr indent="0" lvl="0" marL="0" rtl="0" algn="l">
              <a:spcBef>
                <a:spcPts val="1200"/>
              </a:spcBef>
              <a:spcAft>
                <a:spcPts val="0"/>
              </a:spcAft>
              <a:buNone/>
            </a:pPr>
            <a:r>
              <a:t/>
            </a:r>
            <a:endParaRPr>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
                <a:solidFill>
                  <a:srgbClr val="000000"/>
                </a:solidFill>
                <a:latin typeface="Courier New"/>
                <a:ea typeface="Courier New"/>
                <a:cs typeface="Courier New"/>
                <a:sym typeface="Courier New"/>
              </a:rPr>
              <a:t>You may not configure anything today!!</a:t>
            </a:r>
            <a:endParaRPr>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
                <a:solidFill>
                  <a:srgbClr val="000000"/>
                </a:solidFill>
                <a:latin typeface="Courier New"/>
                <a:ea typeface="Courier New"/>
                <a:cs typeface="Courier New"/>
                <a:sym typeface="Courier New"/>
              </a:rPr>
              <a:t>The only changes that will be made to the machines</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latin typeface="Courier New"/>
                <a:ea typeface="Courier New"/>
                <a:cs typeface="Courier New"/>
                <a:sym typeface="Courier New"/>
              </a:rPr>
              <a:t>a</a:t>
            </a:r>
            <a:r>
              <a:rPr lang="en">
                <a:solidFill>
                  <a:srgbClr val="000000"/>
                </a:solidFill>
                <a:latin typeface="Courier New"/>
                <a:ea typeface="Courier New"/>
                <a:cs typeface="Courier New"/>
                <a:sym typeface="Courier New"/>
              </a:rPr>
              <a:t>re adding tools.</a:t>
            </a:r>
            <a:endParaRPr>
              <a:solidFill>
                <a:srgbClr val="000000"/>
              </a:solidFill>
              <a:latin typeface="Courier New"/>
              <a:ea typeface="Courier New"/>
              <a:cs typeface="Courier New"/>
              <a:sym typeface="Courier New"/>
            </a:endParaRPr>
          </a:p>
          <a:p>
            <a:pPr indent="0" lvl="0" marL="0" rtl="0" algn="l">
              <a:spcBef>
                <a:spcPts val="0"/>
              </a:spcBef>
              <a:spcAft>
                <a:spcPts val="1200"/>
              </a:spcAft>
              <a:buNone/>
            </a:pPr>
            <a:r>
              <a:t/>
            </a:r>
            <a:endParaRPr>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2261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urier New"/>
                <a:ea typeface="Courier New"/>
                <a:cs typeface="Courier New"/>
                <a:sym typeface="Courier New"/>
              </a:rPr>
              <a:t>Welcome, </a:t>
            </a:r>
            <a:r>
              <a:rPr b="1" lang="en">
                <a:solidFill>
                  <a:schemeClr val="accent1"/>
                </a:solidFill>
                <a:latin typeface="Courier New"/>
                <a:ea typeface="Courier New"/>
                <a:cs typeface="Courier New"/>
                <a:sym typeface="Courier New"/>
              </a:rPr>
              <a:t>Crack-A-Lackin Frack’n Co.!</a:t>
            </a:r>
            <a:endParaRPr b="1">
              <a:solidFill>
                <a:schemeClr val="accent1"/>
              </a:solidFill>
              <a:latin typeface="Courier New"/>
              <a:ea typeface="Courier New"/>
              <a:cs typeface="Courier New"/>
              <a:sym typeface="Courier New"/>
            </a:endParaRPr>
          </a:p>
        </p:txBody>
      </p:sp>
      <p:sp>
        <p:nvSpPr>
          <p:cNvPr id="74" name="Google Shape;74;p16"/>
          <p:cNvSpPr txBox="1"/>
          <p:nvPr>
            <p:ph idx="1" type="body"/>
          </p:nvPr>
        </p:nvSpPr>
        <p:spPr>
          <a:xfrm>
            <a:off x="1282700" y="1103575"/>
            <a:ext cx="721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Frack’n Co. IT team, please give a warm welcome to the </a:t>
            </a:r>
            <a:r>
              <a:rPr lang="en">
                <a:solidFill>
                  <a:schemeClr val="dk1"/>
                </a:solidFill>
                <a:latin typeface="Courier New"/>
                <a:ea typeface="Courier New"/>
                <a:cs typeface="Courier New"/>
                <a:sym typeface="Courier New"/>
              </a:rPr>
              <a:t>Crack-A-Lackin’ Event</a:t>
            </a:r>
            <a:r>
              <a:rPr lang="en">
                <a:solidFill>
                  <a:schemeClr val="dk1"/>
                </a:solidFill>
                <a:latin typeface="Courier New"/>
                <a:ea typeface="Courier New"/>
                <a:cs typeface="Courier New"/>
                <a:sym typeface="Courier New"/>
              </a:rPr>
              <a:t> Planning IT team.</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The newly merged Crack-A-Lackin’ Frack’n Co. only needs 5 IT workers, not 10. Luckily, there is a chance to prove yourselves worthy of working for Mr. Cal Beaver. Ozone Slayer is attacking us and it is up to you to defend our systems.</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There is a more detailed email waiting for you all.  </a:t>
            </a:r>
            <a:endParaRPr>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302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ourier New"/>
                <a:ea typeface="Courier New"/>
                <a:cs typeface="Courier New"/>
                <a:sym typeface="Courier New"/>
              </a:rPr>
              <a:t>Welcome, </a:t>
            </a:r>
            <a:r>
              <a:rPr b="1" lang="en" sz="2820">
                <a:solidFill>
                  <a:srgbClr val="FF0000"/>
                </a:solidFill>
                <a:latin typeface="Courier New"/>
                <a:ea typeface="Courier New"/>
                <a:cs typeface="Courier New"/>
                <a:sym typeface="Courier New"/>
              </a:rPr>
              <a:t>Ozone Slayer!</a:t>
            </a:r>
            <a:endParaRPr b="1" sz="2820">
              <a:solidFill>
                <a:srgbClr val="FF0000"/>
              </a:solidFill>
              <a:latin typeface="Courier New"/>
              <a:ea typeface="Courier New"/>
              <a:cs typeface="Courier New"/>
              <a:sym typeface="Courier New"/>
            </a:endParaRPr>
          </a:p>
        </p:txBody>
      </p:sp>
      <p:sp>
        <p:nvSpPr>
          <p:cNvPr id="80" name="Google Shape;80;p17"/>
          <p:cNvSpPr txBox="1"/>
          <p:nvPr>
            <p:ph idx="1" type="body"/>
          </p:nvPr>
        </p:nvSpPr>
        <p:spPr>
          <a:xfrm>
            <a:off x="1321950" y="1152475"/>
            <a:ext cx="7517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Courier New"/>
                <a:ea typeface="Courier New"/>
                <a:cs typeface="Courier New"/>
                <a:sym typeface="Courier New"/>
              </a:rPr>
              <a:t>There is only room for one oil rigging company, and it will be Ozone Slayer. As hired help, it is up to you to take out Crack Fracking Co. or whatever their new name is.</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According to word of mouth, they are having layoffs for their IT team. Destroy their infrastructure, I know we all want to see Cal’s face when his company is ruined. Now is the time, get ready to dump their stock and start buying ours. I have a more detailed email waiting. Good luck and good fortune to you all. </a:t>
            </a:r>
            <a:endParaRPr>
              <a:latin typeface="Courier New"/>
              <a:ea typeface="Courier New"/>
              <a:cs typeface="Courier New"/>
              <a:sym typeface="Courier New"/>
            </a:endParaRPr>
          </a:p>
          <a:p>
            <a:pPr indent="-342900" lvl="0" marL="457200" rtl="0" algn="l">
              <a:spcBef>
                <a:spcPts val="1200"/>
              </a:spcBef>
              <a:spcAft>
                <a:spcPts val="0"/>
              </a:spcAft>
              <a:buSzPts val="1800"/>
              <a:buFont typeface="Courier New"/>
              <a:buChar char="-"/>
            </a:pPr>
            <a:r>
              <a:rPr lang="en">
                <a:latin typeface="Courier New"/>
                <a:ea typeface="Courier New"/>
                <a:cs typeface="Courier New"/>
                <a:sym typeface="Courier New"/>
              </a:rPr>
              <a:t>Marcus Green, CEO</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302300" y="24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Background/Motivation</a:t>
            </a:r>
            <a:endParaRPr b="1" sz="2820">
              <a:solidFill>
                <a:srgbClr val="1155CC"/>
              </a:solidFill>
              <a:latin typeface="Courier New"/>
              <a:ea typeface="Courier New"/>
              <a:cs typeface="Courier New"/>
              <a:sym typeface="Courier New"/>
            </a:endParaRPr>
          </a:p>
        </p:txBody>
      </p:sp>
      <p:sp>
        <p:nvSpPr>
          <p:cNvPr id="86" name="Google Shape;86;p18"/>
          <p:cNvSpPr txBox="1"/>
          <p:nvPr>
            <p:ph idx="1" type="body"/>
          </p:nvPr>
        </p:nvSpPr>
        <p:spPr>
          <a:xfrm>
            <a:off x="1226100" y="895750"/>
            <a:ext cx="7600500" cy="415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ourier New"/>
              <a:buChar char="➢"/>
            </a:pPr>
            <a:r>
              <a:rPr lang="en" sz="1600">
                <a:latin typeface="Courier New"/>
                <a:ea typeface="Courier New"/>
                <a:cs typeface="Courier New"/>
                <a:sym typeface="Courier New"/>
              </a:rPr>
              <a:t>As mentioned in the introductions, CLCF is a very controversial company as such they have both internal and external threats.</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lang="en" sz="1600">
                <a:latin typeface="Courier New"/>
                <a:ea typeface="Courier New"/>
                <a:cs typeface="Courier New"/>
                <a:sym typeface="Courier New"/>
              </a:rPr>
              <a:t>As Blue Team…</a:t>
            </a:r>
            <a:endParaRPr sz="1600">
              <a:latin typeface="Courier New"/>
              <a:ea typeface="Courier New"/>
              <a:cs typeface="Courier New"/>
              <a:sym typeface="Courier New"/>
            </a:endParaRPr>
          </a:p>
          <a:p>
            <a:pPr indent="-330200" lvl="1" marL="914400" rtl="0" algn="l">
              <a:spcBef>
                <a:spcPts val="0"/>
              </a:spcBef>
              <a:spcAft>
                <a:spcPts val="0"/>
              </a:spcAft>
              <a:buSzPts val="1600"/>
              <a:buFont typeface="Courier New"/>
              <a:buChar char="➢"/>
            </a:pPr>
            <a:r>
              <a:rPr lang="en" sz="1600">
                <a:latin typeface="Courier New"/>
                <a:ea typeface="Courier New"/>
                <a:cs typeface="Courier New"/>
                <a:sym typeface="Courier New"/>
              </a:rPr>
              <a:t>Prove your </a:t>
            </a:r>
            <a:r>
              <a:rPr lang="en" sz="1600">
                <a:latin typeface="Courier New"/>
                <a:ea typeface="Courier New"/>
                <a:cs typeface="Courier New"/>
                <a:sym typeface="Courier New"/>
              </a:rPr>
              <a:t>superiority</a:t>
            </a:r>
            <a:r>
              <a:rPr lang="en" sz="1600">
                <a:latin typeface="Courier New"/>
                <a:ea typeface="Courier New"/>
                <a:cs typeface="Courier New"/>
                <a:sym typeface="Courier New"/>
              </a:rPr>
              <a:t> to the other Blue Team by keeping your services online for longer while solving more injects.</a:t>
            </a:r>
            <a:endParaRPr sz="1600">
              <a:latin typeface="Courier New"/>
              <a:ea typeface="Courier New"/>
              <a:cs typeface="Courier New"/>
              <a:sym typeface="Courier New"/>
            </a:endParaRPr>
          </a:p>
          <a:p>
            <a:pPr indent="-330200" lvl="1" marL="914400" rtl="0" algn="l">
              <a:spcBef>
                <a:spcPts val="0"/>
              </a:spcBef>
              <a:spcAft>
                <a:spcPts val="0"/>
              </a:spcAft>
              <a:buSzPts val="1600"/>
              <a:buFont typeface="Courier New"/>
              <a:buChar char="➢"/>
            </a:pPr>
            <a:r>
              <a:rPr lang="en" sz="1600">
                <a:latin typeface="Courier New"/>
                <a:ea typeface="Courier New"/>
                <a:cs typeface="Courier New"/>
                <a:sym typeface="Courier New"/>
              </a:rPr>
              <a:t>Although your interests may align with another team, you can work together for an advantage…</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lang="en" sz="1600">
                <a:latin typeface="Courier New"/>
                <a:ea typeface="Courier New"/>
                <a:cs typeface="Courier New"/>
                <a:sym typeface="Courier New"/>
              </a:rPr>
              <a:t>As Red Team…</a:t>
            </a:r>
            <a:endParaRPr sz="1600">
              <a:latin typeface="Courier New"/>
              <a:ea typeface="Courier New"/>
              <a:cs typeface="Courier New"/>
              <a:sym typeface="Courier New"/>
            </a:endParaRPr>
          </a:p>
          <a:p>
            <a:pPr indent="-330200" lvl="1" marL="914400" rtl="0" algn="l">
              <a:spcBef>
                <a:spcPts val="0"/>
              </a:spcBef>
              <a:spcAft>
                <a:spcPts val="0"/>
              </a:spcAft>
              <a:buSzPts val="1600"/>
              <a:buFont typeface="Courier New"/>
              <a:buChar char="➢"/>
            </a:pPr>
            <a:r>
              <a:rPr lang="en" sz="1600">
                <a:latin typeface="Courier New"/>
                <a:ea typeface="Courier New"/>
                <a:cs typeface="Courier New"/>
                <a:sym typeface="Courier New"/>
              </a:rPr>
              <a:t>Take advantage of the chaos surrounding CLCF to </a:t>
            </a:r>
            <a:r>
              <a:rPr lang="en" sz="1600">
                <a:latin typeface="Courier New"/>
                <a:ea typeface="Courier New"/>
                <a:cs typeface="Courier New"/>
                <a:sym typeface="Courier New"/>
              </a:rPr>
              <a:t>take down services or to steal sensitive information that can tank their stock prices.</a:t>
            </a:r>
            <a:endParaRPr sz="1600">
              <a:latin typeface="Courier New"/>
              <a:ea typeface="Courier New"/>
              <a:cs typeface="Courier New"/>
              <a:sym typeface="Courier New"/>
            </a:endParaRPr>
          </a:p>
          <a:p>
            <a:pPr indent="-330200" lvl="1" marL="914400" rtl="0" algn="l">
              <a:spcBef>
                <a:spcPts val="0"/>
              </a:spcBef>
              <a:spcAft>
                <a:spcPts val="0"/>
              </a:spcAft>
              <a:buSzPts val="1600"/>
              <a:buFont typeface="Courier New"/>
              <a:buChar char="➢"/>
            </a:pPr>
            <a:r>
              <a:rPr lang="en" sz="1600">
                <a:latin typeface="Courier New"/>
                <a:ea typeface="Courier New"/>
                <a:cs typeface="Courier New"/>
                <a:sym typeface="Courier New"/>
              </a:rPr>
              <a:t>You may use the Blue Team’s goals to do more damage… </a:t>
            </a:r>
            <a:endParaRPr sz="16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302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Professional Conduct</a:t>
            </a:r>
            <a:endParaRPr b="1" sz="2820">
              <a:solidFill>
                <a:srgbClr val="1155CC"/>
              </a:solidFill>
              <a:latin typeface="Courier New"/>
              <a:ea typeface="Courier New"/>
              <a:cs typeface="Courier New"/>
              <a:sym typeface="Courier New"/>
            </a:endParaRPr>
          </a:p>
        </p:txBody>
      </p:sp>
      <p:sp>
        <p:nvSpPr>
          <p:cNvPr id="92" name="Google Shape;92;p19"/>
          <p:cNvSpPr txBox="1"/>
          <p:nvPr>
            <p:ph idx="1" type="body"/>
          </p:nvPr>
        </p:nvSpPr>
        <p:spPr>
          <a:xfrm>
            <a:off x="1309200" y="1152475"/>
            <a:ext cx="7352100" cy="369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solidFill>
                  <a:schemeClr val="dk1"/>
                </a:solidFill>
                <a:latin typeface="Courier New"/>
                <a:ea typeface="Courier New"/>
                <a:cs typeface="Courier New"/>
                <a:sym typeface="Courier New"/>
              </a:rPr>
              <a:t>All competitors (Red and Blue Team) will conduct themselves in a professional manner. This includes </a:t>
            </a:r>
            <a:r>
              <a:rPr b="1" lang="en">
                <a:solidFill>
                  <a:schemeClr val="dk1"/>
                </a:solidFill>
                <a:latin typeface="Courier New"/>
                <a:ea typeface="Courier New"/>
                <a:cs typeface="Courier New"/>
                <a:sym typeface="Courier New"/>
              </a:rPr>
              <a:t>refraining from excessive profanity</a:t>
            </a:r>
            <a:r>
              <a:rPr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unsportsmanlike conduct</a:t>
            </a:r>
            <a:r>
              <a:rPr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disregarding the directions of the Grey Team</a:t>
            </a:r>
            <a:r>
              <a:rPr lang="en">
                <a:solidFill>
                  <a:schemeClr val="dk1"/>
                </a:solidFill>
                <a:latin typeface="Courier New"/>
                <a:ea typeface="Courier New"/>
                <a:cs typeface="Courier New"/>
                <a:sym typeface="Courier New"/>
              </a:rPr>
              <a:t> or the Cyber Range staff, </a:t>
            </a:r>
            <a:r>
              <a:rPr b="1" lang="en">
                <a:solidFill>
                  <a:schemeClr val="dk1"/>
                </a:solidFill>
                <a:latin typeface="Courier New"/>
                <a:ea typeface="Courier New"/>
                <a:cs typeface="Courier New"/>
                <a:sym typeface="Courier New"/>
              </a:rPr>
              <a:t>misusing RIT equipment</a:t>
            </a:r>
            <a:r>
              <a:rPr lang="en">
                <a:solidFill>
                  <a:schemeClr val="dk1"/>
                </a:solidFill>
                <a:latin typeface="Courier New"/>
                <a:ea typeface="Courier New"/>
                <a:cs typeface="Courier New"/>
                <a:sym typeface="Courier New"/>
              </a:rPr>
              <a:t>, and any other behavior that the Grey Team deems to be unprofessional. Competitors should </a:t>
            </a:r>
            <a:r>
              <a:rPr b="1" lang="en">
                <a:solidFill>
                  <a:schemeClr val="dk1"/>
                </a:solidFill>
                <a:latin typeface="Courier New"/>
                <a:ea typeface="Courier New"/>
                <a:cs typeface="Courier New"/>
                <a:sym typeface="Courier New"/>
              </a:rPr>
              <a:t>use common sense</a:t>
            </a:r>
            <a:r>
              <a:rPr lang="en">
                <a:solidFill>
                  <a:schemeClr val="dk1"/>
                </a:solidFill>
                <a:latin typeface="Courier New"/>
                <a:ea typeface="Courier New"/>
                <a:cs typeface="Courier New"/>
                <a:sym typeface="Courier New"/>
              </a:rPr>
              <a:t> when determining what behavior is acceptable. Any competitors who are found to be behaving unprofessionally </a:t>
            </a:r>
            <a:r>
              <a:rPr b="1" lang="en">
                <a:solidFill>
                  <a:schemeClr val="dk1"/>
                </a:solidFill>
                <a:latin typeface="Courier New"/>
                <a:ea typeface="Courier New"/>
                <a:cs typeface="Courier New"/>
                <a:sym typeface="Courier New"/>
              </a:rPr>
              <a:t>risk point deduction, temporary/permanent removal from the competition, or disqualification of their team</a:t>
            </a:r>
            <a:r>
              <a:rPr lang="en">
                <a:solidFill>
                  <a:schemeClr val="dk1"/>
                </a:solidFill>
                <a:latin typeface="Courier New"/>
                <a:ea typeface="Courier New"/>
                <a:cs typeface="Courier New"/>
                <a:sym typeface="Courier New"/>
              </a:rPr>
              <a:t>. All disciplinary action will be enforced at the discretion of the Grey Team based on the severity of the infraction. Any person can lodge a complaint to the Grey Team, who will investigate the allegations and determine the outcome.</a:t>
            </a:r>
            <a:endParaRPr>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2261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Competition</a:t>
            </a:r>
            <a:r>
              <a:rPr b="1" lang="en" sz="2820">
                <a:solidFill>
                  <a:srgbClr val="1155CC"/>
                </a:solidFill>
                <a:latin typeface="Courier New"/>
                <a:ea typeface="Courier New"/>
                <a:cs typeface="Courier New"/>
                <a:sym typeface="Courier New"/>
              </a:rPr>
              <a:t> Rules!</a:t>
            </a:r>
            <a:endParaRPr b="1" sz="2820">
              <a:solidFill>
                <a:srgbClr val="1155CC"/>
              </a:solidFill>
              <a:latin typeface="Courier New"/>
              <a:ea typeface="Courier New"/>
              <a:cs typeface="Courier New"/>
              <a:sym typeface="Courier New"/>
            </a:endParaRPr>
          </a:p>
        </p:txBody>
      </p:sp>
      <p:sp>
        <p:nvSpPr>
          <p:cNvPr id="98" name="Google Shape;98;p20"/>
          <p:cNvSpPr txBox="1"/>
          <p:nvPr>
            <p:ph idx="1" type="body"/>
          </p:nvPr>
        </p:nvSpPr>
        <p:spPr>
          <a:xfrm>
            <a:off x="1226100" y="1017725"/>
            <a:ext cx="7511400" cy="4024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This competition is for </a:t>
            </a:r>
            <a:r>
              <a:rPr b="1" lang="en">
                <a:solidFill>
                  <a:srgbClr val="000000"/>
                </a:solidFill>
                <a:latin typeface="Courier New"/>
                <a:ea typeface="Courier New"/>
                <a:cs typeface="Courier New"/>
                <a:sym typeface="Courier New"/>
              </a:rPr>
              <a:t>fun</a:t>
            </a:r>
            <a:r>
              <a:rPr lang="en">
                <a:solidFill>
                  <a:srgbClr val="000000"/>
                </a:solidFill>
                <a:latin typeface="Courier New"/>
                <a:ea typeface="Courier New"/>
                <a:cs typeface="Courier New"/>
                <a:sym typeface="Courier New"/>
              </a:rPr>
              <a:t> and </a:t>
            </a:r>
            <a:r>
              <a:rPr b="1" lang="en">
                <a:solidFill>
                  <a:srgbClr val="000000"/>
                </a:solidFill>
                <a:latin typeface="Courier New"/>
                <a:ea typeface="Courier New"/>
                <a:cs typeface="Courier New"/>
                <a:sym typeface="Courier New"/>
              </a:rPr>
              <a:t>learning</a:t>
            </a:r>
            <a:r>
              <a:rPr lang="en">
                <a:solidFill>
                  <a:srgbClr val="000000"/>
                </a:solidFill>
                <a:latin typeface="Courier New"/>
                <a:ea typeface="Courier New"/>
                <a:cs typeface="Courier New"/>
                <a:sym typeface="Courier New"/>
              </a:rPr>
              <a:t>. Do not break the spirit of competition.</a:t>
            </a:r>
            <a:endParaRPr>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Be </a:t>
            </a:r>
            <a:r>
              <a:rPr b="1" lang="en">
                <a:solidFill>
                  <a:srgbClr val="000000"/>
                </a:solidFill>
                <a:latin typeface="Courier New"/>
                <a:ea typeface="Courier New"/>
                <a:cs typeface="Courier New"/>
                <a:sym typeface="Courier New"/>
              </a:rPr>
              <a:t>respectful </a:t>
            </a:r>
            <a:r>
              <a:rPr lang="en">
                <a:solidFill>
                  <a:srgbClr val="000000"/>
                </a:solidFill>
                <a:latin typeface="Courier New"/>
                <a:ea typeface="Courier New"/>
                <a:cs typeface="Courier New"/>
                <a:sym typeface="Courier New"/>
              </a:rPr>
              <a:t>and </a:t>
            </a:r>
            <a:r>
              <a:rPr b="1" lang="en">
                <a:solidFill>
                  <a:srgbClr val="000000"/>
                </a:solidFill>
                <a:latin typeface="Courier New"/>
                <a:ea typeface="Courier New"/>
                <a:cs typeface="Courier New"/>
                <a:sym typeface="Courier New"/>
              </a:rPr>
              <a:t>professional </a:t>
            </a:r>
            <a:r>
              <a:rPr lang="en">
                <a:solidFill>
                  <a:srgbClr val="000000"/>
                </a:solidFill>
                <a:latin typeface="Courier New"/>
                <a:ea typeface="Courier New"/>
                <a:cs typeface="Courier New"/>
                <a:sym typeface="Courier New"/>
              </a:rPr>
              <a:t>to everyone.</a:t>
            </a:r>
            <a:endParaRPr>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No attacks on any of the Grey Team accounts are allowed.</a:t>
            </a:r>
            <a:endParaRPr>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Phones and laptops are allowed during the competition.</a:t>
            </a:r>
            <a:endParaRPr>
              <a:solidFill>
                <a:srgbClr val="000000"/>
              </a:solidFill>
              <a:latin typeface="Courier New"/>
              <a:ea typeface="Courier New"/>
              <a:cs typeface="Courier New"/>
              <a:sym typeface="Courier New"/>
            </a:endParaRPr>
          </a:p>
          <a:p>
            <a:pPr indent="-325755" lvl="1" marL="914400" rtl="0" algn="l">
              <a:spcBef>
                <a:spcPts val="0"/>
              </a:spcBef>
              <a:spcAft>
                <a:spcPts val="0"/>
              </a:spcAft>
              <a:buClr>
                <a:srgbClr val="000000"/>
              </a:buClr>
              <a:buSzPct val="100000"/>
              <a:buFont typeface="Courier New"/>
              <a:buChar char="○"/>
            </a:pPr>
            <a:r>
              <a:rPr b="1" lang="en" sz="1800">
                <a:solidFill>
                  <a:srgbClr val="000000"/>
                </a:solidFill>
                <a:latin typeface="Courier New"/>
                <a:ea typeface="Courier New"/>
                <a:cs typeface="Courier New"/>
                <a:sym typeface="Courier New"/>
              </a:rPr>
              <a:t>NO VIDEOS ALLOWED</a:t>
            </a:r>
            <a:endParaRPr b="1" sz="1800">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New rules can be added during competition by Grey Team and will be announced to everyone before they are put into effect.</a:t>
            </a:r>
            <a:endParaRPr>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All teams must write everything down in their report during the competition which includes pictures and transactions. Any disputes will be settled with both teams’ reports.</a:t>
            </a:r>
            <a:endParaRPr>
              <a:solidFill>
                <a:srgbClr val="000000"/>
              </a:solidFill>
              <a:latin typeface="Courier New"/>
              <a:ea typeface="Courier New"/>
              <a:cs typeface="Courier New"/>
              <a:sym typeface="Courier New"/>
            </a:endParaRPr>
          </a:p>
          <a:p>
            <a:pPr indent="-325755" lvl="0" marL="457200" rtl="0" algn="l">
              <a:spcBef>
                <a:spcPts val="0"/>
              </a:spcBef>
              <a:spcAft>
                <a:spcPts val="0"/>
              </a:spcAft>
              <a:buClr>
                <a:srgbClr val="000000"/>
              </a:buClr>
              <a:buSzPct val="100000"/>
              <a:buFont typeface="Courier New"/>
              <a:buChar char="➢"/>
            </a:pPr>
            <a:r>
              <a:rPr lang="en">
                <a:solidFill>
                  <a:srgbClr val="000000"/>
                </a:solidFill>
                <a:latin typeface="Courier New"/>
                <a:ea typeface="Courier New"/>
                <a:cs typeface="Courier New"/>
                <a:sym typeface="Courier New"/>
              </a:rPr>
              <a:t>Violations of any of the above rules will result in penalties at the discretion of Grey Team.</a:t>
            </a:r>
            <a:endParaRPr>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302300" y="445025"/>
            <a:ext cx="751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1155CC"/>
                </a:solidFill>
                <a:latin typeface="Courier New"/>
                <a:ea typeface="Courier New"/>
                <a:cs typeface="Courier New"/>
                <a:sym typeface="Courier New"/>
              </a:rPr>
              <a:t>Blue Team Specific Rules</a:t>
            </a:r>
            <a:endParaRPr b="1" sz="2820">
              <a:solidFill>
                <a:srgbClr val="1155CC"/>
              </a:solidFill>
              <a:latin typeface="Courier New"/>
              <a:ea typeface="Courier New"/>
              <a:cs typeface="Courier New"/>
              <a:sym typeface="Courier New"/>
            </a:endParaRPr>
          </a:p>
        </p:txBody>
      </p:sp>
      <p:sp>
        <p:nvSpPr>
          <p:cNvPr id="104" name="Google Shape;104;p21"/>
          <p:cNvSpPr txBox="1"/>
          <p:nvPr>
            <p:ph idx="1" type="body"/>
          </p:nvPr>
        </p:nvSpPr>
        <p:spPr>
          <a:xfrm>
            <a:off x="1302300" y="1152475"/>
            <a:ext cx="7511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The blue teams cannot attack Red Team in any way, including taking pictures.</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i="1" lang="en">
                <a:solidFill>
                  <a:srgbClr val="000000"/>
                </a:solidFill>
                <a:latin typeface="Courier New"/>
                <a:ea typeface="Courier New"/>
                <a:cs typeface="Courier New"/>
                <a:sym typeface="Courier New"/>
              </a:rPr>
              <a:t>The blue teams cannot use an antivirus of any kind.</a:t>
            </a:r>
            <a:endParaRPr i="1">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The blue teams cannot directly attack or sabotage each other in any way (unless otherwise stated).</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The blue teams cannot impersonate anyone.</a:t>
            </a:r>
            <a:endParaRPr>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lang="en">
                <a:solidFill>
                  <a:srgbClr val="000000"/>
                </a:solidFill>
                <a:latin typeface="Courier New"/>
                <a:ea typeface="Courier New"/>
                <a:cs typeface="Courier New"/>
                <a:sym typeface="Courier New"/>
              </a:rPr>
              <a:t>Blue Team is not allowed to block the IP range for Red Team, but they can block individual IP addresses.</a:t>
            </a:r>
            <a:endParaRPr>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