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6" r:id="rId4"/>
    <p:sldId id="256" r:id="rId5"/>
    <p:sldId id="257" r:id="rId6"/>
    <p:sldId id="265" r:id="rId7"/>
    <p:sldId id="267" r:id="rId8"/>
    <p:sldId id="259" r:id="rId9"/>
    <p:sldId id="258" r:id="rId10"/>
    <p:sldId id="260" r:id="rId11"/>
    <p:sldId id="261" r:id="rId12"/>
    <p:sldId id="262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dhanath Chavan" initials="SC" lastIdx="2" clrIdx="0">
    <p:extLst>
      <p:ext uri="{19B8F6BF-5375-455C-9EA6-DF929625EA0E}">
        <p15:presenceInfo xmlns:p15="http://schemas.microsoft.com/office/powerpoint/2012/main" userId="a762d41e01b06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C2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C2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C2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7572" y="995583"/>
            <a:ext cx="7974965" cy="73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31C2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70" y="2540"/>
            <a:ext cx="18282285" cy="10284460"/>
            <a:chOff x="0" y="3612"/>
            <a:chExt cx="18282285" cy="1028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28699"/>
              <a:ext cx="17259299" cy="9258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618"/>
              <a:ext cx="18282285" cy="10284460"/>
            </a:xfrm>
            <a:custGeom>
              <a:avLst/>
              <a:gdLst/>
              <a:ahLst/>
              <a:cxnLst/>
              <a:rect l="l" t="t" r="r" b="b"/>
              <a:pathLst>
                <a:path w="18282285" h="10284460">
                  <a:moveTo>
                    <a:pt x="13754087" y="7598359"/>
                  </a:moveTo>
                  <a:lnTo>
                    <a:pt x="0" y="7598359"/>
                  </a:lnTo>
                  <a:lnTo>
                    <a:pt x="0" y="10284409"/>
                  </a:lnTo>
                  <a:lnTo>
                    <a:pt x="13754087" y="10284409"/>
                  </a:lnTo>
                  <a:lnTo>
                    <a:pt x="13754087" y="7598359"/>
                  </a:lnTo>
                  <a:close/>
                </a:path>
                <a:path w="18282285" h="10284460">
                  <a:moveTo>
                    <a:pt x="18282082" y="0"/>
                  </a:moveTo>
                  <a:lnTo>
                    <a:pt x="16234207" y="0"/>
                  </a:lnTo>
                  <a:lnTo>
                    <a:pt x="16234207" y="2047875"/>
                  </a:lnTo>
                  <a:lnTo>
                    <a:pt x="18282082" y="2047875"/>
                  </a:lnTo>
                  <a:lnTo>
                    <a:pt x="18282082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52500"/>
            <a:ext cx="16013789" cy="1064137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 marR="5080">
              <a:lnSpc>
                <a:spcPts val="7120"/>
              </a:lnSpc>
              <a:spcBef>
                <a:spcPts val="1535"/>
              </a:spcBef>
            </a:pPr>
            <a:r>
              <a:rPr lang="en-IN" sz="5400" spc="405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/>
                <a:cs typeface="Palatino Linotype"/>
              </a:rPr>
              <a:t>Rajarambapu Institute of Technology</a:t>
            </a:r>
            <a:endParaRPr lang="en-IN" sz="7100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8115300"/>
            <a:ext cx="11196320" cy="173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lang="en-IN" sz="2200" b="1" dirty="0">
                <a:latin typeface="Lucida Sans Unicode"/>
                <a:cs typeface="Lucida Sans Unicode"/>
              </a:rPr>
              <a:t>Ms. Sneha Davari                 1804022</a:t>
            </a:r>
          </a:p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lang="en-IN" sz="2200" b="1" dirty="0">
                <a:latin typeface="Lucida Sans Unicode"/>
                <a:cs typeface="Lucida Sans Unicode"/>
              </a:rPr>
              <a:t>Mr. Siddhant Vakhariya        1804032</a:t>
            </a:r>
          </a:p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lang="en-IN" sz="2200" b="1" dirty="0">
                <a:latin typeface="Lucida Sans Unicode"/>
                <a:cs typeface="Lucida Sans Unicode"/>
              </a:rPr>
              <a:t>Mr. Akash Patil                     1804036</a:t>
            </a:r>
          </a:p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lang="en-IN" sz="2200" b="1" dirty="0">
                <a:latin typeface="Lucida Sans Unicode"/>
                <a:cs typeface="Lucida Sans Unicode"/>
              </a:rPr>
              <a:t>Mr. Shidhanath Chavan        1804039</a:t>
            </a:r>
            <a:endParaRPr sz="2200" b="1" dirty="0">
              <a:latin typeface="Lucida Sans Unicode"/>
              <a:cs typeface="Lucida Sans Unicode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DF673C3-BB11-4850-8936-934245DDC529}"/>
              </a:ext>
            </a:extLst>
          </p:cNvPr>
          <p:cNvSpPr/>
          <p:nvPr/>
        </p:nvSpPr>
        <p:spPr>
          <a:xfrm>
            <a:off x="1524000" y="7277100"/>
            <a:ext cx="3429000" cy="695325"/>
          </a:xfrm>
          <a:custGeom>
            <a:avLst/>
            <a:gdLst/>
            <a:ahLst/>
            <a:cxnLst/>
            <a:rect l="l" t="t" r="r" b="b"/>
            <a:pathLst>
              <a:path w="1491615" h="847725">
                <a:moveTo>
                  <a:pt x="0" y="0"/>
                </a:moveTo>
                <a:lnTo>
                  <a:pt x="1491185" y="0"/>
                </a:lnTo>
                <a:lnTo>
                  <a:pt x="1491185" y="847724"/>
                </a:lnTo>
                <a:lnTo>
                  <a:pt x="0" y="847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Members</a:t>
            </a:r>
            <a:endParaRPr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D4A38-FE93-4ED4-A961-25F245B16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1"/>
            <a:ext cx="2133600" cy="2105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AB0EB-13A7-4B3E-8EF6-FF64E4E6445D}"/>
              </a:ext>
            </a:extLst>
          </p:cNvPr>
          <p:cNvSpPr txBox="1"/>
          <p:nvPr/>
        </p:nvSpPr>
        <p:spPr>
          <a:xfrm>
            <a:off x="838200" y="342900"/>
            <a:ext cx="304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spc="3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K.E.Society’s</a:t>
            </a:r>
            <a:endParaRPr lang="en-IN" sz="3200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81455-0EBE-4C95-ABD0-AD3749F9D760}"/>
              </a:ext>
            </a:extLst>
          </p:cNvPr>
          <p:cNvSpPr txBox="1"/>
          <p:nvPr/>
        </p:nvSpPr>
        <p:spPr>
          <a:xfrm>
            <a:off x="5181600" y="1943100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3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 Autonomous Institute) </a:t>
            </a:r>
            <a:endParaRPr lang="en-IN" sz="2400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E230A-92E2-4C74-8C2D-E79EB5FC19BA}"/>
              </a:ext>
            </a:extLst>
          </p:cNvPr>
          <p:cNvSpPr txBox="1"/>
          <p:nvPr/>
        </p:nvSpPr>
        <p:spPr>
          <a:xfrm>
            <a:off x="4800600" y="24003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spc="3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Rajaram Nagar, Sakharale </a:t>
            </a:r>
            <a:endParaRPr lang="en-IN" sz="2800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001B93-E21E-4B71-B255-07A96BE4FEC6}"/>
              </a:ext>
            </a:extLst>
          </p:cNvPr>
          <p:cNvSpPr txBox="1"/>
          <p:nvPr/>
        </p:nvSpPr>
        <p:spPr>
          <a:xfrm>
            <a:off x="4800600" y="55245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b="1" spc="1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CAPSTONE PROJECT </a:t>
            </a:r>
            <a:endParaRPr lang="en-IN" sz="6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5DD6B-6ACA-407E-B255-2537D4701AD8}"/>
              </a:ext>
            </a:extLst>
          </p:cNvPr>
          <p:cNvSpPr txBox="1"/>
          <p:nvPr/>
        </p:nvSpPr>
        <p:spPr>
          <a:xfrm>
            <a:off x="381000" y="4000500"/>
            <a:ext cx="1676400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50" b="1" spc="79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 &amp; Information Technology Department</a:t>
            </a:r>
            <a:endParaRPr lang="en-IN" sz="36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EC77EEED-8AA6-40F8-ADDA-2BA14D8AEC17}"/>
              </a:ext>
            </a:extLst>
          </p:cNvPr>
          <p:cNvSpPr/>
          <p:nvPr/>
        </p:nvSpPr>
        <p:spPr>
          <a:xfrm>
            <a:off x="8077200" y="7277100"/>
            <a:ext cx="3429000" cy="695325"/>
          </a:xfrm>
          <a:custGeom>
            <a:avLst/>
            <a:gdLst/>
            <a:ahLst/>
            <a:cxnLst/>
            <a:rect l="l" t="t" r="r" b="b"/>
            <a:pathLst>
              <a:path w="1491615" h="847725">
                <a:moveTo>
                  <a:pt x="0" y="0"/>
                </a:moveTo>
                <a:lnTo>
                  <a:pt x="1491185" y="0"/>
                </a:lnTo>
                <a:lnTo>
                  <a:pt x="1491185" y="847724"/>
                </a:lnTo>
                <a:lnTo>
                  <a:pt x="0" y="847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Guide</a:t>
            </a:r>
            <a:endParaRPr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E095D-522A-436B-B7ED-C8C9F3FCF8E3}"/>
              </a:ext>
            </a:extLst>
          </p:cNvPr>
          <p:cNvSpPr txBox="1"/>
          <p:nvPr/>
        </p:nvSpPr>
        <p:spPr>
          <a:xfrm>
            <a:off x="7315200" y="8648700"/>
            <a:ext cx="441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5615" marR="270510" algn="ctr">
              <a:spcBef>
                <a:spcPts val="445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Mrs. J. A. Patil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5096" y="3"/>
            <a:ext cx="7683500" cy="9696450"/>
          </a:xfrm>
          <a:custGeom>
            <a:avLst/>
            <a:gdLst/>
            <a:ahLst/>
            <a:cxnLst/>
            <a:rect l="l" t="t" r="r" b="b"/>
            <a:pathLst>
              <a:path w="7683500" h="9696450">
                <a:moveTo>
                  <a:pt x="0" y="9696449"/>
                </a:moveTo>
                <a:lnTo>
                  <a:pt x="0" y="0"/>
                </a:lnTo>
                <a:lnTo>
                  <a:pt x="7682902" y="0"/>
                </a:lnTo>
                <a:lnTo>
                  <a:pt x="7682902" y="9696449"/>
                </a:lnTo>
                <a:lnTo>
                  <a:pt x="0" y="96964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028703"/>
            <a:ext cx="1590675" cy="9258300"/>
          </a:xfrm>
          <a:custGeom>
            <a:avLst/>
            <a:gdLst/>
            <a:ahLst/>
            <a:cxnLst/>
            <a:rect l="l" t="t" r="r" b="b"/>
            <a:pathLst>
              <a:path w="1590675" h="9258300">
                <a:moveTo>
                  <a:pt x="1590674" y="9258299"/>
                </a:moveTo>
                <a:lnTo>
                  <a:pt x="0" y="9258299"/>
                </a:lnTo>
                <a:lnTo>
                  <a:pt x="0" y="0"/>
                </a:lnTo>
                <a:lnTo>
                  <a:pt x="1590674" y="0"/>
                </a:lnTo>
                <a:lnTo>
                  <a:pt x="1590674" y="9258299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682811" y="919850"/>
            <a:ext cx="3380104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74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endParaRPr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933700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4381500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242" y="5080744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242" y="5852269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242" y="6623794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19400" y="2552700"/>
            <a:ext cx="7082105" cy="52372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3680" spc="13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3680" spc="29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3680" spc="-22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-28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680" spc="2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-14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38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680" spc="-22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-7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3680" spc="-7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680" spc="-14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229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3680" spc="-2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2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3680" spc="14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680" spc="16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3680" spc="37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38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680" spc="-22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3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 </a:t>
            </a:r>
            <a:r>
              <a:rPr sz="3680" spc="10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endParaRPr sz="368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559050" algn="just">
              <a:lnSpc>
                <a:spcPct val="135000"/>
              </a:lnSpc>
            </a:pPr>
            <a:r>
              <a:rPr sz="3680" spc="17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r>
              <a:rPr sz="3680" spc="-2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3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3680" spc="-19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680" spc="29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sz="3680" spc="-2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GB</a:t>
            </a:r>
            <a:r>
              <a:rPr sz="3680" spc="-2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7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 </a:t>
            </a:r>
            <a:r>
              <a:rPr sz="3680" spc="-103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1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</a:t>
            </a:r>
            <a:r>
              <a:rPr sz="3680" spc="-2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</a:t>
            </a:r>
            <a:r>
              <a:rPr sz="3680" spc="-2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35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3680" spc="-19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680" spc="2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</a:t>
            </a:r>
            <a:r>
              <a:rPr sz="3680" spc="-229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GB </a:t>
            </a:r>
            <a:r>
              <a:rPr sz="3680" spc="-103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680" spc="1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680" spc="37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2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3680" spc="1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459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680" spc="-22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3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1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sz="3680" spc="-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680" spc="2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680" spc="37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680" spc="13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680" spc="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680" spc="14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 </a:t>
            </a:r>
            <a:r>
              <a:rPr sz="3680" spc="17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sz="3680" spc="-24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80" spc="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</a:t>
            </a:r>
            <a:endParaRPr lang="en-IN" sz="3680" spc="95" dirty="0">
              <a:solidFill>
                <a:srgbClr val="31C2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559050" algn="just">
              <a:lnSpc>
                <a:spcPct val="135000"/>
              </a:lnSpc>
            </a:pPr>
            <a:r>
              <a:rPr lang="en-IN" sz="3680" spc="95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 : </a:t>
            </a:r>
            <a:r>
              <a:rPr lang="en-IN" sz="3680" spc="9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 GB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1445" y="6972604"/>
            <a:ext cx="538609" cy="297149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60"/>
              </a:lnSpc>
            </a:pP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sz="42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445" y="1181100"/>
            <a:ext cx="538609" cy="549529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60"/>
              </a:lnSpc>
            </a:pP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4250" b="1" spc="-495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250" b="1" dirty="0">
                <a:solidFill>
                  <a:srgbClr val="1724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42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69106" y="919850"/>
            <a:ext cx="3689094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79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endParaRPr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4190" y="2766170"/>
            <a:ext cx="152400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4190" y="3537694"/>
            <a:ext cx="152400" cy="1523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4190" y="4309219"/>
            <a:ext cx="152400" cy="152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4190" y="5080744"/>
            <a:ext cx="152400" cy="152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582400" y="2400300"/>
            <a:ext cx="6019800" cy="3033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3750" spc="125" dirty="0">
                <a:solidFill>
                  <a:srgbClr val="FFFFFF"/>
                </a:solidFill>
                <a:latin typeface="Arial"/>
                <a:cs typeface="Arial"/>
              </a:rPr>
              <a:t>Windo</a:t>
            </a:r>
            <a:r>
              <a:rPr sz="3700" spc="125" dirty="0">
                <a:solidFill>
                  <a:srgbClr val="FFFFFF"/>
                </a:solidFill>
                <a:latin typeface="Arial"/>
                <a:cs typeface="Arial"/>
              </a:rPr>
              <a:t>ws</a:t>
            </a:r>
            <a:r>
              <a:rPr sz="37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9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37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700" spc="2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spc="105" dirty="0">
                <a:solidFill>
                  <a:srgbClr val="FFFFFF"/>
                </a:solidFill>
                <a:latin typeface="Arial"/>
                <a:cs typeface="Arial"/>
              </a:rPr>
              <a:t>Highe</a:t>
            </a:r>
            <a:r>
              <a:rPr sz="3700" spc="10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700" spc="-10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spc="60" dirty="0">
                <a:solidFill>
                  <a:srgbClr val="FFFFFF"/>
                </a:solidFill>
                <a:latin typeface="Arial"/>
                <a:cs typeface="Arial"/>
              </a:rPr>
              <a:t>Anaconda</a:t>
            </a:r>
            <a:endParaRPr sz="3750" dirty="0">
              <a:latin typeface="Arial"/>
              <a:cs typeface="Arial"/>
            </a:endParaRPr>
          </a:p>
          <a:p>
            <a:pPr marL="12700" marR="1045844">
              <a:lnSpc>
                <a:spcPct val="135000"/>
              </a:lnSpc>
            </a:pPr>
            <a:r>
              <a:rPr sz="3750" spc="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750" spc="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700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1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50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50" spc="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75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spc="-3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3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spc="1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750" spc="1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750" spc="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750" spc="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75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700" spc="190" dirty="0">
                <a:solidFill>
                  <a:srgbClr val="FFFFFF"/>
                </a:solidFill>
                <a:latin typeface="Arial"/>
                <a:cs typeface="Arial"/>
              </a:rPr>
              <a:t>9  </a:t>
            </a:r>
            <a:endParaRPr lang="en-IN" sz="3750" spc="2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045844">
              <a:lnSpc>
                <a:spcPct val="135000"/>
              </a:lnSpc>
            </a:pPr>
            <a:r>
              <a:rPr lang="en-IN" sz="3700" spc="215" dirty="0">
                <a:solidFill>
                  <a:srgbClr val="FFFFFF"/>
                </a:solidFill>
                <a:latin typeface="Arial"/>
                <a:cs typeface="Arial"/>
              </a:rPr>
              <a:t>2GB Graphics Card</a:t>
            </a:r>
          </a:p>
        </p:txBody>
      </p:sp>
      <p:pic>
        <p:nvPicPr>
          <p:cNvPr id="25" name="object 9">
            <a:extLst>
              <a:ext uri="{FF2B5EF4-FFF2-40B4-BE49-F238E27FC236}">
                <a16:creationId xmlns:a16="http://schemas.microsoft.com/office/drawing/2014/main" id="{B57C6F39-B27F-4A63-89C9-150F372CBE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7429500"/>
            <a:ext cx="152400" cy="15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3118" y="8790604"/>
            <a:ext cx="76200" cy="1496695"/>
          </a:xfrm>
          <a:custGeom>
            <a:avLst/>
            <a:gdLst/>
            <a:ahLst/>
            <a:cxnLst/>
            <a:rect l="l" t="t" r="r" b="b"/>
            <a:pathLst>
              <a:path w="76200" h="1496695">
                <a:moveTo>
                  <a:pt x="0" y="1496395"/>
                </a:moveTo>
                <a:lnTo>
                  <a:pt x="76199" y="1496395"/>
                </a:lnTo>
                <a:lnTo>
                  <a:pt x="76199" y="0"/>
                </a:lnTo>
                <a:lnTo>
                  <a:pt x="0" y="0"/>
                </a:lnTo>
                <a:lnTo>
                  <a:pt x="0" y="1496395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73118" y="6478053"/>
            <a:ext cx="76200" cy="1912620"/>
          </a:xfrm>
          <a:custGeom>
            <a:avLst/>
            <a:gdLst/>
            <a:ahLst/>
            <a:cxnLst/>
            <a:rect l="l" t="t" r="r" b="b"/>
            <a:pathLst>
              <a:path w="76200" h="1912620">
                <a:moveTo>
                  <a:pt x="0" y="1912500"/>
                </a:moveTo>
                <a:lnTo>
                  <a:pt x="76199" y="1912500"/>
                </a:lnTo>
                <a:lnTo>
                  <a:pt x="76199" y="0"/>
                </a:lnTo>
                <a:lnTo>
                  <a:pt x="0" y="0"/>
                </a:lnTo>
                <a:lnTo>
                  <a:pt x="0" y="1912500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3118" y="4165508"/>
            <a:ext cx="76200" cy="1912620"/>
          </a:xfrm>
          <a:custGeom>
            <a:avLst/>
            <a:gdLst/>
            <a:ahLst/>
            <a:cxnLst/>
            <a:rect l="l" t="t" r="r" b="b"/>
            <a:pathLst>
              <a:path w="76200" h="1912620">
                <a:moveTo>
                  <a:pt x="0" y="1912494"/>
                </a:moveTo>
                <a:lnTo>
                  <a:pt x="76199" y="1912494"/>
                </a:lnTo>
                <a:lnTo>
                  <a:pt x="76199" y="0"/>
                </a:lnTo>
                <a:lnTo>
                  <a:pt x="0" y="0"/>
                </a:lnTo>
                <a:lnTo>
                  <a:pt x="0" y="1912494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110107" y="1452913"/>
            <a:ext cx="400050" cy="2712720"/>
            <a:chOff x="11110107" y="1452913"/>
            <a:chExt cx="400050" cy="2712720"/>
          </a:xfrm>
        </p:grpSpPr>
        <p:sp>
          <p:nvSpPr>
            <p:cNvPr id="6" name="object 6"/>
            <p:cNvSpPr/>
            <p:nvPr/>
          </p:nvSpPr>
          <p:spPr>
            <a:xfrm>
              <a:off x="11273118" y="1852963"/>
              <a:ext cx="76200" cy="1912620"/>
            </a:xfrm>
            <a:custGeom>
              <a:avLst/>
              <a:gdLst/>
              <a:ahLst/>
              <a:cxnLst/>
              <a:rect l="l" t="t" r="r" b="b"/>
              <a:pathLst>
                <a:path w="76200" h="1912620">
                  <a:moveTo>
                    <a:pt x="0" y="1912494"/>
                  </a:moveTo>
                  <a:lnTo>
                    <a:pt x="76199" y="1912494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1912494"/>
                  </a:lnTo>
                  <a:close/>
                </a:path>
              </a:pathLst>
            </a:custGeom>
            <a:solidFill>
              <a:srgbClr val="F0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10099" y="1452917"/>
              <a:ext cx="400050" cy="2712720"/>
            </a:xfrm>
            <a:custGeom>
              <a:avLst/>
              <a:gdLst/>
              <a:ahLst/>
              <a:cxnLst/>
              <a:rect l="l" t="t" r="r" b="b"/>
              <a:pathLst>
                <a:path w="400050" h="2712720">
                  <a:moveTo>
                    <a:pt x="400050" y="2312543"/>
                  </a:moveTo>
                  <a:lnTo>
                    <a:pt x="0" y="2312543"/>
                  </a:lnTo>
                  <a:lnTo>
                    <a:pt x="0" y="2712593"/>
                  </a:lnTo>
                  <a:lnTo>
                    <a:pt x="400050" y="2712593"/>
                  </a:lnTo>
                  <a:lnTo>
                    <a:pt x="400050" y="2312543"/>
                  </a:lnTo>
                  <a:close/>
                </a:path>
                <a:path w="400050" h="2712720">
                  <a:moveTo>
                    <a:pt x="4000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00050" y="400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110107" y="6078003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400049" y="400049"/>
                </a:moveTo>
                <a:lnTo>
                  <a:pt x="0" y="400049"/>
                </a:lnTo>
                <a:lnTo>
                  <a:pt x="0" y="0"/>
                </a:lnTo>
                <a:lnTo>
                  <a:pt x="400049" y="0"/>
                </a:lnTo>
                <a:lnTo>
                  <a:pt x="400049" y="4000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73844" y="8390554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400049" y="400049"/>
                </a:moveTo>
                <a:lnTo>
                  <a:pt x="0" y="400049"/>
                </a:lnTo>
                <a:lnTo>
                  <a:pt x="0" y="0"/>
                </a:lnTo>
                <a:lnTo>
                  <a:pt x="400049" y="0"/>
                </a:lnTo>
                <a:lnTo>
                  <a:pt x="400049" y="4000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5000" y="419100"/>
            <a:ext cx="1143428" cy="1981200"/>
          </a:xfrm>
          <a:custGeom>
            <a:avLst/>
            <a:gdLst/>
            <a:ahLst/>
            <a:cxnLst/>
            <a:rect l="l" t="t" r="r" b="b"/>
            <a:pathLst>
              <a:path w="1491615" h="847725">
                <a:moveTo>
                  <a:pt x="0" y="0"/>
                </a:moveTo>
                <a:lnTo>
                  <a:pt x="1491185" y="0"/>
                </a:lnTo>
                <a:lnTo>
                  <a:pt x="1491185" y="847724"/>
                </a:lnTo>
                <a:lnTo>
                  <a:pt x="0" y="847724"/>
                </a:lnTo>
                <a:lnTo>
                  <a:pt x="0" y="0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600" y="6896100"/>
            <a:ext cx="7391400" cy="2857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8200" b="1" spc="9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sz="8200" b="1" spc="96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8200" b="1" spc="124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8200" b="1" spc="994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8200" b="1" spc="944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8200" b="1" spc="119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8200" b="1" spc="124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8200" b="1" spc="188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8200" b="1" spc="819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8200" b="1" spc="5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8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72229" y="848260"/>
            <a:ext cx="4512945" cy="14878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algn="ctr">
              <a:lnSpc>
                <a:spcPts val="3679"/>
              </a:lnSpc>
              <a:spcBef>
                <a:spcPts val="625"/>
              </a:spcBef>
            </a:pPr>
            <a:r>
              <a:rPr sz="3450" spc="100" dirty="0">
                <a:solidFill>
                  <a:srgbClr val="F0F0ED"/>
                </a:solidFill>
              </a:rPr>
              <a:t>O</a:t>
            </a:r>
            <a:r>
              <a:rPr sz="3400" spc="100" dirty="0">
                <a:solidFill>
                  <a:srgbClr val="F0F0ED"/>
                </a:solidFill>
              </a:rPr>
              <a:t>r</a:t>
            </a:r>
            <a:r>
              <a:rPr sz="3450" spc="100" dirty="0">
                <a:solidFill>
                  <a:srgbClr val="F0F0ED"/>
                </a:solidFill>
              </a:rPr>
              <a:t>gni</a:t>
            </a:r>
            <a:r>
              <a:rPr sz="3400" spc="100" dirty="0">
                <a:solidFill>
                  <a:srgbClr val="F0F0ED"/>
                </a:solidFill>
              </a:rPr>
              <a:t>z</a:t>
            </a:r>
            <a:r>
              <a:rPr sz="3450" spc="100" dirty="0">
                <a:solidFill>
                  <a:srgbClr val="F0F0ED"/>
                </a:solidFill>
              </a:rPr>
              <a:t>a</a:t>
            </a:r>
            <a:r>
              <a:rPr sz="3400" spc="100" dirty="0">
                <a:solidFill>
                  <a:srgbClr val="F0F0ED"/>
                </a:solidFill>
              </a:rPr>
              <a:t>t</a:t>
            </a:r>
            <a:r>
              <a:rPr sz="3450" spc="100" dirty="0">
                <a:solidFill>
                  <a:srgbClr val="F0F0ED"/>
                </a:solidFill>
              </a:rPr>
              <a:t>ion</a:t>
            </a:r>
            <a:r>
              <a:rPr sz="3450" spc="-225" dirty="0">
                <a:solidFill>
                  <a:srgbClr val="F0F0ED"/>
                </a:solidFill>
              </a:rPr>
              <a:t> </a:t>
            </a:r>
            <a:r>
              <a:rPr sz="3450" spc="45" dirty="0">
                <a:solidFill>
                  <a:srgbClr val="F0F0ED"/>
                </a:solidFill>
              </a:rPr>
              <a:t>can</a:t>
            </a:r>
            <a:r>
              <a:rPr sz="3450" spc="-220" dirty="0">
                <a:solidFill>
                  <a:srgbClr val="F0F0ED"/>
                </a:solidFill>
              </a:rPr>
              <a:t> </a:t>
            </a:r>
            <a:r>
              <a:rPr sz="3400" spc="65" dirty="0">
                <a:solidFill>
                  <a:srgbClr val="F0F0ED"/>
                </a:solidFill>
              </a:rPr>
              <a:t>s</a:t>
            </a:r>
            <a:r>
              <a:rPr sz="3450" spc="65" dirty="0">
                <a:solidFill>
                  <a:srgbClr val="F0F0ED"/>
                </a:solidFill>
              </a:rPr>
              <a:t>elec</a:t>
            </a:r>
            <a:r>
              <a:rPr sz="3400" spc="65" dirty="0">
                <a:solidFill>
                  <a:srgbClr val="F0F0ED"/>
                </a:solidFill>
              </a:rPr>
              <a:t>t </a:t>
            </a:r>
            <a:r>
              <a:rPr sz="3400" spc="-930" dirty="0">
                <a:solidFill>
                  <a:srgbClr val="F0F0ED"/>
                </a:solidFill>
              </a:rPr>
              <a:t> </a:t>
            </a:r>
            <a:r>
              <a:rPr sz="3450" spc="140" dirty="0">
                <a:solidFill>
                  <a:srgbClr val="F0F0ED"/>
                </a:solidFill>
              </a:rPr>
              <a:t>b</a:t>
            </a:r>
            <a:r>
              <a:rPr sz="3450" spc="-60" dirty="0">
                <a:solidFill>
                  <a:srgbClr val="F0F0ED"/>
                </a:solidFill>
              </a:rPr>
              <a:t>e</a:t>
            </a:r>
            <a:r>
              <a:rPr sz="3400" spc="-125" dirty="0">
                <a:solidFill>
                  <a:srgbClr val="F0F0ED"/>
                </a:solidFill>
              </a:rPr>
              <a:t>s</a:t>
            </a:r>
            <a:r>
              <a:rPr sz="3400" spc="425" dirty="0">
                <a:solidFill>
                  <a:srgbClr val="F0F0ED"/>
                </a:solidFill>
              </a:rPr>
              <a:t>t</a:t>
            </a:r>
            <a:r>
              <a:rPr sz="3400" spc="-200" dirty="0">
                <a:solidFill>
                  <a:srgbClr val="F0F0ED"/>
                </a:solidFill>
              </a:rPr>
              <a:t> </a:t>
            </a:r>
            <a:r>
              <a:rPr sz="3450" spc="20" dirty="0">
                <a:solidFill>
                  <a:srgbClr val="F0F0ED"/>
                </a:solidFill>
              </a:rPr>
              <a:t>c</a:t>
            </a:r>
            <a:r>
              <a:rPr sz="3450" spc="-70" dirty="0">
                <a:solidFill>
                  <a:srgbClr val="F0F0ED"/>
                </a:solidFill>
              </a:rPr>
              <a:t>a</a:t>
            </a:r>
            <a:r>
              <a:rPr sz="3450" spc="114" dirty="0">
                <a:solidFill>
                  <a:srgbClr val="F0F0ED"/>
                </a:solidFill>
              </a:rPr>
              <a:t>n</a:t>
            </a:r>
            <a:r>
              <a:rPr sz="3450" spc="130" dirty="0">
                <a:solidFill>
                  <a:srgbClr val="F0F0ED"/>
                </a:solidFill>
              </a:rPr>
              <a:t>d</a:t>
            </a:r>
            <a:r>
              <a:rPr sz="3450" spc="125" dirty="0">
                <a:solidFill>
                  <a:srgbClr val="F0F0ED"/>
                </a:solidFill>
              </a:rPr>
              <a:t>i</a:t>
            </a:r>
            <a:r>
              <a:rPr sz="3450" spc="130" dirty="0">
                <a:solidFill>
                  <a:srgbClr val="F0F0ED"/>
                </a:solidFill>
              </a:rPr>
              <a:t>d</a:t>
            </a:r>
            <a:r>
              <a:rPr sz="3450" spc="-70" dirty="0">
                <a:solidFill>
                  <a:srgbClr val="F0F0ED"/>
                </a:solidFill>
              </a:rPr>
              <a:t>a</a:t>
            </a:r>
            <a:r>
              <a:rPr sz="3400" spc="350" dirty="0">
                <a:solidFill>
                  <a:srgbClr val="F0F0ED"/>
                </a:solidFill>
              </a:rPr>
              <a:t>t</a:t>
            </a:r>
            <a:r>
              <a:rPr sz="3450" spc="15" dirty="0">
                <a:solidFill>
                  <a:srgbClr val="F0F0ED"/>
                </a:solidFill>
              </a:rPr>
              <a:t>e</a:t>
            </a:r>
            <a:r>
              <a:rPr sz="3450" spc="-215" dirty="0">
                <a:solidFill>
                  <a:srgbClr val="F0F0ED"/>
                </a:solidFill>
              </a:rPr>
              <a:t> </a:t>
            </a:r>
            <a:r>
              <a:rPr sz="3450" spc="-70" dirty="0">
                <a:solidFill>
                  <a:srgbClr val="F0F0ED"/>
                </a:solidFill>
              </a:rPr>
              <a:t>a</a:t>
            </a:r>
            <a:r>
              <a:rPr sz="3400" spc="-50" dirty="0">
                <a:solidFill>
                  <a:srgbClr val="F0F0ED"/>
                </a:solidFill>
              </a:rPr>
              <a:t>s</a:t>
            </a:r>
            <a:r>
              <a:rPr sz="3400" spc="-200" dirty="0">
                <a:solidFill>
                  <a:srgbClr val="F0F0ED"/>
                </a:solidFill>
              </a:rPr>
              <a:t> </a:t>
            </a:r>
            <a:r>
              <a:rPr sz="3450" spc="130" dirty="0">
                <a:solidFill>
                  <a:srgbClr val="F0F0ED"/>
                </a:solidFill>
              </a:rPr>
              <a:t>p</a:t>
            </a:r>
            <a:r>
              <a:rPr sz="3450" spc="-60" dirty="0">
                <a:solidFill>
                  <a:srgbClr val="F0F0ED"/>
                </a:solidFill>
              </a:rPr>
              <a:t>e</a:t>
            </a:r>
            <a:r>
              <a:rPr sz="3400" spc="310" dirty="0">
                <a:solidFill>
                  <a:srgbClr val="F0F0ED"/>
                </a:solidFill>
              </a:rPr>
              <a:t>r  </a:t>
            </a:r>
            <a:r>
              <a:rPr sz="3400" spc="175" dirty="0">
                <a:solidFill>
                  <a:srgbClr val="F0F0ED"/>
                </a:solidFill>
              </a:rPr>
              <a:t>t</a:t>
            </a:r>
            <a:r>
              <a:rPr sz="3450" spc="175" dirty="0">
                <a:solidFill>
                  <a:srgbClr val="F0F0ED"/>
                </a:solidFill>
              </a:rPr>
              <a:t>hei</a:t>
            </a:r>
            <a:r>
              <a:rPr sz="3400" spc="175" dirty="0">
                <a:solidFill>
                  <a:srgbClr val="F0F0ED"/>
                </a:solidFill>
              </a:rPr>
              <a:t>r</a:t>
            </a:r>
            <a:r>
              <a:rPr sz="3400" spc="-210" dirty="0">
                <a:solidFill>
                  <a:srgbClr val="F0F0ED"/>
                </a:solidFill>
              </a:rPr>
              <a:t> </a:t>
            </a:r>
            <a:r>
              <a:rPr sz="3400" spc="140" dirty="0">
                <a:solidFill>
                  <a:srgbClr val="F0F0ED"/>
                </a:solidFill>
              </a:rPr>
              <a:t>r</a:t>
            </a:r>
            <a:r>
              <a:rPr sz="3450" spc="140" dirty="0">
                <a:solidFill>
                  <a:srgbClr val="F0F0ED"/>
                </a:solidFill>
              </a:rPr>
              <a:t>eq</a:t>
            </a:r>
            <a:r>
              <a:rPr sz="3400" spc="140" dirty="0">
                <a:solidFill>
                  <a:srgbClr val="F0F0ED"/>
                </a:solidFill>
              </a:rPr>
              <a:t>u</a:t>
            </a:r>
            <a:r>
              <a:rPr sz="3450" spc="140" dirty="0">
                <a:solidFill>
                  <a:srgbClr val="F0F0ED"/>
                </a:solidFill>
              </a:rPr>
              <a:t>i</a:t>
            </a:r>
            <a:r>
              <a:rPr sz="3400" spc="140" dirty="0">
                <a:solidFill>
                  <a:srgbClr val="F0F0ED"/>
                </a:solidFill>
              </a:rPr>
              <a:t>r</a:t>
            </a:r>
            <a:r>
              <a:rPr sz="3450" spc="140" dirty="0">
                <a:solidFill>
                  <a:srgbClr val="F0F0ED"/>
                </a:solidFill>
              </a:rPr>
              <a:t>emen</a:t>
            </a:r>
            <a:r>
              <a:rPr sz="3400" spc="140" dirty="0">
                <a:solidFill>
                  <a:srgbClr val="F0F0ED"/>
                </a:solidFill>
              </a:rPr>
              <a:t>t</a:t>
            </a:r>
            <a:endParaRPr sz="3400" dirty="0"/>
          </a:p>
        </p:txBody>
      </p:sp>
      <p:sp>
        <p:nvSpPr>
          <p:cNvPr id="13" name="object 13"/>
          <p:cNvSpPr txBox="1"/>
          <p:nvPr/>
        </p:nvSpPr>
        <p:spPr>
          <a:xfrm>
            <a:off x="12346267" y="3174384"/>
            <a:ext cx="4381500" cy="150361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3679"/>
              </a:lnSpc>
              <a:spcBef>
                <a:spcPts val="625"/>
              </a:spcBef>
            </a:pPr>
            <a:r>
              <a:rPr sz="3450" spc="-315" dirty="0">
                <a:solidFill>
                  <a:srgbClr val="F0F0ED"/>
                </a:solidFill>
                <a:latin typeface="Arial"/>
                <a:cs typeface="Arial"/>
              </a:rPr>
              <a:t>S</a:t>
            </a:r>
            <a:r>
              <a:rPr sz="3450" spc="-70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3400" spc="40" dirty="0">
                <a:solidFill>
                  <a:srgbClr val="F0F0ED"/>
                </a:solidFill>
                <a:latin typeface="Arial"/>
                <a:cs typeface="Arial"/>
              </a:rPr>
              <a:t>v</a:t>
            </a:r>
            <a:r>
              <a:rPr sz="3450" spc="15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50" spc="-21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215" dirty="0">
                <a:solidFill>
                  <a:srgbClr val="F0F0ED"/>
                </a:solidFill>
                <a:latin typeface="Arial"/>
                <a:cs typeface="Arial"/>
              </a:rPr>
              <a:t>m</a:t>
            </a:r>
            <a:r>
              <a:rPr sz="3450" spc="55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3450" spc="114" dirty="0">
                <a:solidFill>
                  <a:srgbClr val="F0F0ED"/>
                </a:solidFill>
                <a:latin typeface="Arial"/>
                <a:cs typeface="Arial"/>
              </a:rPr>
              <a:t>n</a:t>
            </a:r>
            <a:r>
              <a:rPr sz="3450" spc="-6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00" spc="170" dirty="0">
                <a:solidFill>
                  <a:srgbClr val="F0F0ED"/>
                </a:solidFill>
                <a:latin typeface="Arial"/>
                <a:cs typeface="Arial"/>
              </a:rPr>
              <a:t>y</a:t>
            </a:r>
            <a:r>
              <a:rPr sz="3400" spc="-200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2700" spc="650" dirty="0">
                <a:solidFill>
                  <a:srgbClr val="F0F0ED"/>
                </a:solidFill>
                <a:latin typeface="Gulim"/>
                <a:cs typeface="Gulim"/>
              </a:rPr>
              <a:t>&amp;</a:t>
            </a:r>
            <a:r>
              <a:rPr sz="2700" spc="-155" dirty="0">
                <a:solidFill>
                  <a:srgbClr val="F0F0ED"/>
                </a:solidFill>
                <a:latin typeface="Gulim"/>
                <a:cs typeface="Gulim"/>
              </a:rPr>
              <a:t> </a:t>
            </a:r>
            <a:r>
              <a:rPr sz="3400" spc="35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125" dirty="0">
                <a:solidFill>
                  <a:srgbClr val="F0F0ED"/>
                </a:solidFill>
                <a:latin typeface="Arial"/>
                <a:cs typeface="Arial"/>
              </a:rPr>
              <a:t>i</a:t>
            </a:r>
            <a:r>
              <a:rPr sz="3450" spc="215" dirty="0">
                <a:solidFill>
                  <a:srgbClr val="F0F0ED"/>
                </a:solidFill>
                <a:latin typeface="Arial"/>
                <a:cs typeface="Arial"/>
              </a:rPr>
              <a:t>m</a:t>
            </a:r>
            <a:r>
              <a:rPr sz="3450" spc="15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50" spc="-21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55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3450" spc="290" dirty="0">
                <a:solidFill>
                  <a:srgbClr val="F0F0ED"/>
                </a:solidFill>
                <a:latin typeface="Arial"/>
                <a:cs typeface="Arial"/>
              </a:rPr>
              <a:t>f  </a:t>
            </a:r>
            <a:r>
              <a:rPr sz="3450" spc="105" dirty="0" err="1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3400" spc="105" dirty="0" err="1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50" spc="105" dirty="0" err="1">
                <a:solidFill>
                  <a:srgbClr val="F0F0ED"/>
                </a:solidFill>
                <a:latin typeface="Arial"/>
                <a:cs typeface="Arial"/>
              </a:rPr>
              <a:t>gani</a:t>
            </a:r>
            <a:r>
              <a:rPr sz="3400" spc="105" dirty="0" err="1">
                <a:solidFill>
                  <a:srgbClr val="F0F0ED"/>
                </a:solidFill>
                <a:latin typeface="Arial"/>
                <a:cs typeface="Arial"/>
              </a:rPr>
              <a:t>z</a:t>
            </a:r>
            <a:r>
              <a:rPr lang="en-IN" sz="3400" spc="105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3400" spc="105" dirty="0" err="1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105" dirty="0" err="1">
                <a:solidFill>
                  <a:srgbClr val="F0F0ED"/>
                </a:solidFill>
                <a:latin typeface="Arial"/>
                <a:cs typeface="Arial"/>
              </a:rPr>
              <a:t>ion</a:t>
            </a:r>
            <a:r>
              <a:rPr lang="en-IN" sz="3450" spc="105" dirty="0">
                <a:solidFill>
                  <a:srgbClr val="F0F0ED"/>
                </a:solidFill>
                <a:latin typeface="Arial"/>
                <a:cs typeface="Arial"/>
              </a:rPr>
              <a:t>’s</a:t>
            </a:r>
            <a:r>
              <a:rPr sz="3450" spc="10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204" dirty="0">
                <a:solidFill>
                  <a:srgbClr val="F0F0ED"/>
                </a:solidFill>
                <a:latin typeface="Arial"/>
                <a:cs typeface="Arial"/>
              </a:rPr>
              <a:t>fo</a:t>
            </a:r>
            <a:r>
              <a:rPr sz="3400" spc="204" dirty="0">
                <a:solidFill>
                  <a:srgbClr val="F0F0ED"/>
                </a:solidFill>
                <a:latin typeface="Arial"/>
                <a:cs typeface="Arial"/>
              </a:rPr>
              <a:t>r </a:t>
            </a:r>
            <a:r>
              <a:rPr sz="3450" spc="125" dirty="0">
                <a:solidFill>
                  <a:srgbClr val="F0F0ED"/>
                </a:solidFill>
                <a:latin typeface="Arial"/>
                <a:cs typeface="Arial"/>
              </a:rPr>
              <a:t>hi</a:t>
            </a:r>
            <a:r>
              <a:rPr sz="3400" spc="125" dirty="0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50" spc="125" dirty="0">
                <a:solidFill>
                  <a:srgbClr val="F0F0ED"/>
                </a:solidFill>
                <a:latin typeface="Arial"/>
                <a:cs typeface="Arial"/>
              </a:rPr>
              <a:t>ing </a:t>
            </a:r>
            <a:r>
              <a:rPr sz="3450" spc="-944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35" dirty="0">
                <a:solidFill>
                  <a:srgbClr val="F0F0ED"/>
                </a:solidFill>
                <a:latin typeface="Arial"/>
                <a:cs typeface="Arial"/>
              </a:rPr>
              <a:t>p</a:t>
            </a:r>
            <a:r>
              <a:rPr sz="3400" spc="35" dirty="0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50" spc="35" dirty="0">
                <a:solidFill>
                  <a:srgbClr val="F0F0ED"/>
                </a:solidFill>
                <a:latin typeface="Arial"/>
                <a:cs typeface="Arial"/>
              </a:rPr>
              <a:t>oce</a:t>
            </a:r>
            <a:r>
              <a:rPr sz="3400" spc="35" dirty="0">
                <a:solidFill>
                  <a:srgbClr val="F0F0ED"/>
                </a:solidFill>
                <a:latin typeface="Arial"/>
                <a:cs typeface="Arial"/>
              </a:rPr>
              <a:t>ss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1738" y="5250709"/>
            <a:ext cx="9902825" cy="40366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633720" algn="ctr">
              <a:lnSpc>
                <a:spcPts val="3670"/>
              </a:lnSpc>
              <a:spcBef>
                <a:spcPts val="630"/>
              </a:spcBef>
            </a:pPr>
            <a:r>
              <a:rPr sz="3450" spc="70" dirty="0">
                <a:solidFill>
                  <a:srgbClr val="F0F0ED"/>
                </a:solidFill>
                <a:latin typeface="Arial"/>
                <a:cs typeface="Arial"/>
              </a:rPr>
              <a:t>Help</a:t>
            </a:r>
            <a:r>
              <a:rPr sz="3400" spc="70" dirty="0">
                <a:solidFill>
                  <a:srgbClr val="F0F0ED"/>
                </a:solidFill>
                <a:latin typeface="Arial"/>
                <a:cs typeface="Arial"/>
              </a:rPr>
              <a:t>s</a:t>
            </a:r>
            <a:r>
              <a:rPr sz="3400" spc="-22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00" spc="24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240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3450" spc="-240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100" dirty="0">
                <a:solidFill>
                  <a:srgbClr val="F0F0ED"/>
                </a:solidFill>
                <a:latin typeface="Arial"/>
                <a:cs typeface="Arial"/>
              </a:rPr>
              <a:t>make</a:t>
            </a:r>
            <a:r>
              <a:rPr sz="3450" spc="-240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180" dirty="0">
                <a:solidFill>
                  <a:srgbClr val="F0F0ED"/>
                </a:solidFill>
                <a:latin typeface="Arial"/>
                <a:cs typeface="Arial"/>
              </a:rPr>
              <a:t>be</a:t>
            </a:r>
            <a:r>
              <a:rPr sz="3400" spc="180" dirty="0">
                <a:solidFill>
                  <a:srgbClr val="F0F0ED"/>
                </a:solidFill>
                <a:latin typeface="Arial"/>
                <a:cs typeface="Arial"/>
              </a:rPr>
              <a:t>tt</a:t>
            </a:r>
            <a:r>
              <a:rPr sz="3450" spc="18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00" spc="180" dirty="0">
                <a:solidFill>
                  <a:srgbClr val="F0F0ED"/>
                </a:solidFill>
                <a:latin typeface="Arial"/>
                <a:cs typeface="Arial"/>
              </a:rPr>
              <a:t>r </a:t>
            </a:r>
            <a:r>
              <a:rPr sz="3400" spc="-930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120" dirty="0">
                <a:solidFill>
                  <a:srgbClr val="F0F0ED"/>
                </a:solidFill>
                <a:latin typeface="Arial"/>
                <a:cs typeface="Arial"/>
              </a:rPr>
              <a:t>p</a:t>
            </a:r>
            <a:r>
              <a:rPr sz="3400" spc="120" dirty="0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50" spc="120" dirty="0">
                <a:solidFill>
                  <a:srgbClr val="F0F0ED"/>
                </a:solidFill>
                <a:latin typeface="Arial"/>
                <a:cs typeface="Arial"/>
              </a:rPr>
              <a:t>epa</a:t>
            </a:r>
            <a:r>
              <a:rPr sz="3400" spc="120" dirty="0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50" spc="120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3400" spc="12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120" dirty="0">
                <a:solidFill>
                  <a:srgbClr val="F0F0ED"/>
                </a:solidFill>
                <a:latin typeface="Arial"/>
                <a:cs typeface="Arial"/>
              </a:rPr>
              <a:t>ion </a:t>
            </a:r>
            <a:r>
              <a:rPr sz="3450" spc="170" dirty="0">
                <a:solidFill>
                  <a:srgbClr val="F0F0ED"/>
                </a:solidFill>
                <a:latin typeface="Arial"/>
                <a:cs typeface="Arial"/>
              </a:rPr>
              <a:t>of </a:t>
            </a:r>
            <a:r>
              <a:rPr sz="3450" spc="17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60" dirty="0">
                <a:solidFill>
                  <a:srgbClr val="F0F0ED"/>
                </a:solidFill>
                <a:latin typeface="Arial"/>
                <a:cs typeface="Arial"/>
              </a:rPr>
              <a:t>candida</a:t>
            </a:r>
            <a:r>
              <a:rPr sz="3400" spc="6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6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00" spc="60" dirty="0">
                <a:solidFill>
                  <a:srgbClr val="F0F0ED"/>
                </a:solidFill>
                <a:latin typeface="Arial"/>
                <a:cs typeface="Arial"/>
              </a:rPr>
              <a:t>s </a:t>
            </a:r>
            <a:r>
              <a:rPr sz="3450" spc="204" dirty="0">
                <a:solidFill>
                  <a:srgbClr val="F0F0ED"/>
                </a:solidFill>
                <a:latin typeface="Arial"/>
                <a:cs typeface="Arial"/>
              </a:rPr>
              <a:t>fo</a:t>
            </a:r>
            <a:r>
              <a:rPr sz="3400" spc="204" dirty="0">
                <a:solidFill>
                  <a:srgbClr val="F0F0ED"/>
                </a:solidFill>
                <a:latin typeface="Arial"/>
                <a:cs typeface="Arial"/>
              </a:rPr>
              <a:t>r </a:t>
            </a:r>
            <a:r>
              <a:rPr sz="3400" spc="210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100" dirty="0">
                <a:solidFill>
                  <a:srgbClr val="F0F0ED"/>
                </a:solidFill>
                <a:latin typeface="Arial"/>
                <a:cs typeface="Arial"/>
              </a:rPr>
              <a:t>in</a:t>
            </a:r>
            <a:r>
              <a:rPr sz="3400" spc="10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10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00" spc="100" dirty="0">
                <a:solidFill>
                  <a:srgbClr val="F0F0ED"/>
                </a:solidFill>
                <a:latin typeface="Arial"/>
                <a:cs typeface="Arial"/>
              </a:rPr>
              <a:t>rv</a:t>
            </a:r>
            <a:r>
              <a:rPr sz="3450" spc="100" dirty="0">
                <a:solidFill>
                  <a:srgbClr val="F0F0ED"/>
                </a:solidFill>
                <a:latin typeface="Arial"/>
                <a:cs typeface="Arial"/>
              </a:rPr>
              <a:t>ie</a:t>
            </a:r>
            <a:r>
              <a:rPr sz="3400" spc="100" dirty="0">
                <a:solidFill>
                  <a:srgbClr val="F0F0ED"/>
                </a:solidFill>
                <a:latin typeface="Arial"/>
                <a:cs typeface="Arial"/>
              </a:rPr>
              <a:t>ws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50" dirty="0">
              <a:latin typeface="Arial"/>
              <a:cs typeface="Arial"/>
            </a:endParaRPr>
          </a:p>
          <a:p>
            <a:pPr marL="6400165" marR="5080" algn="ctr">
              <a:lnSpc>
                <a:spcPts val="3670"/>
              </a:lnSpc>
              <a:spcBef>
                <a:spcPts val="5"/>
              </a:spcBef>
            </a:pPr>
            <a:r>
              <a:rPr sz="3450" spc="315" dirty="0">
                <a:solidFill>
                  <a:srgbClr val="F0F0ED"/>
                </a:solidFill>
                <a:latin typeface="Arial"/>
                <a:cs typeface="Arial"/>
              </a:rPr>
              <a:t>M</a:t>
            </a:r>
            <a:r>
              <a:rPr sz="3450" spc="-70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3450" spc="229" dirty="0">
                <a:solidFill>
                  <a:srgbClr val="F0F0ED"/>
                </a:solidFill>
                <a:latin typeface="Arial"/>
                <a:cs typeface="Arial"/>
              </a:rPr>
              <a:t>k</a:t>
            </a:r>
            <a:r>
              <a:rPr sz="3450" spc="15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50" spc="-21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130" dirty="0">
                <a:solidFill>
                  <a:srgbClr val="F0F0ED"/>
                </a:solidFill>
                <a:latin typeface="Arial"/>
                <a:cs typeface="Arial"/>
              </a:rPr>
              <a:t>p</a:t>
            </a:r>
            <a:r>
              <a:rPr sz="3450" spc="-6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3400" spc="270" dirty="0">
                <a:solidFill>
                  <a:srgbClr val="F0F0ED"/>
                </a:solidFill>
                <a:latin typeface="Arial"/>
                <a:cs typeface="Arial"/>
              </a:rPr>
              <a:t>r</a:t>
            </a:r>
            <a:r>
              <a:rPr sz="3400" spc="-125" dirty="0">
                <a:solidFill>
                  <a:srgbClr val="F0F0ED"/>
                </a:solidFill>
                <a:latin typeface="Arial"/>
                <a:cs typeface="Arial"/>
              </a:rPr>
              <a:t>s</a:t>
            </a:r>
            <a:r>
              <a:rPr sz="3450" spc="55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3450" spc="114" dirty="0">
                <a:solidFill>
                  <a:srgbClr val="F0F0ED"/>
                </a:solidFill>
                <a:latin typeface="Arial"/>
                <a:cs typeface="Arial"/>
              </a:rPr>
              <a:t>n</a:t>
            </a:r>
            <a:r>
              <a:rPr sz="3450" spc="-70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3450" spc="195" dirty="0">
                <a:solidFill>
                  <a:srgbClr val="F0F0ED"/>
                </a:solidFill>
                <a:latin typeface="Arial"/>
                <a:cs typeface="Arial"/>
              </a:rPr>
              <a:t>l</a:t>
            </a:r>
            <a:r>
              <a:rPr sz="3450" spc="125" dirty="0">
                <a:solidFill>
                  <a:srgbClr val="F0F0ED"/>
                </a:solidFill>
                <a:latin typeface="Arial"/>
                <a:cs typeface="Arial"/>
              </a:rPr>
              <a:t>i</a:t>
            </a:r>
            <a:r>
              <a:rPr sz="3400" spc="350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00" spc="120" dirty="0">
                <a:solidFill>
                  <a:srgbClr val="F0F0ED"/>
                </a:solidFill>
                <a:latin typeface="Arial"/>
                <a:cs typeface="Arial"/>
              </a:rPr>
              <a:t>y  </a:t>
            </a:r>
            <a:r>
              <a:rPr sz="3450" spc="105" dirty="0">
                <a:solidFill>
                  <a:srgbClr val="F0F0ED"/>
                </a:solidFill>
                <a:latin typeface="Arial"/>
                <a:cs typeface="Arial"/>
              </a:rPr>
              <a:t>j</a:t>
            </a:r>
            <a:r>
              <a:rPr sz="3400" spc="105" dirty="0">
                <a:solidFill>
                  <a:srgbClr val="F0F0ED"/>
                </a:solidFill>
                <a:latin typeface="Arial"/>
                <a:cs typeface="Arial"/>
              </a:rPr>
              <a:t>u</a:t>
            </a:r>
            <a:r>
              <a:rPr sz="3450" spc="105" dirty="0">
                <a:solidFill>
                  <a:srgbClr val="F0F0ED"/>
                </a:solidFill>
                <a:latin typeface="Arial"/>
                <a:cs typeface="Arial"/>
              </a:rPr>
              <a:t>dgemen</a:t>
            </a:r>
            <a:r>
              <a:rPr sz="3400" spc="105" dirty="0">
                <a:solidFill>
                  <a:srgbClr val="F0F0ED"/>
                </a:solidFill>
                <a:latin typeface="Arial"/>
                <a:cs typeface="Arial"/>
              </a:rPr>
              <a:t>t </a:t>
            </a:r>
            <a:r>
              <a:rPr sz="3450" spc="170" dirty="0">
                <a:solidFill>
                  <a:srgbClr val="F0F0ED"/>
                </a:solidFill>
                <a:latin typeface="Arial"/>
                <a:cs typeface="Arial"/>
              </a:rPr>
              <a:t>of </a:t>
            </a:r>
            <a:r>
              <a:rPr sz="3450" spc="17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3450" spc="85" dirty="0">
                <a:solidFill>
                  <a:srgbClr val="F0F0ED"/>
                </a:solidFill>
                <a:latin typeface="Arial"/>
                <a:cs typeface="Arial"/>
              </a:rPr>
              <a:t>candida</a:t>
            </a:r>
            <a:r>
              <a:rPr sz="3400" spc="85" dirty="0">
                <a:solidFill>
                  <a:srgbClr val="F0F0ED"/>
                </a:solidFill>
                <a:latin typeface="Arial"/>
                <a:cs typeface="Arial"/>
              </a:rPr>
              <a:t>t</a:t>
            </a:r>
            <a:r>
              <a:rPr sz="3450" spc="85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51" y="1028700"/>
            <a:ext cx="17259299" cy="853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4787" y="3661339"/>
            <a:ext cx="10033213" cy="21101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600" b="1" spc="33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</a:t>
            </a:r>
            <a:r>
              <a:rPr sz="13600" b="1" spc="-919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600" b="1" spc="39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</a:t>
            </a:r>
            <a:r>
              <a:rPr sz="13300" b="1" spc="39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endParaRPr sz="13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032164"/>
            <a:ext cx="16230600" cy="9258300"/>
          </a:xfrm>
          <a:custGeom>
            <a:avLst/>
            <a:gdLst/>
            <a:ahLst/>
            <a:cxnLst/>
            <a:rect l="l" t="t" r="r" b="b"/>
            <a:pathLst>
              <a:path w="16230600" h="9258300">
                <a:moveTo>
                  <a:pt x="0" y="0"/>
                </a:moveTo>
                <a:lnTo>
                  <a:pt x="16230599" y="0"/>
                </a:lnTo>
                <a:lnTo>
                  <a:pt x="16230599" y="9258298"/>
                </a:lnTo>
                <a:lnTo>
                  <a:pt x="0" y="9258298"/>
                </a:lnTo>
                <a:lnTo>
                  <a:pt x="0" y="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0" y="6591300"/>
            <a:ext cx="746760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53720" algn="ctr">
              <a:lnSpc>
                <a:spcPct val="100000"/>
              </a:lnSpc>
              <a:spcBef>
                <a:spcPts val="1920"/>
              </a:spcBef>
            </a:pPr>
            <a:r>
              <a:rPr sz="4000" b="1" spc="125" dirty="0">
                <a:solidFill>
                  <a:srgbClr val="FFFFFF"/>
                </a:solidFill>
                <a:latin typeface="Tahoma"/>
                <a:cs typeface="Tahoma"/>
              </a:rPr>
              <a:t>SYNOPSIS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endParaRPr sz="4000" b="1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E3EEE-438F-42C2-92F2-B167301E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19300"/>
            <a:ext cx="8763000" cy="716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A5DF47-DCF9-4E9A-A764-B5C86B1B3D19}"/>
              </a:ext>
            </a:extLst>
          </p:cNvPr>
          <p:cNvSpPr txBox="1"/>
          <p:nvPr/>
        </p:nvSpPr>
        <p:spPr>
          <a:xfrm>
            <a:off x="9144000" y="1866900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8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“Intelligence System For Personality Assessment From Video Interview”  </a:t>
            </a:r>
            <a:endParaRPr lang="en-IN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430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1524000" cy="10287000"/>
          </a:xfrm>
          <a:custGeom>
            <a:avLst/>
            <a:gdLst/>
            <a:ahLst/>
            <a:cxnLst/>
            <a:rect l="l" t="t" r="r" b="b"/>
            <a:pathLst>
              <a:path w="1533525" h="10287000">
                <a:moveTo>
                  <a:pt x="15335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33524" y="0"/>
                </a:lnTo>
                <a:lnTo>
                  <a:pt x="1533524" y="102869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29600" y="31173"/>
            <a:ext cx="56388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sz="8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AE5EB28-290C-436A-955A-41745C639309}"/>
              </a:ext>
            </a:extLst>
          </p:cNvPr>
          <p:cNvSpPr/>
          <p:nvPr/>
        </p:nvSpPr>
        <p:spPr>
          <a:xfrm>
            <a:off x="914400" y="25527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2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3269F2-793F-4B99-B3F4-A57320293D1A}"/>
              </a:ext>
            </a:extLst>
          </p:cNvPr>
          <p:cNvSpPr/>
          <p:nvPr/>
        </p:nvSpPr>
        <p:spPr>
          <a:xfrm>
            <a:off x="914400" y="14859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1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7733BFF-A453-4BE2-BBD3-FFBC9AC349B3}"/>
              </a:ext>
            </a:extLst>
          </p:cNvPr>
          <p:cNvSpPr/>
          <p:nvPr/>
        </p:nvSpPr>
        <p:spPr>
          <a:xfrm>
            <a:off x="914400" y="36195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3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3A963E-EEDE-4D71-93BA-E9CC20D89BFA}"/>
              </a:ext>
            </a:extLst>
          </p:cNvPr>
          <p:cNvSpPr/>
          <p:nvPr/>
        </p:nvSpPr>
        <p:spPr>
          <a:xfrm>
            <a:off x="914400" y="4707081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4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E53604C-7DA4-4FF9-90A6-81F474D72709}"/>
              </a:ext>
            </a:extLst>
          </p:cNvPr>
          <p:cNvSpPr/>
          <p:nvPr/>
        </p:nvSpPr>
        <p:spPr>
          <a:xfrm>
            <a:off x="914400" y="57531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5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70F4BFC-04C5-479F-985B-2BFFBBB6F08B}"/>
              </a:ext>
            </a:extLst>
          </p:cNvPr>
          <p:cNvSpPr/>
          <p:nvPr/>
        </p:nvSpPr>
        <p:spPr>
          <a:xfrm>
            <a:off x="914400" y="68199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6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08D30-EFF1-45B5-9BCB-8A2BEC6D11C6}"/>
              </a:ext>
            </a:extLst>
          </p:cNvPr>
          <p:cNvSpPr txBox="1"/>
          <p:nvPr/>
        </p:nvSpPr>
        <p:spPr>
          <a:xfrm>
            <a:off x="2743200" y="1409700"/>
            <a:ext cx="5486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IN" sz="4400" b="1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CCA02D-5FA7-4A0D-84EB-087D7BBE8B8B}"/>
              </a:ext>
            </a:extLst>
          </p:cNvPr>
          <p:cNvSpPr txBox="1"/>
          <p:nvPr/>
        </p:nvSpPr>
        <p:spPr>
          <a:xfrm>
            <a:off x="2743200" y="2476500"/>
            <a:ext cx="7772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DE951C8A-BD04-4107-989A-62526A833635}"/>
              </a:ext>
            </a:extLst>
          </p:cNvPr>
          <p:cNvSpPr/>
          <p:nvPr/>
        </p:nvSpPr>
        <p:spPr>
          <a:xfrm>
            <a:off x="914400" y="78105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7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CAA0671B-1469-48A5-83B7-70A74734FE6F}"/>
              </a:ext>
            </a:extLst>
          </p:cNvPr>
          <p:cNvSpPr/>
          <p:nvPr/>
        </p:nvSpPr>
        <p:spPr>
          <a:xfrm>
            <a:off x="914400" y="88773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8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7F525-B977-4742-A2F0-C5676136C5C2}"/>
              </a:ext>
            </a:extLst>
          </p:cNvPr>
          <p:cNvSpPr txBox="1"/>
          <p:nvPr/>
        </p:nvSpPr>
        <p:spPr>
          <a:xfrm>
            <a:off x="2743200" y="3543300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350B6-E15C-4BA7-A0F3-F4D1D295EB60}"/>
              </a:ext>
            </a:extLst>
          </p:cNvPr>
          <p:cNvSpPr txBox="1"/>
          <p:nvPr/>
        </p:nvSpPr>
        <p:spPr>
          <a:xfrm>
            <a:off x="2743200" y="4610100"/>
            <a:ext cx="822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Literature Survey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9C5DA-00B1-409E-B7FA-6E73E0365CD9}"/>
              </a:ext>
            </a:extLst>
          </p:cNvPr>
          <p:cNvSpPr txBox="1"/>
          <p:nvPr/>
        </p:nvSpPr>
        <p:spPr>
          <a:xfrm>
            <a:off x="2743200" y="6819900"/>
            <a:ext cx="838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ECB2A-CDD4-46DB-AA25-60AC8C7DAF54}"/>
              </a:ext>
            </a:extLst>
          </p:cNvPr>
          <p:cNvSpPr txBox="1"/>
          <p:nvPr/>
        </p:nvSpPr>
        <p:spPr>
          <a:xfrm>
            <a:off x="2819400" y="7810500"/>
            <a:ext cx="838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System Requirements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FF006-0EB5-49C3-BB1A-80F26AB58C85}"/>
              </a:ext>
            </a:extLst>
          </p:cNvPr>
          <p:cNvSpPr txBox="1"/>
          <p:nvPr/>
        </p:nvSpPr>
        <p:spPr>
          <a:xfrm>
            <a:off x="2743200" y="5753100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D326E6-AEA4-471E-8CA8-DED48A143F2A}"/>
              </a:ext>
            </a:extLst>
          </p:cNvPr>
          <p:cNvSpPr txBox="1"/>
          <p:nvPr/>
        </p:nvSpPr>
        <p:spPr>
          <a:xfrm>
            <a:off x="2819400" y="8801100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745" dirty="0">
                <a:solidFill>
                  <a:srgbClr val="00CC99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Outcomes</a:t>
            </a:r>
            <a:endParaRPr lang="en-IN" sz="4400" dirty="0">
              <a:solidFill>
                <a:srgbClr val="00CC99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7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1028700"/>
            <a:ext cx="13487400" cy="1504950"/>
          </a:xfrm>
          <a:custGeom>
            <a:avLst/>
            <a:gdLst/>
            <a:ahLst/>
            <a:cxnLst/>
            <a:rect l="l" t="t" r="r" b="b"/>
            <a:pathLst>
              <a:path w="10306050" h="1504950">
                <a:moveTo>
                  <a:pt x="10306049" y="1504949"/>
                </a:moveTo>
                <a:lnTo>
                  <a:pt x="0" y="1504949"/>
                </a:lnTo>
                <a:lnTo>
                  <a:pt x="0" y="0"/>
                </a:lnTo>
                <a:lnTo>
                  <a:pt x="10306049" y="0"/>
                </a:lnTo>
                <a:lnTo>
                  <a:pt x="10306049" y="15049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1257300"/>
            <a:ext cx="13030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People’s spend more time on social media in daily life, so to recruit the candidate organizations post’s job advertisements on that.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3042747"/>
            <a:ext cx="13483556" cy="1567353"/>
          </a:xfrm>
          <a:custGeom>
            <a:avLst/>
            <a:gdLst/>
            <a:ahLst/>
            <a:cxnLst/>
            <a:rect l="l" t="t" r="r" b="b"/>
            <a:pathLst>
              <a:path w="10306050" h="1638300">
                <a:moveTo>
                  <a:pt x="10306049" y="1638299"/>
                </a:moveTo>
                <a:lnTo>
                  <a:pt x="0" y="1638299"/>
                </a:lnTo>
                <a:lnTo>
                  <a:pt x="0" y="0"/>
                </a:lnTo>
                <a:lnTo>
                  <a:pt x="10306049" y="0"/>
                </a:lnTo>
                <a:lnTo>
                  <a:pt x="10306049" y="1638299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0" y="3086100"/>
            <a:ext cx="13106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a lot applicants to choose perfect candidate to respective position has become a challenge to HR, Also there exists a chance of human cognitive biases.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 rot="16200000">
            <a:off x="-2724255" y="4391846"/>
            <a:ext cx="9220202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b="1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82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NTRODUCTION</a:t>
            </a:r>
            <a:endParaRPr sz="8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5143500"/>
            <a:ext cx="13483556" cy="1743075"/>
          </a:xfrm>
          <a:custGeom>
            <a:avLst/>
            <a:gdLst/>
            <a:ahLst/>
            <a:cxnLst/>
            <a:rect l="l" t="t" r="r" b="b"/>
            <a:pathLst>
              <a:path w="10306050" h="1743075">
                <a:moveTo>
                  <a:pt x="10306049" y="1743074"/>
                </a:moveTo>
                <a:lnTo>
                  <a:pt x="0" y="1743074"/>
                </a:lnTo>
                <a:lnTo>
                  <a:pt x="0" y="0"/>
                </a:lnTo>
                <a:lnTo>
                  <a:pt x="10306049" y="0"/>
                </a:lnTo>
                <a:lnTo>
                  <a:pt x="10306049" y="1743074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9200" y="5219700"/>
            <a:ext cx="12420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Inviting every job candidate to attend face-to-face interviews is not cost effective for organization,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video interview (AVI) has been developed as an alternative.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800" y="7353300"/>
            <a:ext cx="13411200" cy="1638300"/>
          </a:xfrm>
          <a:custGeom>
            <a:avLst/>
            <a:gdLst/>
            <a:ahLst/>
            <a:cxnLst/>
            <a:rect l="l" t="t" r="r" b="b"/>
            <a:pathLst>
              <a:path w="10306050" h="1638300">
                <a:moveTo>
                  <a:pt x="10306049" y="1638299"/>
                </a:moveTo>
                <a:lnTo>
                  <a:pt x="0" y="1638299"/>
                </a:lnTo>
                <a:lnTo>
                  <a:pt x="0" y="0"/>
                </a:lnTo>
                <a:lnTo>
                  <a:pt x="10306049" y="0"/>
                </a:lnTo>
                <a:lnTo>
                  <a:pt x="10306049" y="1638299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029200" y="7353300"/>
            <a:ext cx="12192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in recruitment is relatively a new topic and research is being done to assess the advantages and challenges of using AI in recruitment and selection.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6940"/>
            <a:ext cx="16040100" cy="3581400"/>
          </a:xfrm>
          <a:custGeom>
            <a:avLst/>
            <a:gdLst/>
            <a:ahLst/>
            <a:cxnLst/>
            <a:rect l="l" t="t" r="r" b="b"/>
            <a:pathLst>
              <a:path w="16040100" h="3581400">
                <a:moveTo>
                  <a:pt x="16040098" y="3581399"/>
                </a:moveTo>
                <a:lnTo>
                  <a:pt x="0" y="3581399"/>
                </a:lnTo>
                <a:lnTo>
                  <a:pt x="0" y="0"/>
                </a:lnTo>
                <a:lnTo>
                  <a:pt x="16040098" y="0"/>
                </a:lnTo>
                <a:lnTo>
                  <a:pt x="16040098" y="35813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7734300"/>
            <a:ext cx="1368642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b="1" spc="20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IN" sz="8200" b="1" spc="20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ROBLEM</a:t>
            </a:r>
            <a:r>
              <a:rPr sz="8200" b="1" spc="-5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8200" b="1" spc="-5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8200" b="1" spc="24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8200" b="1" spc="24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TATEMENT</a:t>
            </a:r>
            <a:endParaRPr sz="8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95633" y="1181100"/>
            <a:ext cx="992367" cy="2133600"/>
          </a:xfrm>
          <a:custGeom>
            <a:avLst/>
            <a:gdLst/>
            <a:ahLst/>
            <a:cxnLst/>
            <a:rect l="l" t="t" r="r" b="b"/>
            <a:pathLst>
              <a:path w="1362075" h="2495550">
                <a:moveTo>
                  <a:pt x="1362074" y="2495549"/>
                </a:moveTo>
                <a:lnTo>
                  <a:pt x="0" y="2495549"/>
                </a:lnTo>
                <a:lnTo>
                  <a:pt x="0" y="0"/>
                </a:lnTo>
                <a:lnTo>
                  <a:pt x="1362074" y="0"/>
                </a:lnTo>
                <a:lnTo>
                  <a:pt x="1362074" y="2495549"/>
                </a:lnTo>
                <a:close/>
              </a:path>
            </a:pathLst>
          </a:custGeom>
          <a:solidFill>
            <a:srgbClr val="F0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250971-BAD9-4C49-8958-105DAF32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95583"/>
            <a:ext cx="14249400" cy="3323987"/>
          </a:xfrm>
        </p:spPr>
        <p:txBody>
          <a:bodyPr/>
          <a:lstStyle/>
          <a:p>
            <a:pPr algn="ctr"/>
            <a:r>
              <a:rPr lang="en-US" sz="5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 the personality and skills of candidates during the online interview for respective job profile.</a:t>
            </a:r>
            <a:b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9400" y="7658100"/>
            <a:ext cx="7168665" cy="12779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200" b="1" spc="160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IN" sz="8200" b="1" spc="44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BJECTIVES</a:t>
            </a:r>
            <a:endParaRPr sz="8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2982" y="1433053"/>
            <a:ext cx="8046018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3200" spc="18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7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hire</a:t>
            </a:r>
            <a:r>
              <a:rPr lang="en-IN" sz="3200" spc="12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sz="3200" spc="-91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organization’s</a:t>
            </a:r>
            <a:r>
              <a:rPr sz="3200" spc="23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money</a:t>
            </a:r>
            <a:r>
              <a:rPr lang="en-IN" sz="3200" spc="13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982" y="3493976"/>
            <a:ext cx="8198418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3200" spc="18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9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6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screening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sz="3200" spc="23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3200" spc="-90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hiring</a:t>
            </a:r>
            <a:r>
              <a:rPr lang="en-IN" sz="3200" spc="8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2982" y="5554896"/>
            <a:ext cx="7969818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3200" spc="18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</a:t>
            </a:r>
            <a:r>
              <a:rPr sz="3200" spc="-7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unbiased</a:t>
            </a:r>
            <a:r>
              <a:rPr sz="3200" spc="-7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sz="3200" spc="-7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assessments </a:t>
            </a:r>
            <a:r>
              <a:rPr sz="3200" spc="-60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65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</a:t>
            </a:r>
            <a:r>
              <a:rPr lang="en-IN" sz="3200" spc="80" dirty="0">
                <a:solidFill>
                  <a:srgbClr val="F0F0E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41DE000-9F59-466E-8EDB-46502D97903F}"/>
              </a:ext>
            </a:extLst>
          </p:cNvPr>
          <p:cNvSpPr/>
          <p:nvPr/>
        </p:nvSpPr>
        <p:spPr>
          <a:xfrm rot="5400000">
            <a:off x="-3749387" y="4698422"/>
            <a:ext cx="9334500" cy="1821873"/>
          </a:xfrm>
          <a:custGeom>
            <a:avLst/>
            <a:gdLst/>
            <a:ahLst/>
            <a:cxnLst/>
            <a:rect l="l" t="t" r="r" b="b"/>
            <a:pathLst>
              <a:path w="10306050" h="1504950">
                <a:moveTo>
                  <a:pt x="10306049" y="1504949"/>
                </a:moveTo>
                <a:lnTo>
                  <a:pt x="0" y="1504949"/>
                </a:lnTo>
                <a:lnTo>
                  <a:pt x="0" y="0"/>
                </a:lnTo>
                <a:lnTo>
                  <a:pt x="10306049" y="0"/>
                </a:lnTo>
                <a:lnTo>
                  <a:pt x="10306049" y="15049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BB7DC96-134C-47B1-91B6-115951487658}"/>
              </a:ext>
            </a:extLst>
          </p:cNvPr>
          <p:cNvSpPr/>
          <p:nvPr/>
        </p:nvSpPr>
        <p:spPr>
          <a:xfrm>
            <a:off x="1143000" y="15621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1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55D47A2-20A2-4397-B352-046148BCB884}"/>
              </a:ext>
            </a:extLst>
          </p:cNvPr>
          <p:cNvSpPr/>
          <p:nvPr/>
        </p:nvSpPr>
        <p:spPr>
          <a:xfrm>
            <a:off x="1143000" y="3390900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2</a:t>
            </a:r>
            <a:endParaRPr lang="en-IN" sz="4800" dirty="0">
              <a:latin typeface="Tahoma"/>
              <a:cs typeface="Tahom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F661043-3DF3-49BA-8DA3-9A132D58C4BF}"/>
              </a:ext>
            </a:extLst>
          </p:cNvPr>
          <p:cNvSpPr/>
          <p:nvPr/>
        </p:nvSpPr>
        <p:spPr>
          <a:xfrm>
            <a:off x="1143000" y="54483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1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19199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800" spc="370" dirty="0">
                <a:solidFill>
                  <a:srgbClr val="31C29E"/>
                </a:solidFill>
                <a:latin typeface="Tahoma"/>
                <a:cs typeface="Tahoma"/>
              </a:rPr>
              <a:t>3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7749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DC806B-03F8-41A1-B7DB-A1100902869F}"/>
              </a:ext>
            </a:extLst>
          </p:cNvPr>
          <p:cNvSpPr/>
          <p:nvPr/>
        </p:nvSpPr>
        <p:spPr>
          <a:xfrm>
            <a:off x="1143000" y="2095500"/>
            <a:ext cx="16040100" cy="7848600"/>
          </a:xfrm>
          <a:custGeom>
            <a:avLst/>
            <a:gdLst/>
            <a:ahLst/>
            <a:cxnLst/>
            <a:rect l="l" t="t" r="r" b="b"/>
            <a:pathLst>
              <a:path w="16040100" h="3581400">
                <a:moveTo>
                  <a:pt x="16040098" y="3581399"/>
                </a:moveTo>
                <a:lnTo>
                  <a:pt x="0" y="3581399"/>
                </a:lnTo>
                <a:lnTo>
                  <a:pt x="0" y="0"/>
                </a:lnTo>
                <a:lnTo>
                  <a:pt x="16040098" y="0"/>
                </a:lnTo>
                <a:lnTo>
                  <a:pt x="16040098" y="35813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71B1-6A62-4160-88CE-2ECFBCCDA46E}"/>
              </a:ext>
            </a:extLst>
          </p:cNvPr>
          <p:cNvSpPr txBox="1"/>
          <p:nvPr/>
        </p:nvSpPr>
        <p:spPr>
          <a:xfrm>
            <a:off x="2971800" y="266700"/>
            <a:ext cx="137922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200" b="1" spc="745" dirty="0">
                <a:solidFill>
                  <a:srgbClr val="00CC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SURVEY</a:t>
            </a:r>
            <a:endParaRPr lang="en-IN" sz="8200" dirty="0">
              <a:solidFill>
                <a:srgbClr val="00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2A9FA2-FBAA-4DE0-8918-C217933EF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6127"/>
              </p:ext>
            </p:extLst>
          </p:nvPr>
        </p:nvGraphicFramePr>
        <p:xfrm>
          <a:off x="1752600" y="2476500"/>
          <a:ext cx="14020801" cy="6781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53546">
                  <a:extLst>
                    <a:ext uri="{9D8B030D-6E8A-4147-A177-3AD203B41FA5}">
                      <a16:colId xmlns:a16="http://schemas.microsoft.com/office/drawing/2014/main" val="1545988145"/>
                    </a:ext>
                  </a:extLst>
                </a:gridCol>
                <a:gridCol w="5085454">
                  <a:extLst>
                    <a:ext uri="{9D8B030D-6E8A-4147-A177-3AD203B41FA5}">
                      <a16:colId xmlns:a16="http://schemas.microsoft.com/office/drawing/2014/main" val="366581534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3382508"/>
                    </a:ext>
                  </a:extLst>
                </a:gridCol>
                <a:gridCol w="2031044">
                  <a:extLst>
                    <a:ext uri="{9D8B030D-6E8A-4147-A177-3AD203B41FA5}">
                      <a16:colId xmlns:a16="http://schemas.microsoft.com/office/drawing/2014/main" val="2247420892"/>
                    </a:ext>
                  </a:extLst>
                </a:gridCol>
                <a:gridCol w="2845757">
                  <a:extLst>
                    <a:ext uri="{9D8B030D-6E8A-4147-A177-3AD203B41FA5}">
                      <a16:colId xmlns:a16="http://schemas.microsoft.com/office/drawing/2014/main" val="31046095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Research </a:t>
                      </a:r>
                    </a:p>
                    <a:p>
                      <a:pPr algn="ctr"/>
                      <a:r>
                        <a:rPr lang="en-IN" sz="3200" b="1" dirty="0"/>
                        <a:t>paper no.</a:t>
                      </a:r>
                      <a:endParaRPr lang="en-IN" sz="3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Problem solved</a:t>
                      </a:r>
                      <a:endParaRPr lang="en-IN" sz="3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Verbal</a:t>
                      </a:r>
                      <a:endParaRPr lang="en-IN" sz="3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Non-verbal</a:t>
                      </a:r>
                      <a:endParaRPr lang="en-IN" sz="3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Methodology</a:t>
                      </a:r>
                      <a:endParaRPr lang="en-IN" sz="3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9902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</a:rPr>
                        <a:t>[1]</a:t>
                      </a:r>
                      <a:endParaRPr lang="en-IN" sz="24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Automatic prediction of hirability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Regression Methods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6772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</a:rPr>
                        <a:t>[2]</a:t>
                      </a:r>
                      <a:endParaRPr lang="en-IN" sz="2400" b="0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Automatic prediction of rating to interviewees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16 Regression Models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396730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Assessment of psychological and personality traits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9431437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[4]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Job analysis based on behavioural description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KSAO’s identification technique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32244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[5]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Automated personality Assessment by</a:t>
                      </a:r>
                    </a:p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Video interview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</a:rPr>
                        <a:t>Machine learning, Nomological network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04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300" y="1028700"/>
            <a:ext cx="1028700" cy="9258300"/>
          </a:xfrm>
          <a:custGeom>
            <a:avLst/>
            <a:gdLst/>
            <a:ahLst/>
            <a:cxnLst/>
            <a:rect l="l" t="t" r="r" b="b"/>
            <a:pathLst>
              <a:path w="1028700" h="9258300">
                <a:moveTo>
                  <a:pt x="1028699" y="9258299"/>
                </a:moveTo>
                <a:lnTo>
                  <a:pt x="0" y="9258299"/>
                </a:lnTo>
                <a:lnTo>
                  <a:pt x="0" y="0"/>
                </a:lnTo>
                <a:lnTo>
                  <a:pt x="1028699" y="0"/>
                </a:lnTo>
                <a:lnTo>
                  <a:pt x="1028699" y="92582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6927" y="10391"/>
            <a:ext cx="5874327" cy="9391650"/>
          </a:xfrm>
          <a:custGeom>
            <a:avLst/>
            <a:gdLst/>
            <a:ahLst/>
            <a:cxnLst/>
            <a:rect l="l" t="t" r="r" b="b"/>
            <a:pathLst>
              <a:path w="6724650" h="9391650">
                <a:moveTo>
                  <a:pt x="6724649" y="9391649"/>
                </a:moveTo>
                <a:lnTo>
                  <a:pt x="0" y="9391649"/>
                </a:lnTo>
                <a:lnTo>
                  <a:pt x="0" y="0"/>
                </a:lnTo>
                <a:lnTo>
                  <a:pt x="6724649" y="0"/>
                </a:lnTo>
                <a:lnTo>
                  <a:pt x="6724649" y="939164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6200000">
            <a:off x="-467546" y="3858446"/>
            <a:ext cx="63246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b="1" spc="1975" dirty="0">
                <a:solidFill>
                  <a:srgbClr val="17242D"/>
                </a:solidFill>
                <a:latin typeface="Arial"/>
                <a:cs typeface="Arial"/>
              </a:rPr>
              <a:t>M</a:t>
            </a:r>
            <a:r>
              <a:rPr sz="8200" b="1" spc="1300" dirty="0">
                <a:solidFill>
                  <a:srgbClr val="17242D"/>
                </a:solidFill>
                <a:latin typeface="Arial"/>
                <a:cs typeface="Arial"/>
              </a:rPr>
              <a:t>O</a:t>
            </a:r>
            <a:r>
              <a:rPr sz="8200" b="1" spc="1170" dirty="0">
                <a:solidFill>
                  <a:srgbClr val="17242D"/>
                </a:solidFill>
                <a:latin typeface="Arial"/>
                <a:cs typeface="Arial"/>
              </a:rPr>
              <a:t>D</a:t>
            </a:r>
            <a:r>
              <a:rPr sz="8200" b="1" spc="1035" dirty="0">
                <a:solidFill>
                  <a:srgbClr val="17242D"/>
                </a:solidFill>
                <a:latin typeface="Arial"/>
                <a:cs typeface="Arial"/>
              </a:rPr>
              <a:t>U</a:t>
            </a:r>
            <a:r>
              <a:rPr sz="8200" b="1" spc="755" dirty="0">
                <a:solidFill>
                  <a:srgbClr val="17242D"/>
                </a:solidFill>
                <a:latin typeface="Arial"/>
                <a:cs typeface="Arial"/>
              </a:rPr>
              <a:t>L</a:t>
            </a:r>
            <a:r>
              <a:rPr sz="8200" b="1" spc="855" dirty="0">
                <a:solidFill>
                  <a:srgbClr val="17242D"/>
                </a:solidFill>
                <a:latin typeface="Arial"/>
                <a:cs typeface="Arial"/>
              </a:rPr>
              <a:t>E</a:t>
            </a:r>
            <a:r>
              <a:rPr sz="8200" b="1" spc="580" dirty="0">
                <a:solidFill>
                  <a:srgbClr val="17242D"/>
                </a:solidFill>
                <a:latin typeface="Arial"/>
                <a:cs typeface="Arial"/>
              </a:rPr>
              <a:t>S</a:t>
            </a:r>
            <a:endParaRPr sz="82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1400" y="876300"/>
            <a:ext cx="5562600" cy="834844"/>
          </a:xfrm>
          <a:prstGeom prst="rect">
            <a:avLst/>
          </a:prstGeom>
        </p:spPr>
        <p:txBody>
          <a:bodyPr vert="horz" wrap="square" lIns="0" tIns="339090" rIns="0" bIns="0" rtlCol="0">
            <a:spAutoFit/>
          </a:bodyPr>
          <a:lstStyle/>
          <a:p>
            <a:pPr marL="469900" indent="-457200" algn="l">
              <a:spcBef>
                <a:spcPts val="2670"/>
              </a:spcBef>
              <a:buFont typeface="Wingdings" panose="05000000000000000000" pitchFamily="2" charset="2"/>
              <a:buChar char="Ø"/>
            </a:pPr>
            <a:r>
              <a:rPr lang="en-IN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Capturing Module</a:t>
            </a:r>
            <a:endParaRPr lang="en-IN" sz="36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A019F-5FDD-42FB-B3D3-70BEDC0E9362}"/>
              </a:ext>
            </a:extLst>
          </p:cNvPr>
          <p:cNvSpPr txBox="1"/>
          <p:nvPr/>
        </p:nvSpPr>
        <p:spPr>
          <a:xfrm>
            <a:off x="7239000" y="2781301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spc="30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Video-Procesing &amp; Feature   Extraction Module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E979-5FB8-4B14-BBA1-EBCD98AF95F5}"/>
              </a:ext>
            </a:extLst>
          </p:cNvPr>
          <p:cNvSpPr txBox="1"/>
          <p:nvPr/>
        </p:nvSpPr>
        <p:spPr>
          <a:xfrm>
            <a:off x="7239000" y="4838700"/>
            <a:ext cx="617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spc="30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Module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5A11-D311-45D7-927F-62AB23062430}"/>
              </a:ext>
            </a:extLst>
          </p:cNvPr>
          <p:cNvSpPr txBox="1"/>
          <p:nvPr/>
        </p:nvSpPr>
        <p:spPr>
          <a:xfrm>
            <a:off x="7239000" y="64389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spc="305" dirty="0">
                <a:solidFill>
                  <a:srgbClr val="31C2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Module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533525" cy="10287000"/>
          </a:xfrm>
          <a:custGeom>
            <a:avLst/>
            <a:gdLst/>
            <a:ahLst/>
            <a:cxnLst/>
            <a:rect l="l" t="t" r="r" b="b"/>
            <a:pathLst>
              <a:path w="1533525" h="10287000">
                <a:moveTo>
                  <a:pt x="15335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33524" y="0"/>
                </a:lnTo>
                <a:lnTo>
                  <a:pt x="1533524" y="1028699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4370" y="2285429"/>
            <a:ext cx="11536545" cy="7479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4400" y="495300"/>
            <a:ext cx="135636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200" b="1" spc="300" dirty="0">
                <a:solidFill>
                  <a:srgbClr val="1C7050"/>
                </a:solidFill>
              </a:rPr>
              <a:t>SYSTEM ARCHITECTURE</a:t>
            </a:r>
            <a:endParaRPr sz="8200" b="1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443</Words>
  <Application>Microsoft Office PowerPoint</Application>
  <PresentationFormat>Custom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Gulim</vt:lpstr>
      <vt:lpstr>Algerian</vt:lpstr>
      <vt:lpstr>Arial</vt:lpstr>
      <vt:lpstr>Calibri</vt:lpstr>
      <vt:lpstr>Lucida Sans Unicode</vt:lpstr>
      <vt:lpstr>Palatino Linotype</vt:lpstr>
      <vt:lpstr>Tahoma</vt:lpstr>
      <vt:lpstr>Times New Roman</vt:lpstr>
      <vt:lpstr>Wingdings</vt:lpstr>
      <vt:lpstr>Office Theme</vt:lpstr>
      <vt:lpstr>Rajarambapu Institute of Technology</vt:lpstr>
      <vt:lpstr>PowerPoint Presentation</vt:lpstr>
      <vt:lpstr>CONTENT</vt:lpstr>
      <vt:lpstr>INTRODUCTION</vt:lpstr>
      <vt:lpstr>Assess the personality and skills of candidates during the online interview for respective job profile. </vt:lpstr>
      <vt:lpstr>PowerPoint Presentation</vt:lpstr>
      <vt:lpstr>PowerPoint Presentation</vt:lpstr>
      <vt:lpstr>Capturing Module</vt:lpstr>
      <vt:lpstr>SYSTEM ARCHITECTURE</vt:lpstr>
      <vt:lpstr>HARDWARE</vt:lpstr>
      <vt:lpstr>Orgnization can select  best candidate as per  their requirement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Corporate Technology Pitch Deck Presentation</dc:title>
  <dc:creator>SHIDHANATH CHAVAN</dc:creator>
  <cp:keywords>DAEaQcwAJBE,BAEaQYDO7I4</cp:keywords>
  <cp:lastModifiedBy>Shidhanath Chavan</cp:lastModifiedBy>
  <cp:revision>80</cp:revision>
  <dcterms:created xsi:type="dcterms:W3CDTF">2021-03-30T18:52:00Z</dcterms:created>
  <dcterms:modified xsi:type="dcterms:W3CDTF">2021-04-01T06:35:08Z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2021-03-30T00:00:00Z</vt:filetime>
  </property>
</Properties>
</file>