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4"/>
  </p:notesMasterIdLst>
  <p:sldIdLst>
    <p:sldId id="267" r:id="rId2"/>
    <p:sldId id="268" r:id="rId3"/>
    <p:sldId id="256" r:id="rId4"/>
    <p:sldId id="257" r:id="rId5"/>
    <p:sldId id="258" r:id="rId6"/>
    <p:sldId id="259" r:id="rId7"/>
    <p:sldId id="260" r:id="rId8"/>
    <p:sldId id="262" r:id="rId9"/>
    <p:sldId id="263" r:id="rId10"/>
    <p:sldId id="264" r:id="rId11"/>
    <p:sldId id="265" r:id="rId12"/>
    <p:sldId id="266" r:id="rId13"/>
  </p:sldIdLst>
  <p:sldSz cx="14630400" cy="8229600"/>
  <p:notesSz cx="8229600" cy="14630400"/>
  <p:embeddedFontLst>
    <p:embeddedFont>
      <p:font typeface="Gelasio" panose="020B0604020202020204" charset="0"/>
      <p:regular r:id="rId15"/>
    </p:embeddedFont>
    <p:embeddedFont>
      <p:font typeface="Goudy Type" panose="00000500000000000000" pitchFamily="2" charset="0"/>
      <p:regular r:id="rId16"/>
    </p:embeddedFont>
    <p:embeddedFont>
      <p:font typeface="Grotesque" panose="020B0504020202020204" pitchFamily="34" charset="0"/>
      <p:regular r:id="rId17"/>
    </p:embeddedFont>
    <p:embeddedFont>
      <p:font typeface="Lato" panose="020F0502020204030203" pitchFamily="34"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55" d="100"/>
          <a:sy n="55" d="100"/>
        </p:scale>
        <p:origin x="652"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65525" cy="733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660900" y="0"/>
            <a:ext cx="3567113" cy="733425"/>
          </a:xfrm>
          <a:prstGeom prst="rect">
            <a:avLst/>
          </a:prstGeom>
        </p:spPr>
        <p:txBody>
          <a:bodyPr vert="horz" lIns="91440" tIns="45720" rIns="91440" bIns="45720" rtlCol="0"/>
          <a:lstStyle>
            <a:lvl1pPr algn="r">
              <a:defRPr sz="1200"/>
            </a:lvl1pPr>
          </a:lstStyle>
          <a:p>
            <a:fld id="{D97BD2C9-6361-F943-9B35-455EDC550978}" type="datetimeFigureOut">
              <a:rPr lang="en-US" smtClean="0"/>
              <a:t>7/28/2025</a:t>
            </a:fld>
            <a:endParaRPr lang="en-US"/>
          </a:p>
        </p:txBody>
      </p:sp>
      <p:sp>
        <p:nvSpPr>
          <p:cNvPr id="4" name="Slide Image Placeholder 3"/>
          <p:cNvSpPr>
            <a:spLocks noGrp="1" noRot="1" noChangeAspect="1"/>
          </p:cNvSpPr>
          <p:nvPr>
            <p:ph type="sldImg" idx="2"/>
          </p:nvPr>
        </p:nvSpPr>
        <p:spPr>
          <a:xfrm>
            <a:off x="-273050" y="1828800"/>
            <a:ext cx="8775700" cy="49371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822325" y="7040563"/>
            <a:ext cx="6584950" cy="57610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3896975"/>
            <a:ext cx="3565525" cy="7334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660900" y="13896975"/>
            <a:ext cx="3567113" cy="733425"/>
          </a:xfrm>
          <a:prstGeom prst="rect">
            <a:avLst/>
          </a:prstGeom>
        </p:spPr>
        <p:txBody>
          <a:bodyPr vert="horz" lIns="91440" tIns="45720" rIns="91440" bIns="45720" rtlCol="0" anchor="b"/>
          <a:lstStyle>
            <a:lvl1pPr algn="r">
              <a:defRPr sz="1200"/>
            </a:lvl1pPr>
          </a:lstStyle>
          <a:p>
            <a:fld id="{A7126AF9-86EA-F94F-9E5E-7170A6F6CA14}" type="slidenum">
              <a:rPr lang="en-US" smtClean="0"/>
              <a:t>‹#›</a:t>
            </a:fld>
            <a:endParaRPr lang="en-US"/>
          </a:p>
        </p:txBody>
      </p:sp>
    </p:spTree>
    <p:extLst>
      <p:ext uri="{BB962C8B-B14F-4D97-AF65-F5344CB8AC3E}">
        <p14:creationId xmlns:p14="http://schemas.microsoft.com/office/powerpoint/2010/main" val="2870051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16.jpeg"/></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9D07ABA-E147-45EB-299B-39E04A167102}"/>
              </a:ext>
            </a:extLst>
          </p:cNvPr>
          <p:cNvPicPr>
            <a:picLocks noChangeAspect="1"/>
          </p:cNvPicPr>
          <p:nvPr/>
        </p:nvPicPr>
        <p:blipFill>
          <a:blip r:embed="rId2"/>
          <a:stretch>
            <a:fillRect/>
          </a:stretch>
        </p:blipFill>
        <p:spPr>
          <a:xfrm>
            <a:off x="0" y="1"/>
            <a:ext cx="14630400" cy="8229600"/>
          </a:xfrm>
          <a:prstGeom prst="rect">
            <a:avLst/>
          </a:prstGeom>
        </p:spPr>
      </p:pic>
    </p:spTree>
    <p:extLst>
      <p:ext uri="{BB962C8B-B14F-4D97-AF65-F5344CB8AC3E}">
        <p14:creationId xmlns:p14="http://schemas.microsoft.com/office/powerpoint/2010/main" val="3113053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93790" y="1434703"/>
            <a:ext cx="6971109" cy="620078"/>
          </a:xfrm>
          <a:prstGeom prst="rect">
            <a:avLst/>
          </a:prstGeom>
          <a:noFill/>
          <a:ln/>
        </p:spPr>
        <p:txBody>
          <a:bodyPr wrap="none" lIns="0" tIns="0" rIns="0" bIns="0" rtlCol="0" anchor="t"/>
          <a:lstStyle/>
          <a:p>
            <a:pPr marL="0" indent="0" algn="l">
              <a:lnSpc>
                <a:spcPts val="4850"/>
              </a:lnSpc>
              <a:buNone/>
            </a:pPr>
            <a:r>
              <a:rPr lang="en-US" sz="3900" dirty="0">
                <a:solidFill>
                  <a:srgbClr val="312F2B"/>
                </a:solidFill>
                <a:latin typeface="Gelasio" pitchFamily="34" charset="0"/>
                <a:ea typeface="Gelasio" pitchFamily="34" charset="-122"/>
                <a:cs typeface="Gelasio" pitchFamily="34" charset="-120"/>
              </a:rPr>
              <a:t>Platform Features and Site Map</a:t>
            </a:r>
            <a:endParaRPr lang="en-US" sz="3900" dirty="0"/>
          </a:p>
        </p:txBody>
      </p:sp>
      <p:sp>
        <p:nvSpPr>
          <p:cNvPr id="3" name="Text 1"/>
          <p:cNvSpPr/>
          <p:nvPr/>
        </p:nvSpPr>
        <p:spPr>
          <a:xfrm>
            <a:off x="793790" y="2451616"/>
            <a:ext cx="13042821" cy="317540"/>
          </a:xfrm>
          <a:prstGeom prst="rect">
            <a:avLst/>
          </a:prstGeom>
          <a:noFill/>
          <a:ln/>
        </p:spPr>
        <p:txBody>
          <a:bodyPr wrap="none" lIns="0" tIns="0" rIns="0" bIns="0" rtlCol="0" anchor="t"/>
          <a:lstStyle/>
          <a:p>
            <a:pPr marL="0" indent="0" algn="l">
              <a:lnSpc>
                <a:spcPts val="2500"/>
              </a:lnSpc>
              <a:buNone/>
            </a:pPr>
            <a:r>
              <a:rPr lang="en-US" sz="1550" dirty="0">
                <a:solidFill>
                  <a:srgbClr val="272525"/>
                </a:solidFill>
                <a:latin typeface="Lato" pitchFamily="34" charset="0"/>
                <a:ea typeface="Lato" pitchFamily="34" charset="-122"/>
                <a:cs typeface="Lato" pitchFamily="34" charset="-120"/>
              </a:rPr>
              <a:t>The AYOP is designed with user-centric features and a clear navigation structure to ensure ease of use and maximum impact for farmers.</a:t>
            </a:r>
            <a:endParaRPr lang="en-US" sz="1550" dirty="0"/>
          </a:p>
        </p:txBody>
      </p:sp>
      <p:sp>
        <p:nvSpPr>
          <p:cNvPr id="4" name="Text 2"/>
          <p:cNvSpPr/>
          <p:nvPr/>
        </p:nvSpPr>
        <p:spPr>
          <a:xfrm>
            <a:off x="793790" y="3190756"/>
            <a:ext cx="2480905" cy="310158"/>
          </a:xfrm>
          <a:prstGeom prst="rect">
            <a:avLst/>
          </a:prstGeom>
          <a:noFill/>
          <a:ln/>
        </p:spPr>
        <p:txBody>
          <a:bodyPr wrap="none" lIns="0" tIns="0" rIns="0" bIns="0" rtlCol="0" anchor="t"/>
          <a:lstStyle/>
          <a:p>
            <a:pPr marL="0" indent="0" algn="l">
              <a:lnSpc>
                <a:spcPts val="2400"/>
              </a:lnSpc>
              <a:buNone/>
            </a:pPr>
            <a:r>
              <a:rPr lang="en-US" sz="1950" dirty="0">
                <a:solidFill>
                  <a:srgbClr val="312F2B"/>
                </a:solidFill>
                <a:latin typeface="Gelasio" pitchFamily="34" charset="0"/>
                <a:ea typeface="Gelasio" pitchFamily="34" charset="-122"/>
                <a:cs typeface="Gelasio" pitchFamily="34" charset="-120"/>
              </a:rPr>
              <a:t>Prominent Features</a:t>
            </a:r>
            <a:endParaRPr lang="en-US" sz="1950" dirty="0"/>
          </a:p>
        </p:txBody>
      </p:sp>
      <p:sp>
        <p:nvSpPr>
          <p:cNvPr id="5" name="Text 3"/>
          <p:cNvSpPr/>
          <p:nvPr/>
        </p:nvSpPr>
        <p:spPr>
          <a:xfrm>
            <a:off x="793790" y="3699272"/>
            <a:ext cx="6279356"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272525"/>
                </a:solidFill>
                <a:latin typeface="Lato" pitchFamily="34" charset="0"/>
                <a:ea typeface="Lato" pitchFamily="34" charset="-122"/>
                <a:cs typeface="Lato" pitchFamily="34" charset="-120"/>
              </a:rPr>
              <a:t>Interactive Dashboard: Predicted yield, weather, soil health.</a:t>
            </a:r>
            <a:endParaRPr lang="en-US" sz="1550" dirty="0"/>
          </a:p>
        </p:txBody>
      </p:sp>
      <p:sp>
        <p:nvSpPr>
          <p:cNvPr id="6" name="Text 4"/>
          <p:cNvSpPr/>
          <p:nvPr/>
        </p:nvSpPr>
        <p:spPr>
          <a:xfrm>
            <a:off x="793790" y="4086225"/>
            <a:ext cx="6279356"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272525"/>
                </a:solidFill>
                <a:latin typeface="Lato" pitchFamily="34" charset="0"/>
                <a:ea typeface="Lato" pitchFamily="34" charset="-122"/>
                <a:cs typeface="Lato" pitchFamily="34" charset="-120"/>
              </a:rPr>
              <a:t>Geospatial Maps: Visualize yield variations, soil types.</a:t>
            </a:r>
            <a:endParaRPr lang="en-US" sz="1550" dirty="0"/>
          </a:p>
        </p:txBody>
      </p:sp>
      <p:sp>
        <p:nvSpPr>
          <p:cNvPr id="7" name="Text 5"/>
          <p:cNvSpPr/>
          <p:nvPr/>
        </p:nvSpPr>
        <p:spPr>
          <a:xfrm>
            <a:off x="793790" y="4473178"/>
            <a:ext cx="6279356"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272525"/>
                </a:solidFill>
                <a:latin typeface="Lato" pitchFamily="34" charset="0"/>
                <a:ea typeface="Lato" pitchFamily="34" charset="-122"/>
                <a:cs typeface="Lato" pitchFamily="34" charset="-120"/>
              </a:rPr>
              <a:t>Crop Health Monitoring: Satellite imagery for vigor assessment.</a:t>
            </a:r>
            <a:endParaRPr lang="en-US" sz="1550" dirty="0"/>
          </a:p>
        </p:txBody>
      </p:sp>
      <p:sp>
        <p:nvSpPr>
          <p:cNvPr id="8" name="Text 6"/>
          <p:cNvSpPr/>
          <p:nvPr/>
        </p:nvSpPr>
        <p:spPr>
          <a:xfrm>
            <a:off x="793790" y="4860131"/>
            <a:ext cx="6279356"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272525"/>
                </a:solidFill>
                <a:latin typeface="Lato" pitchFamily="34" charset="0"/>
                <a:ea typeface="Lato" pitchFamily="34" charset="-122"/>
                <a:cs typeface="Lato" pitchFamily="34" charset="-120"/>
              </a:rPr>
              <a:t>Alerts: Real-time notifications for weather, pests.</a:t>
            </a:r>
            <a:endParaRPr lang="en-US" sz="1550" dirty="0"/>
          </a:p>
        </p:txBody>
      </p:sp>
      <p:sp>
        <p:nvSpPr>
          <p:cNvPr id="9" name="Text 7"/>
          <p:cNvSpPr/>
          <p:nvPr/>
        </p:nvSpPr>
        <p:spPr>
          <a:xfrm>
            <a:off x="793790" y="5247084"/>
            <a:ext cx="6279356"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272525"/>
                </a:solidFill>
                <a:latin typeface="Lato" pitchFamily="34" charset="0"/>
                <a:ea typeface="Lato" pitchFamily="34" charset="-122"/>
                <a:cs typeface="Lato" pitchFamily="34" charset="-120"/>
              </a:rPr>
              <a:t>Recommendation Cards: Actionable advice on irrigation, fertilizer.</a:t>
            </a:r>
            <a:endParaRPr lang="en-US" sz="1550" dirty="0"/>
          </a:p>
        </p:txBody>
      </p:sp>
      <p:sp>
        <p:nvSpPr>
          <p:cNvPr id="10" name="Text 8"/>
          <p:cNvSpPr/>
          <p:nvPr/>
        </p:nvSpPr>
        <p:spPr>
          <a:xfrm>
            <a:off x="793790" y="5634038"/>
            <a:ext cx="6279356" cy="635079"/>
          </a:xfrm>
          <a:prstGeom prst="rect">
            <a:avLst/>
          </a:prstGeom>
          <a:noFill/>
          <a:ln/>
        </p:spPr>
        <p:txBody>
          <a:bodyPr wrap="square" lIns="0" tIns="0" rIns="0" bIns="0" rtlCol="0" anchor="t"/>
          <a:lstStyle/>
          <a:p>
            <a:pPr marL="342900" indent="-342900" algn="l">
              <a:lnSpc>
                <a:spcPts val="2500"/>
              </a:lnSpc>
              <a:buSzPct val="100000"/>
              <a:buChar char="•"/>
            </a:pPr>
            <a:r>
              <a:rPr lang="en-US" sz="1550" dirty="0">
                <a:solidFill>
                  <a:srgbClr val="272525"/>
                </a:solidFill>
                <a:latin typeface="Lato" pitchFamily="34" charset="0"/>
                <a:ea typeface="Lato" pitchFamily="34" charset="-122"/>
                <a:cs typeface="Lato" pitchFamily="34" charset="-120"/>
              </a:rPr>
              <a:t>Historical Tracking: View past yield and compare with recommendations.</a:t>
            </a:r>
            <a:endParaRPr lang="en-US" sz="1550" dirty="0"/>
          </a:p>
        </p:txBody>
      </p:sp>
      <p:sp>
        <p:nvSpPr>
          <p:cNvPr id="11" name="Text 9"/>
          <p:cNvSpPr/>
          <p:nvPr/>
        </p:nvSpPr>
        <p:spPr>
          <a:xfrm>
            <a:off x="7564874" y="3190756"/>
            <a:ext cx="2480905" cy="310158"/>
          </a:xfrm>
          <a:prstGeom prst="rect">
            <a:avLst/>
          </a:prstGeom>
          <a:noFill/>
          <a:ln/>
        </p:spPr>
        <p:txBody>
          <a:bodyPr wrap="none" lIns="0" tIns="0" rIns="0" bIns="0" rtlCol="0" anchor="t"/>
          <a:lstStyle/>
          <a:p>
            <a:pPr marL="0" indent="0" algn="l">
              <a:lnSpc>
                <a:spcPts val="2400"/>
              </a:lnSpc>
              <a:buNone/>
            </a:pPr>
            <a:r>
              <a:rPr lang="en-US" sz="1950" dirty="0">
                <a:solidFill>
                  <a:srgbClr val="312F2B"/>
                </a:solidFill>
                <a:latin typeface="Gelasio" pitchFamily="34" charset="0"/>
                <a:ea typeface="Gelasio" pitchFamily="34" charset="-122"/>
                <a:cs typeface="Gelasio" pitchFamily="34" charset="-120"/>
              </a:rPr>
              <a:t>Site Map</a:t>
            </a:r>
            <a:endParaRPr lang="en-US" sz="1950" dirty="0"/>
          </a:p>
        </p:txBody>
      </p:sp>
      <p:sp>
        <p:nvSpPr>
          <p:cNvPr id="12" name="Text 10"/>
          <p:cNvSpPr/>
          <p:nvPr/>
        </p:nvSpPr>
        <p:spPr>
          <a:xfrm>
            <a:off x="7564874" y="3699272"/>
            <a:ext cx="6279356"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272525"/>
                </a:solidFill>
                <a:latin typeface="Lato" pitchFamily="34" charset="0"/>
                <a:ea typeface="Lato" pitchFamily="34" charset="-122"/>
                <a:cs typeface="Lato" pitchFamily="34" charset="-120"/>
              </a:rPr>
              <a:t>Home/Dashboard: Farm overview, current recommendations.</a:t>
            </a:r>
            <a:endParaRPr lang="en-US" sz="1550" dirty="0"/>
          </a:p>
        </p:txBody>
      </p:sp>
      <p:sp>
        <p:nvSpPr>
          <p:cNvPr id="13" name="Text 11"/>
          <p:cNvSpPr/>
          <p:nvPr/>
        </p:nvSpPr>
        <p:spPr>
          <a:xfrm>
            <a:off x="7564874" y="4086225"/>
            <a:ext cx="6279356"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272525"/>
                </a:solidFill>
                <a:latin typeface="Lato" pitchFamily="34" charset="0"/>
                <a:ea typeface="Lato" pitchFamily="34" charset="-122"/>
                <a:cs typeface="Lato" pitchFamily="34" charset="-120"/>
              </a:rPr>
              <a:t>My Fields: Detailed view of individual fields, soil data.</a:t>
            </a:r>
            <a:endParaRPr lang="en-US" sz="1550" dirty="0"/>
          </a:p>
        </p:txBody>
      </p:sp>
      <p:sp>
        <p:nvSpPr>
          <p:cNvPr id="14" name="Text 12"/>
          <p:cNvSpPr/>
          <p:nvPr/>
        </p:nvSpPr>
        <p:spPr>
          <a:xfrm>
            <a:off x="7564874" y="4473178"/>
            <a:ext cx="6279356"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272525"/>
                </a:solidFill>
                <a:latin typeface="Lato" pitchFamily="34" charset="0"/>
                <a:ea typeface="Lato" pitchFamily="34" charset="-122"/>
                <a:cs typeface="Lato" pitchFamily="34" charset="-120"/>
              </a:rPr>
              <a:t>Recommendations: List of current and historical advisories.</a:t>
            </a:r>
            <a:endParaRPr lang="en-US" sz="1550" dirty="0"/>
          </a:p>
        </p:txBody>
      </p:sp>
      <p:sp>
        <p:nvSpPr>
          <p:cNvPr id="15" name="Text 13"/>
          <p:cNvSpPr/>
          <p:nvPr/>
        </p:nvSpPr>
        <p:spPr>
          <a:xfrm>
            <a:off x="7564874" y="4860131"/>
            <a:ext cx="6279356"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272525"/>
                </a:solidFill>
                <a:latin typeface="Lato" pitchFamily="34" charset="0"/>
                <a:ea typeface="Lato" pitchFamily="34" charset="-122"/>
                <a:cs typeface="Lato" pitchFamily="34" charset="-120"/>
              </a:rPr>
              <a:t>Weather Forecast: Detailed predictions for farm location.</a:t>
            </a:r>
            <a:endParaRPr lang="en-US" sz="1550" dirty="0"/>
          </a:p>
        </p:txBody>
      </p:sp>
      <p:sp>
        <p:nvSpPr>
          <p:cNvPr id="16" name="Text 14"/>
          <p:cNvSpPr/>
          <p:nvPr/>
        </p:nvSpPr>
        <p:spPr>
          <a:xfrm>
            <a:off x="7564874" y="5247084"/>
            <a:ext cx="6279356"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272525"/>
                </a:solidFill>
                <a:latin typeface="Lato" pitchFamily="34" charset="0"/>
                <a:ea typeface="Lato" pitchFamily="34" charset="-122"/>
                <a:cs typeface="Lato" pitchFamily="34" charset="-120"/>
              </a:rPr>
              <a:t>Pest &amp; Disease Alerts: Information and mitigation strategies.</a:t>
            </a:r>
            <a:endParaRPr lang="en-US" sz="1550" dirty="0"/>
          </a:p>
        </p:txBody>
      </p:sp>
      <p:sp>
        <p:nvSpPr>
          <p:cNvPr id="17" name="Text 15"/>
          <p:cNvSpPr/>
          <p:nvPr/>
        </p:nvSpPr>
        <p:spPr>
          <a:xfrm>
            <a:off x="7564874" y="5634038"/>
            <a:ext cx="6279356"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272525"/>
                </a:solidFill>
                <a:latin typeface="Lato" pitchFamily="34" charset="0"/>
                <a:ea typeface="Lato" pitchFamily="34" charset="-122"/>
                <a:cs typeface="Lato" pitchFamily="34" charset="-120"/>
              </a:rPr>
              <a:t>Market Prices: Current rates for various crops.</a:t>
            </a:r>
            <a:endParaRPr lang="en-US" sz="1550" dirty="0"/>
          </a:p>
        </p:txBody>
      </p:sp>
      <p:sp>
        <p:nvSpPr>
          <p:cNvPr id="18" name="Text 16"/>
          <p:cNvSpPr/>
          <p:nvPr/>
        </p:nvSpPr>
        <p:spPr>
          <a:xfrm>
            <a:off x="7564874" y="6020991"/>
            <a:ext cx="6279356"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272525"/>
                </a:solidFill>
                <a:latin typeface="Lato" pitchFamily="34" charset="0"/>
                <a:ea typeface="Lato" pitchFamily="34" charset="-122"/>
                <a:cs typeface="Lato" pitchFamily="34" charset="-120"/>
              </a:rPr>
              <a:t>Reports: Generate reports on yield, input usage, profitability.</a:t>
            </a:r>
            <a:endParaRPr lang="en-US" sz="1550" dirty="0"/>
          </a:p>
        </p:txBody>
      </p:sp>
      <p:sp>
        <p:nvSpPr>
          <p:cNvPr id="19" name="Text 17"/>
          <p:cNvSpPr/>
          <p:nvPr/>
        </p:nvSpPr>
        <p:spPr>
          <a:xfrm>
            <a:off x="7564874" y="6407944"/>
            <a:ext cx="6279356"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272525"/>
                </a:solidFill>
                <a:latin typeface="Lato" pitchFamily="34" charset="0"/>
                <a:ea typeface="Lato" pitchFamily="34" charset="-122"/>
                <a:cs typeface="Lato" pitchFamily="34" charset="-120"/>
              </a:rPr>
              <a:t>Settings/Profile: User preferences, farm details.</a:t>
            </a:r>
            <a:endParaRPr lang="en-US" sz="1550" dirty="0"/>
          </a:p>
        </p:txBody>
      </p:sp>
      <p:pic>
        <p:nvPicPr>
          <p:cNvPr id="20" name="Picture 19">
            <a:extLst>
              <a:ext uri="{FF2B5EF4-FFF2-40B4-BE49-F238E27FC236}">
                <a16:creationId xmlns:a16="http://schemas.microsoft.com/office/drawing/2014/main" id="{D7369F41-3A78-DA15-B4C5-AFDCE8D7F6DD}"/>
              </a:ext>
            </a:extLst>
          </p:cNvPr>
          <p:cNvPicPr>
            <a:picLocks noChangeAspect="1"/>
          </p:cNvPicPr>
          <p:nvPr/>
        </p:nvPicPr>
        <p:blipFill>
          <a:blip r:embed="rId3"/>
          <a:stretch>
            <a:fillRect/>
          </a:stretch>
        </p:blipFill>
        <p:spPr>
          <a:xfrm>
            <a:off x="10064946" y="7571543"/>
            <a:ext cx="4565454" cy="65805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71049" y="598408"/>
            <a:ext cx="10091023" cy="602456"/>
          </a:xfrm>
          <a:prstGeom prst="rect">
            <a:avLst/>
          </a:prstGeom>
          <a:noFill/>
          <a:ln/>
        </p:spPr>
        <p:txBody>
          <a:bodyPr wrap="none" lIns="0" tIns="0" rIns="0" bIns="0" rtlCol="0" anchor="t"/>
          <a:lstStyle/>
          <a:p>
            <a:pPr marL="0" indent="0" algn="l">
              <a:lnSpc>
                <a:spcPts val="4700"/>
              </a:lnSpc>
              <a:buNone/>
            </a:pPr>
            <a:r>
              <a:rPr lang="en-US" sz="3750" dirty="0">
                <a:solidFill>
                  <a:srgbClr val="312F2B"/>
                </a:solidFill>
                <a:latin typeface="Gelasio" pitchFamily="34" charset="0"/>
                <a:ea typeface="Gelasio" pitchFamily="34" charset="-122"/>
                <a:cs typeface="Gelasio" pitchFamily="34" charset="-120"/>
              </a:rPr>
              <a:t>Conclusion: Driving Impact and Future Growth</a:t>
            </a:r>
            <a:endParaRPr lang="en-US" sz="3750" dirty="0"/>
          </a:p>
        </p:txBody>
      </p:sp>
      <p:sp>
        <p:nvSpPr>
          <p:cNvPr id="4" name="Text 1"/>
          <p:cNvSpPr/>
          <p:nvPr/>
        </p:nvSpPr>
        <p:spPr>
          <a:xfrm>
            <a:off x="585855" y="1798338"/>
            <a:ext cx="5919118" cy="1349975"/>
          </a:xfrm>
          <a:prstGeom prst="rect">
            <a:avLst/>
          </a:prstGeom>
          <a:noFill/>
          <a:ln/>
        </p:spPr>
        <p:txBody>
          <a:bodyPr wrap="square" lIns="0" tIns="0" rIns="0" bIns="0" rtlCol="0" anchor="t"/>
          <a:lstStyle/>
          <a:p>
            <a:pPr marL="0" indent="0" algn="l">
              <a:lnSpc>
                <a:spcPts val="2400"/>
              </a:lnSpc>
              <a:buNone/>
            </a:pPr>
            <a:r>
              <a:rPr lang="en-US" sz="1500" dirty="0">
                <a:solidFill>
                  <a:srgbClr val="272525"/>
                </a:solidFill>
                <a:latin typeface="Lato" pitchFamily="34" charset="0"/>
                <a:ea typeface="Lato" pitchFamily="34" charset="-122"/>
                <a:cs typeface="Lato" pitchFamily="34" charset="-120"/>
              </a:rPr>
              <a:t>The Agricultural Crop Yield Optimization Platform (AYOP) is poised to create a significant positive impact on India's agricultural landscape. By empowering farmers with data-driven insights, we aim to achieve sustainable growth and resilience.</a:t>
            </a:r>
            <a:endParaRPr lang="en-US" sz="1500" dirty="0"/>
          </a:p>
        </p:txBody>
      </p:sp>
      <p:sp>
        <p:nvSpPr>
          <p:cNvPr id="5" name="Text 2"/>
          <p:cNvSpPr/>
          <p:nvPr/>
        </p:nvSpPr>
        <p:spPr>
          <a:xfrm>
            <a:off x="585855" y="3434239"/>
            <a:ext cx="3040023" cy="301228"/>
          </a:xfrm>
          <a:prstGeom prst="rect">
            <a:avLst/>
          </a:prstGeom>
          <a:noFill/>
          <a:ln/>
        </p:spPr>
        <p:txBody>
          <a:bodyPr wrap="none" lIns="0" tIns="0" rIns="0" bIns="0" rtlCol="0" anchor="t"/>
          <a:lstStyle/>
          <a:p>
            <a:pPr marL="0" indent="0" algn="l">
              <a:lnSpc>
                <a:spcPts val="2350"/>
              </a:lnSpc>
              <a:buNone/>
            </a:pPr>
            <a:r>
              <a:rPr lang="en-US" sz="1850" dirty="0">
                <a:solidFill>
                  <a:srgbClr val="312F2B"/>
                </a:solidFill>
                <a:latin typeface="Gelasio" pitchFamily="34" charset="0"/>
                <a:ea typeface="Gelasio" pitchFamily="34" charset="-122"/>
                <a:cs typeface="Gelasio" pitchFamily="34" charset="-120"/>
              </a:rPr>
              <a:t>Impact of Proposed Solution</a:t>
            </a:r>
            <a:endParaRPr lang="en-US" sz="1850" dirty="0"/>
          </a:p>
        </p:txBody>
      </p:sp>
      <p:sp>
        <p:nvSpPr>
          <p:cNvPr id="6" name="Text 3"/>
          <p:cNvSpPr/>
          <p:nvPr/>
        </p:nvSpPr>
        <p:spPr>
          <a:xfrm>
            <a:off x="585855" y="3794510"/>
            <a:ext cx="6309003" cy="308372"/>
          </a:xfrm>
          <a:prstGeom prst="rect">
            <a:avLst/>
          </a:prstGeom>
          <a:noFill/>
          <a:ln/>
        </p:spPr>
        <p:txBody>
          <a:bodyPr wrap="none" lIns="0" tIns="0" rIns="0" bIns="0" rtlCol="0" anchor="t"/>
          <a:lstStyle/>
          <a:p>
            <a:pPr marL="342900" indent="-342900" algn="l">
              <a:lnSpc>
                <a:spcPts val="2400"/>
              </a:lnSpc>
              <a:buSzPct val="100000"/>
              <a:buChar char="•"/>
            </a:pPr>
            <a:r>
              <a:rPr lang="en-US" sz="1500" dirty="0">
                <a:solidFill>
                  <a:srgbClr val="272525"/>
                </a:solidFill>
                <a:latin typeface="Lato" pitchFamily="34" charset="0"/>
                <a:ea typeface="Lato" pitchFamily="34" charset="-122"/>
                <a:cs typeface="Lato" pitchFamily="34" charset="-120"/>
              </a:rPr>
              <a:t>Increased Crop Yield &amp; Farmer Income</a:t>
            </a:r>
            <a:endParaRPr lang="en-US" sz="1500" dirty="0"/>
          </a:p>
        </p:txBody>
      </p:sp>
      <p:sp>
        <p:nvSpPr>
          <p:cNvPr id="7" name="Text 4"/>
          <p:cNvSpPr/>
          <p:nvPr/>
        </p:nvSpPr>
        <p:spPr>
          <a:xfrm>
            <a:off x="585855" y="4188310"/>
            <a:ext cx="6309003" cy="308372"/>
          </a:xfrm>
          <a:prstGeom prst="rect">
            <a:avLst/>
          </a:prstGeom>
          <a:noFill/>
          <a:ln/>
        </p:spPr>
        <p:txBody>
          <a:bodyPr wrap="none" lIns="0" tIns="0" rIns="0" bIns="0" rtlCol="0" anchor="t"/>
          <a:lstStyle/>
          <a:p>
            <a:pPr marL="342900" indent="-342900" algn="l">
              <a:lnSpc>
                <a:spcPts val="2400"/>
              </a:lnSpc>
              <a:buSzPct val="100000"/>
              <a:buChar char="•"/>
            </a:pPr>
            <a:r>
              <a:rPr lang="en-US" sz="1500" dirty="0">
                <a:solidFill>
                  <a:srgbClr val="272525"/>
                </a:solidFill>
                <a:latin typeface="Lato" pitchFamily="34" charset="0"/>
                <a:ea typeface="Lato" pitchFamily="34" charset="-122"/>
                <a:cs typeface="Lato" pitchFamily="34" charset="-120"/>
              </a:rPr>
              <a:t>Enhanced Food Security</a:t>
            </a:r>
            <a:endParaRPr lang="en-US" sz="1500" dirty="0"/>
          </a:p>
        </p:txBody>
      </p:sp>
      <p:sp>
        <p:nvSpPr>
          <p:cNvPr id="8" name="Text 5"/>
          <p:cNvSpPr/>
          <p:nvPr/>
        </p:nvSpPr>
        <p:spPr>
          <a:xfrm>
            <a:off x="585855" y="4604094"/>
            <a:ext cx="6309003" cy="308372"/>
          </a:xfrm>
          <a:prstGeom prst="rect">
            <a:avLst/>
          </a:prstGeom>
          <a:noFill/>
          <a:ln/>
        </p:spPr>
        <p:txBody>
          <a:bodyPr wrap="none" lIns="0" tIns="0" rIns="0" bIns="0" rtlCol="0" anchor="t"/>
          <a:lstStyle/>
          <a:p>
            <a:pPr marL="342900" indent="-342900" algn="l">
              <a:lnSpc>
                <a:spcPts val="2400"/>
              </a:lnSpc>
              <a:buSzPct val="100000"/>
              <a:buChar char="•"/>
            </a:pPr>
            <a:r>
              <a:rPr lang="en-US" sz="1500" dirty="0">
                <a:solidFill>
                  <a:srgbClr val="272525"/>
                </a:solidFill>
                <a:latin typeface="Lato" pitchFamily="34" charset="0"/>
                <a:ea typeface="Lato" pitchFamily="34" charset="-122"/>
                <a:cs typeface="Lato" pitchFamily="34" charset="-120"/>
              </a:rPr>
              <a:t>Sustainable Farming Practices</a:t>
            </a:r>
            <a:endParaRPr lang="en-US" sz="1500" dirty="0"/>
          </a:p>
        </p:txBody>
      </p:sp>
      <p:sp>
        <p:nvSpPr>
          <p:cNvPr id="9" name="Text 6"/>
          <p:cNvSpPr/>
          <p:nvPr/>
        </p:nvSpPr>
        <p:spPr>
          <a:xfrm>
            <a:off x="585855" y="5019878"/>
            <a:ext cx="6309003" cy="308372"/>
          </a:xfrm>
          <a:prstGeom prst="rect">
            <a:avLst/>
          </a:prstGeom>
          <a:noFill/>
          <a:ln/>
        </p:spPr>
        <p:txBody>
          <a:bodyPr wrap="none" lIns="0" tIns="0" rIns="0" bIns="0" rtlCol="0" anchor="t"/>
          <a:lstStyle/>
          <a:p>
            <a:pPr marL="342900" indent="-342900" algn="l">
              <a:lnSpc>
                <a:spcPts val="2400"/>
              </a:lnSpc>
              <a:buSzPct val="100000"/>
              <a:buChar char="•"/>
            </a:pPr>
            <a:r>
              <a:rPr lang="en-US" sz="1500" dirty="0">
                <a:solidFill>
                  <a:srgbClr val="272525"/>
                </a:solidFill>
                <a:latin typeface="Lato" pitchFamily="34" charset="0"/>
                <a:ea typeface="Lato" pitchFamily="34" charset="-122"/>
                <a:cs typeface="Lato" pitchFamily="34" charset="-120"/>
              </a:rPr>
              <a:t>Improved Climate Resilience</a:t>
            </a:r>
            <a:endParaRPr lang="en-US" sz="1500" dirty="0"/>
          </a:p>
        </p:txBody>
      </p:sp>
      <p:sp>
        <p:nvSpPr>
          <p:cNvPr id="10" name="Text 7"/>
          <p:cNvSpPr/>
          <p:nvPr/>
        </p:nvSpPr>
        <p:spPr>
          <a:xfrm>
            <a:off x="577841" y="5505170"/>
            <a:ext cx="2409468" cy="301228"/>
          </a:xfrm>
          <a:prstGeom prst="rect">
            <a:avLst/>
          </a:prstGeom>
          <a:noFill/>
          <a:ln/>
        </p:spPr>
        <p:txBody>
          <a:bodyPr wrap="none" lIns="0" tIns="0" rIns="0" bIns="0" rtlCol="0" anchor="t"/>
          <a:lstStyle/>
          <a:p>
            <a:pPr marL="0" indent="0" algn="l">
              <a:lnSpc>
                <a:spcPts val="2350"/>
              </a:lnSpc>
              <a:buNone/>
            </a:pPr>
            <a:r>
              <a:rPr lang="en-US" sz="1850" dirty="0">
                <a:solidFill>
                  <a:srgbClr val="312F2B"/>
                </a:solidFill>
                <a:latin typeface="Gelasio" pitchFamily="34" charset="0"/>
                <a:ea typeface="Gelasio" pitchFamily="34" charset="-122"/>
                <a:cs typeface="Gelasio" pitchFamily="34" charset="-120"/>
              </a:rPr>
              <a:t>Future Work</a:t>
            </a:r>
            <a:endParaRPr lang="en-US" sz="1850" dirty="0"/>
          </a:p>
        </p:txBody>
      </p:sp>
      <p:sp>
        <p:nvSpPr>
          <p:cNvPr id="11" name="Text 8"/>
          <p:cNvSpPr/>
          <p:nvPr/>
        </p:nvSpPr>
        <p:spPr>
          <a:xfrm>
            <a:off x="585855" y="5920954"/>
            <a:ext cx="6309003" cy="308372"/>
          </a:xfrm>
          <a:prstGeom prst="rect">
            <a:avLst/>
          </a:prstGeom>
          <a:noFill/>
          <a:ln/>
        </p:spPr>
        <p:txBody>
          <a:bodyPr wrap="none" lIns="0" tIns="0" rIns="0" bIns="0" rtlCol="0" anchor="t"/>
          <a:lstStyle/>
          <a:p>
            <a:pPr marL="342900" indent="-342900" algn="l">
              <a:lnSpc>
                <a:spcPts val="2400"/>
              </a:lnSpc>
              <a:buSzPct val="100000"/>
              <a:buChar char="•"/>
            </a:pPr>
            <a:r>
              <a:rPr lang="en-US" sz="1500" dirty="0">
                <a:solidFill>
                  <a:srgbClr val="272525"/>
                </a:solidFill>
                <a:latin typeface="Lato" pitchFamily="34" charset="0"/>
                <a:ea typeface="Lato" pitchFamily="34" charset="-122"/>
                <a:cs typeface="Lato" pitchFamily="34" charset="-120"/>
              </a:rPr>
              <a:t>Integration of IoT sensors for real-time monitoring.</a:t>
            </a:r>
            <a:endParaRPr lang="en-US" sz="1500" dirty="0"/>
          </a:p>
        </p:txBody>
      </p:sp>
      <p:sp>
        <p:nvSpPr>
          <p:cNvPr id="12" name="Text 9"/>
          <p:cNvSpPr/>
          <p:nvPr/>
        </p:nvSpPr>
        <p:spPr>
          <a:xfrm>
            <a:off x="585855" y="6277076"/>
            <a:ext cx="6309003" cy="308372"/>
          </a:xfrm>
          <a:prstGeom prst="rect">
            <a:avLst/>
          </a:prstGeom>
          <a:noFill/>
          <a:ln/>
        </p:spPr>
        <p:txBody>
          <a:bodyPr wrap="none" lIns="0" tIns="0" rIns="0" bIns="0" rtlCol="0" anchor="t"/>
          <a:lstStyle/>
          <a:p>
            <a:pPr marL="342900" indent="-342900" algn="l">
              <a:lnSpc>
                <a:spcPts val="2400"/>
              </a:lnSpc>
              <a:buSzPct val="100000"/>
              <a:buChar char="•"/>
            </a:pPr>
            <a:r>
              <a:rPr lang="en-US" sz="1500" dirty="0">
                <a:solidFill>
                  <a:srgbClr val="272525"/>
                </a:solidFill>
                <a:latin typeface="Lato" pitchFamily="34" charset="0"/>
                <a:ea typeface="Lato" pitchFamily="34" charset="-122"/>
                <a:cs typeface="Lato" pitchFamily="34" charset="-120"/>
              </a:rPr>
              <a:t>Development of a community forum for knowledge sharing.</a:t>
            </a:r>
            <a:endParaRPr lang="en-US" sz="1500" dirty="0"/>
          </a:p>
        </p:txBody>
      </p:sp>
      <p:sp>
        <p:nvSpPr>
          <p:cNvPr id="13" name="Text 10"/>
          <p:cNvSpPr/>
          <p:nvPr/>
        </p:nvSpPr>
        <p:spPr>
          <a:xfrm>
            <a:off x="577841" y="6633198"/>
            <a:ext cx="6309003" cy="308372"/>
          </a:xfrm>
          <a:prstGeom prst="rect">
            <a:avLst/>
          </a:prstGeom>
          <a:noFill/>
          <a:ln/>
        </p:spPr>
        <p:txBody>
          <a:bodyPr wrap="none" lIns="0" tIns="0" rIns="0" bIns="0" rtlCol="0" anchor="t"/>
          <a:lstStyle/>
          <a:p>
            <a:pPr marL="342900" indent="-342900" algn="l">
              <a:lnSpc>
                <a:spcPts val="2400"/>
              </a:lnSpc>
              <a:buSzPct val="100000"/>
              <a:buChar char="•"/>
            </a:pPr>
            <a:r>
              <a:rPr lang="en-US" sz="1500" dirty="0">
                <a:solidFill>
                  <a:srgbClr val="272525"/>
                </a:solidFill>
                <a:latin typeface="Lato" pitchFamily="34" charset="0"/>
                <a:ea typeface="Lato" pitchFamily="34" charset="-122"/>
                <a:cs typeface="Lato" pitchFamily="34" charset="-120"/>
              </a:rPr>
              <a:t>Expansion to cover livestock and aquaculture management.</a:t>
            </a:r>
            <a:endParaRPr lang="en-US" sz="1500" dirty="0"/>
          </a:p>
        </p:txBody>
      </p:sp>
      <p:sp>
        <p:nvSpPr>
          <p:cNvPr id="14" name="Text 11"/>
          <p:cNvSpPr/>
          <p:nvPr/>
        </p:nvSpPr>
        <p:spPr>
          <a:xfrm>
            <a:off x="577840" y="6989320"/>
            <a:ext cx="6309003" cy="308372"/>
          </a:xfrm>
          <a:prstGeom prst="rect">
            <a:avLst/>
          </a:prstGeom>
          <a:noFill/>
          <a:ln/>
        </p:spPr>
        <p:txBody>
          <a:bodyPr wrap="none" lIns="0" tIns="0" rIns="0" bIns="0" rtlCol="0" anchor="t"/>
          <a:lstStyle/>
          <a:p>
            <a:pPr marL="342900" indent="-342900" algn="l">
              <a:lnSpc>
                <a:spcPts val="2400"/>
              </a:lnSpc>
              <a:buSzPct val="100000"/>
              <a:buChar char="•"/>
            </a:pPr>
            <a:r>
              <a:rPr lang="en-US" sz="1500" dirty="0">
                <a:solidFill>
                  <a:srgbClr val="272525"/>
                </a:solidFill>
                <a:latin typeface="Lato" pitchFamily="34" charset="0"/>
                <a:ea typeface="Lato" pitchFamily="34" charset="-122"/>
                <a:cs typeface="Lato" pitchFamily="34" charset="-120"/>
              </a:rPr>
              <a:t>Blockchain for supply chain traceability and fair pricing.</a:t>
            </a:r>
            <a:endParaRPr lang="en-US" sz="1500" dirty="0"/>
          </a:p>
        </p:txBody>
      </p:sp>
      <p:sp>
        <p:nvSpPr>
          <p:cNvPr id="15" name="Text 12"/>
          <p:cNvSpPr/>
          <p:nvPr/>
        </p:nvSpPr>
        <p:spPr>
          <a:xfrm>
            <a:off x="600690" y="7345442"/>
            <a:ext cx="6309003" cy="308372"/>
          </a:xfrm>
          <a:prstGeom prst="rect">
            <a:avLst/>
          </a:prstGeom>
          <a:noFill/>
          <a:ln/>
        </p:spPr>
        <p:txBody>
          <a:bodyPr wrap="none" lIns="0" tIns="0" rIns="0" bIns="0" rtlCol="0" anchor="t"/>
          <a:lstStyle/>
          <a:p>
            <a:pPr marL="342900" indent="-342900" algn="l">
              <a:lnSpc>
                <a:spcPts val="2400"/>
              </a:lnSpc>
              <a:buSzPct val="100000"/>
              <a:buChar char="•"/>
            </a:pPr>
            <a:r>
              <a:rPr lang="en-US" sz="1500" dirty="0">
                <a:solidFill>
                  <a:srgbClr val="272525"/>
                </a:solidFill>
                <a:latin typeface="Lato" pitchFamily="34" charset="0"/>
                <a:ea typeface="Lato" pitchFamily="34" charset="-122"/>
                <a:cs typeface="Lato" pitchFamily="34" charset="-120"/>
              </a:rPr>
              <a:t>Advanced ML for hyper-localized predictions.</a:t>
            </a:r>
            <a:endParaRPr lang="en-US" sz="1500" dirty="0"/>
          </a:p>
        </p:txBody>
      </p:sp>
      <p:pic>
        <p:nvPicPr>
          <p:cNvPr id="16" name="Picture 15">
            <a:extLst>
              <a:ext uri="{FF2B5EF4-FFF2-40B4-BE49-F238E27FC236}">
                <a16:creationId xmlns:a16="http://schemas.microsoft.com/office/drawing/2014/main" id="{F254C21F-F6CA-F608-AFDD-636E11D52BF6}"/>
              </a:ext>
            </a:extLst>
          </p:cNvPr>
          <p:cNvPicPr>
            <a:picLocks noChangeAspect="1"/>
          </p:cNvPicPr>
          <p:nvPr/>
        </p:nvPicPr>
        <p:blipFill>
          <a:blip r:embed="rId3"/>
          <a:stretch>
            <a:fillRect/>
          </a:stretch>
        </p:blipFill>
        <p:spPr>
          <a:xfrm>
            <a:off x="9848850" y="7631192"/>
            <a:ext cx="4781550" cy="602456"/>
          </a:xfrm>
          <a:prstGeom prst="rect">
            <a:avLst/>
          </a:prstGeom>
        </p:spPr>
      </p:pic>
      <p:pic>
        <p:nvPicPr>
          <p:cNvPr id="17" name="Picture 16">
            <a:extLst>
              <a:ext uri="{FF2B5EF4-FFF2-40B4-BE49-F238E27FC236}">
                <a16:creationId xmlns:a16="http://schemas.microsoft.com/office/drawing/2014/main" id="{D3A3DB7A-80DC-EBF0-C53C-D22358F6D268}"/>
              </a:ext>
            </a:extLst>
          </p:cNvPr>
          <p:cNvPicPr>
            <a:picLocks noChangeAspect="1"/>
          </p:cNvPicPr>
          <p:nvPr/>
        </p:nvPicPr>
        <p:blipFill>
          <a:blip r:embed="rId4"/>
          <a:stretch>
            <a:fillRect/>
          </a:stretch>
        </p:blipFill>
        <p:spPr>
          <a:xfrm>
            <a:off x="7014257" y="1446834"/>
            <a:ext cx="7477247" cy="6782766"/>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D25B3DA-C105-5DE4-11FF-7706924E9BBC}"/>
              </a:ext>
            </a:extLst>
          </p:cNvPr>
          <p:cNvSpPr txBox="1"/>
          <p:nvPr/>
        </p:nvSpPr>
        <p:spPr>
          <a:xfrm>
            <a:off x="1683763" y="669156"/>
            <a:ext cx="11262873" cy="7971413"/>
          </a:xfrm>
          <a:prstGeom prst="rect">
            <a:avLst/>
          </a:prstGeom>
          <a:noFill/>
        </p:spPr>
        <p:txBody>
          <a:bodyPr wrap="square">
            <a:spAutoFit/>
          </a:bodyPr>
          <a:lstStyle/>
          <a:p>
            <a:pPr algn="ctr" rtl="0">
              <a:spcAft>
                <a:spcPts val="600"/>
              </a:spcAft>
              <a:buNone/>
            </a:pPr>
            <a:r>
              <a:rPr lang="en-IN" sz="3600" i="0" dirty="0">
                <a:solidFill>
                  <a:srgbClr val="1B1C1D"/>
                </a:solidFill>
                <a:effectLst/>
                <a:latin typeface="Grotesque" panose="02000000000000000000" pitchFamily="2" charset="0"/>
                <a:ea typeface="Grotesque" panose="02000000000000000000" pitchFamily="2" charset="0"/>
              </a:rPr>
              <a:t>Consolidated References for Agricultural Crop Yield in India Presentation</a:t>
            </a:r>
          </a:p>
          <a:p>
            <a:pPr rtl="0">
              <a:spcAft>
                <a:spcPts val="600"/>
              </a:spcAft>
              <a:buNone/>
            </a:pPr>
            <a:r>
              <a:rPr lang="en-IN" b="0" i="0" dirty="0">
                <a:solidFill>
                  <a:srgbClr val="1B1C1D"/>
                </a:solidFill>
                <a:effectLst/>
                <a:latin typeface="Google Sans Text"/>
              </a:rPr>
              <a:t>For a comprehensive presentation on agricultural crop yield in India, you would typically draw upon the following types of sources:</a:t>
            </a:r>
          </a:p>
          <a:p>
            <a:pPr rtl="0">
              <a:spcAft>
                <a:spcPts val="600"/>
              </a:spcAft>
              <a:buFont typeface="Arial" panose="020B0604020202020204" pitchFamily="34" charset="0"/>
              <a:buChar char="•"/>
            </a:pPr>
            <a:r>
              <a:rPr lang="en-IN" b="1" i="0" dirty="0">
                <a:solidFill>
                  <a:srgbClr val="1B1C1D"/>
                </a:solidFill>
                <a:effectLst/>
                <a:latin typeface="Google Sans Text"/>
              </a:rPr>
              <a:t>Government Publications &amp; Data:</a:t>
            </a:r>
            <a:endParaRPr lang="en-IN" b="0" i="0" dirty="0">
              <a:solidFill>
                <a:srgbClr val="1B1C1D"/>
              </a:solidFill>
              <a:effectLst/>
              <a:latin typeface="Google Sans Text"/>
            </a:endParaRPr>
          </a:p>
          <a:p>
            <a:pPr marL="742950" lvl="1" indent="-285750" rtl="0">
              <a:spcAft>
                <a:spcPts val="600"/>
              </a:spcAft>
              <a:buFont typeface="Arial" panose="020B0604020202020204" pitchFamily="34" charset="0"/>
              <a:buChar char="•"/>
            </a:pPr>
            <a:r>
              <a:rPr lang="en-IN" b="0" i="0" dirty="0">
                <a:solidFill>
                  <a:srgbClr val="1B1C1D"/>
                </a:solidFill>
                <a:effectLst/>
                <a:latin typeface="Google Sans Text"/>
              </a:rPr>
              <a:t>Ministry of Agriculture &amp; Farmers Welfare (</a:t>
            </a:r>
            <a:r>
              <a:rPr lang="en-IN" b="0" i="0" dirty="0" err="1">
                <a:solidFill>
                  <a:srgbClr val="1B1C1D"/>
                </a:solidFill>
                <a:effectLst/>
                <a:latin typeface="Google Sans Text"/>
              </a:rPr>
              <a:t>MoA&amp;FW</a:t>
            </a:r>
            <a:r>
              <a:rPr lang="en-IN" b="0" i="0" dirty="0">
                <a:solidFill>
                  <a:srgbClr val="1B1C1D"/>
                </a:solidFill>
                <a:effectLst/>
                <a:latin typeface="Google Sans Text"/>
              </a:rPr>
              <a:t>) reports and statistics (e.g., Directorate of Economics &amp; Statistics).</a:t>
            </a:r>
          </a:p>
          <a:p>
            <a:pPr marL="742950" lvl="1" indent="-285750" rtl="0">
              <a:spcAft>
                <a:spcPts val="600"/>
              </a:spcAft>
              <a:buFont typeface="Arial" panose="020B0604020202020204" pitchFamily="34" charset="0"/>
              <a:buChar char="•"/>
            </a:pPr>
            <a:r>
              <a:rPr lang="en-IN" b="0" i="0" dirty="0">
                <a:solidFill>
                  <a:srgbClr val="1B1C1D"/>
                </a:solidFill>
                <a:effectLst/>
                <a:latin typeface="Google Sans Text"/>
              </a:rPr>
              <a:t>India Meteorological Department (IMD) for climate and weather data.</a:t>
            </a:r>
          </a:p>
          <a:p>
            <a:pPr marL="742950" lvl="1" indent="-285750" rtl="0">
              <a:spcAft>
                <a:spcPts val="600"/>
              </a:spcAft>
              <a:buFont typeface="Arial" panose="020B0604020202020204" pitchFamily="34" charset="0"/>
              <a:buChar char="•"/>
            </a:pPr>
            <a:r>
              <a:rPr lang="en-IN" b="0" i="0" dirty="0">
                <a:solidFill>
                  <a:srgbClr val="1B1C1D"/>
                </a:solidFill>
                <a:effectLst/>
                <a:latin typeface="Google Sans Text"/>
              </a:rPr>
              <a:t>National Sample Survey Office (NSSO) reports on agricultural households and practices.</a:t>
            </a:r>
          </a:p>
          <a:p>
            <a:pPr marL="742950" lvl="1" indent="-285750" rtl="0">
              <a:spcAft>
                <a:spcPts val="600"/>
              </a:spcAft>
              <a:buFont typeface="Arial" panose="020B0604020202020204" pitchFamily="34" charset="0"/>
              <a:buChar char="•"/>
            </a:pPr>
            <a:r>
              <a:rPr lang="en-IN" b="0" i="0" dirty="0">
                <a:solidFill>
                  <a:srgbClr val="1B1C1D"/>
                </a:solidFill>
                <a:effectLst/>
                <a:latin typeface="Google Sans Text"/>
              </a:rPr>
              <a:t>NITI </a:t>
            </a:r>
            <a:r>
              <a:rPr lang="en-IN" b="0" i="0" dirty="0" err="1">
                <a:solidFill>
                  <a:srgbClr val="1B1C1D"/>
                </a:solidFill>
                <a:effectLst/>
                <a:latin typeface="Google Sans Text"/>
              </a:rPr>
              <a:t>Aayog</a:t>
            </a:r>
            <a:r>
              <a:rPr lang="en-IN" b="0" i="0" dirty="0">
                <a:solidFill>
                  <a:srgbClr val="1B1C1D"/>
                </a:solidFill>
                <a:effectLst/>
                <a:latin typeface="Google Sans Text"/>
              </a:rPr>
              <a:t> documents and policy briefs related to agriculture.</a:t>
            </a:r>
          </a:p>
          <a:p>
            <a:pPr marL="742950" lvl="1" indent="-285750" rtl="0">
              <a:spcAft>
                <a:spcPts val="600"/>
              </a:spcAft>
              <a:buFont typeface="Arial" panose="020B0604020202020204" pitchFamily="34" charset="0"/>
              <a:buChar char="•"/>
            </a:pPr>
            <a:r>
              <a:rPr lang="en-IN" b="0" i="0" dirty="0">
                <a:solidFill>
                  <a:srgbClr val="1B1C1D"/>
                </a:solidFill>
                <a:effectLst/>
                <a:latin typeface="Google Sans Text"/>
              </a:rPr>
              <a:t>Economic Survey of India.</a:t>
            </a:r>
          </a:p>
          <a:p>
            <a:pPr rtl="0">
              <a:spcAft>
                <a:spcPts val="600"/>
              </a:spcAft>
              <a:buFont typeface="Arial" panose="020B0604020202020204" pitchFamily="34" charset="0"/>
              <a:buChar char="•"/>
            </a:pPr>
            <a:r>
              <a:rPr lang="en-IN" b="1" i="0" dirty="0">
                <a:solidFill>
                  <a:srgbClr val="1B1C1D"/>
                </a:solidFill>
                <a:effectLst/>
                <a:latin typeface="Google Sans Text"/>
              </a:rPr>
              <a:t>Academic Research &amp; Journals:</a:t>
            </a:r>
            <a:endParaRPr lang="en-IN" b="0" i="0" dirty="0">
              <a:solidFill>
                <a:srgbClr val="1B1C1D"/>
              </a:solidFill>
              <a:effectLst/>
              <a:latin typeface="Google Sans Text"/>
            </a:endParaRPr>
          </a:p>
          <a:p>
            <a:pPr marL="742950" lvl="1" indent="-285750" rtl="0">
              <a:spcAft>
                <a:spcPts val="600"/>
              </a:spcAft>
              <a:buFont typeface="Arial" panose="020B0604020202020204" pitchFamily="34" charset="0"/>
              <a:buChar char="•"/>
            </a:pPr>
            <a:r>
              <a:rPr lang="en-IN" b="0" i="0" dirty="0">
                <a:solidFill>
                  <a:srgbClr val="1B1C1D"/>
                </a:solidFill>
                <a:effectLst/>
                <a:latin typeface="Google Sans Text"/>
              </a:rPr>
              <a:t>Peer-reviewed articles from journals focusing on agricultural economics, agronomy, environmental science, and data science applied to agriculture (e.g., </a:t>
            </a:r>
            <a:r>
              <a:rPr lang="en-IN" b="0" i="1" dirty="0">
                <a:solidFill>
                  <a:srgbClr val="1B1C1D"/>
                </a:solidFill>
                <a:effectLst/>
                <a:latin typeface="Google Sans Text"/>
              </a:rPr>
              <a:t>Indian Journal of Agricultural Economics</a:t>
            </a:r>
            <a:r>
              <a:rPr lang="en-IN" b="0" i="0" dirty="0">
                <a:solidFill>
                  <a:srgbClr val="1B1C1D"/>
                </a:solidFill>
                <a:effectLst/>
                <a:latin typeface="Google Sans Text"/>
              </a:rPr>
              <a:t>, </a:t>
            </a:r>
            <a:r>
              <a:rPr lang="en-IN" b="0" i="1" dirty="0">
                <a:solidFill>
                  <a:srgbClr val="1B1C1D"/>
                </a:solidFill>
                <a:effectLst/>
                <a:latin typeface="Google Sans Text"/>
              </a:rPr>
              <a:t>Journal of Agricultural Science</a:t>
            </a:r>
            <a:r>
              <a:rPr lang="en-IN" b="0" i="0" dirty="0">
                <a:solidFill>
                  <a:srgbClr val="1B1C1D"/>
                </a:solidFill>
                <a:effectLst/>
                <a:latin typeface="Google Sans Text"/>
              </a:rPr>
              <a:t>, </a:t>
            </a:r>
            <a:r>
              <a:rPr lang="en-IN" b="0" i="1" dirty="0">
                <a:solidFill>
                  <a:srgbClr val="1B1C1D"/>
                </a:solidFill>
                <a:effectLst/>
                <a:latin typeface="Google Sans Text"/>
              </a:rPr>
              <a:t>Remote Sensing</a:t>
            </a:r>
            <a:r>
              <a:rPr lang="en-IN" b="0" i="0" dirty="0">
                <a:solidFill>
                  <a:srgbClr val="1B1C1D"/>
                </a:solidFill>
                <a:effectLst/>
                <a:latin typeface="Google Sans Text"/>
              </a:rPr>
              <a:t>, </a:t>
            </a:r>
            <a:r>
              <a:rPr lang="en-IN" b="0" i="1" dirty="0">
                <a:solidFill>
                  <a:srgbClr val="1B1C1D"/>
                </a:solidFill>
                <a:effectLst/>
                <a:latin typeface="Google Sans Text"/>
              </a:rPr>
              <a:t>Computers and Electronics in Agriculture</a:t>
            </a:r>
            <a:r>
              <a:rPr lang="en-IN" b="0" i="0" dirty="0">
                <a:solidFill>
                  <a:srgbClr val="1B1C1D"/>
                </a:solidFill>
                <a:effectLst/>
                <a:latin typeface="Google Sans Text"/>
              </a:rPr>
              <a:t>).</a:t>
            </a:r>
          </a:p>
          <a:p>
            <a:pPr marL="742950" lvl="1" indent="-285750" rtl="0">
              <a:spcAft>
                <a:spcPts val="600"/>
              </a:spcAft>
              <a:buFont typeface="Arial" panose="020B0604020202020204" pitchFamily="34" charset="0"/>
              <a:buChar char="•"/>
            </a:pPr>
            <a:r>
              <a:rPr lang="en-IN" b="0" i="0" dirty="0">
                <a:solidFill>
                  <a:srgbClr val="1B1C1D"/>
                </a:solidFill>
                <a:effectLst/>
                <a:latin typeface="Google Sans Text"/>
              </a:rPr>
              <a:t>Research papers from agricultural universities and institutes (e.g., ICAR institutes).</a:t>
            </a:r>
          </a:p>
          <a:p>
            <a:pPr rtl="0">
              <a:spcAft>
                <a:spcPts val="600"/>
              </a:spcAft>
              <a:buFont typeface="Arial" panose="020B0604020202020204" pitchFamily="34" charset="0"/>
              <a:buChar char="•"/>
            </a:pPr>
            <a:r>
              <a:rPr lang="en-IN" b="1" i="0" dirty="0">
                <a:solidFill>
                  <a:srgbClr val="1B1C1D"/>
                </a:solidFill>
                <a:effectLst/>
                <a:latin typeface="Google Sans Text"/>
              </a:rPr>
              <a:t>International Organizations' Reports:</a:t>
            </a:r>
            <a:endParaRPr lang="en-IN" b="0" i="0" dirty="0">
              <a:solidFill>
                <a:srgbClr val="1B1C1D"/>
              </a:solidFill>
              <a:effectLst/>
              <a:latin typeface="Google Sans Text"/>
            </a:endParaRPr>
          </a:p>
          <a:p>
            <a:pPr marL="742950" lvl="1" indent="-285750" rtl="0">
              <a:spcAft>
                <a:spcPts val="600"/>
              </a:spcAft>
              <a:buFont typeface="Arial" panose="020B0604020202020204" pitchFamily="34" charset="0"/>
              <a:buChar char="•"/>
            </a:pPr>
            <a:r>
              <a:rPr lang="en-IN" b="0" i="0" dirty="0">
                <a:solidFill>
                  <a:srgbClr val="1B1C1D"/>
                </a:solidFill>
                <a:effectLst/>
                <a:latin typeface="Google Sans Text"/>
              </a:rPr>
              <a:t>Food and Agriculture Organization of the United Nations (FAO).</a:t>
            </a:r>
          </a:p>
          <a:p>
            <a:pPr marL="742950" lvl="1" indent="-285750" rtl="0">
              <a:spcAft>
                <a:spcPts val="600"/>
              </a:spcAft>
              <a:buFont typeface="Arial" panose="020B0604020202020204" pitchFamily="34" charset="0"/>
              <a:buChar char="•"/>
            </a:pPr>
            <a:r>
              <a:rPr lang="en-IN" b="0" i="0" dirty="0">
                <a:solidFill>
                  <a:srgbClr val="1B1C1D"/>
                </a:solidFill>
                <a:effectLst/>
                <a:latin typeface="Google Sans Text"/>
              </a:rPr>
              <a:t>World Bank, International Monetary Fund (IMF) reports on India's economy and agriculture.</a:t>
            </a:r>
          </a:p>
          <a:p>
            <a:pPr marL="742950" lvl="1" indent="-285750" rtl="0">
              <a:spcAft>
                <a:spcPts val="600"/>
              </a:spcAft>
              <a:buFont typeface="Arial" panose="020B0604020202020204" pitchFamily="34" charset="0"/>
              <a:buChar char="•"/>
            </a:pPr>
            <a:r>
              <a:rPr lang="en-IN" b="0" i="0" dirty="0">
                <a:solidFill>
                  <a:srgbClr val="1B1C1D"/>
                </a:solidFill>
                <a:effectLst/>
                <a:latin typeface="Google Sans Text"/>
              </a:rPr>
              <a:t>International Food Policy Research Institute (IFPRI).</a:t>
            </a:r>
          </a:p>
          <a:p>
            <a:pPr marL="742950" lvl="1" indent="-285750" rtl="0">
              <a:spcAft>
                <a:spcPts val="600"/>
              </a:spcAft>
              <a:buFont typeface="Arial" panose="020B0604020202020204" pitchFamily="34" charset="0"/>
              <a:buChar char="•"/>
            </a:pPr>
            <a:r>
              <a:rPr lang="en-IN" b="0" i="0" dirty="0">
                <a:solidFill>
                  <a:srgbClr val="1B1C1D"/>
                </a:solidFill>
                <a:effectLst/>
                <a:latin typeface="Google Sans Text"/>
              </a:rPr>
              <a:t>United Nations Sustainable Development Goals (SDG) report.</a:t>
            </a:r>
          </a:p>
          <a:p>
            <a:pPr rtl="0">
              <a:spcAft>
                <a:spcPts val="600"/>
              </a:spcAft>
            </a:pPr>
            <a:endParaRPr lang="en-IN" b="0" i="0" dirty="0">
              <a:solidFill>
                <a:srgbClr val="1B1C1D"/>
              </a:solidFill>
              <a:effectLst/>
              <a:latin typeface="Google Sans Text"/>
            </a:endParaRPr>
          </a:p>
        </p:txBody>
      </p:sp>
      <p:pic>
        <p:nvPicPr>
          <p:cNvPr id="6" name="Picture 5">
            <a:extLst>
              <a:ext uri="{FF2B5EF4-FFF2-40B4-BE49-F238E27FC236}">
                <a16:creationId xmlns:a16="http://schemas.microsoft.com/office/drawing/2014/main" id="{BDCDC64F-931A-F398-77C0-9F42F75D0EC8}"/>
              </a:ext>
            </a:extLst>
          </p:cNvPr>
          <p:cNvPicPr>
            <a:picLocks noChangeAspect="1"/>
          </p:cNvPicPr>
          <p:nvPr/>
        </p:nvPicPr>
        <p:blipFill>
          <a:blip r:embed="rId2"/>
          <a:stretch>
            <a:fillRect/>
          </a:stretch>
        </p:blipFill>
        <p:spPr>
          <a:xfrm flipV="1">
            <a:off x="11052070" y="6997815"/>
            <a:ext cx="3578330" cy="1125258"/>
          </a:xfrm>
          <a:prstGeom prst="rect">
            <a:avLst/>
          </a:prstGeom>
        </p:spPr>
      </p:pic>
    </p:spTree>
    <p:extLst>
      <p:ext uri="{BB962C8B-B14F-4D97-AF65-F5344CB8AC3E}">
        <p14:creationId xmlns:p14="http://schemas.microsoft.com/office/powerpoint/2010/main" val="1843955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B75AAC0-D1DE-643B-341C-B0E3844B93FB}"/>
              </a:ext>
            </a:extLst>
          </p:cNvPr>
          <p:cNvPicPr>
            <a:picLocks noChangeAspect="1"/>
          </p:cNvPicPr>
          <p:nvPr/>
        </p:nvPicPr>
        <p:blipFill>
          <a:blip r:embed="rId2"/>
          <a:stretch>
            <a:fillRect/>
          </a:stretch>
        </p:blipFill>
        <p:spPr>
          <a:xfrm>
            <a:off x="10210272" y="7277561"/>
            <a:ext cx="4318398" cy="952039"/>
          </a:xfrm>
          <a:prstGeom prst="rect">
            <a:avLst/>
          </a:prstGeom>
        </p:spPr>
      </p:pic>
      <p:sp>
        <p:nvSpPr>
          <p:cNvPr id="4" name="TextBox 3">
            <a:extLst>
              <a:ext uri="{FF2B5EF4-FFF2-40B4-BE49-F238E27FC236}">
                <a16:creationId xmlns:a16="http://schemas.microsoft.com/office/drawing/2014/main" id="{5421ADA0-D458-04D7-F336-C682E1DD0ABE}"/>
              </a:ext>
            </a:extLst>
          </p:cNvPr>
          <p:cNvSpPr txBox="1"/>
          <p:nvPr/>
        </p:nvSpPr>
        <p:spPr>
          <a:xfrm>
            <a:off x="3789411" y="2242301"/>
            <a:ext cx="7317234" cy="3477875"/>
          </a:xfrm>
          <a:prstGeom prst="rect">
            <a:avLst/>
          </a:prstGeom>
          <a:noFill/>
        </p:spPr>
        <p:txBody>
          <a:bodyPr wrap="square">
            <a:spAutoFit/>
          </a:bodyPr>
          <a:lstStyle/>
          <a:p>
            <a:r>
              <a:rPr lang="en-IN" sz="3600" dirty="0">
                <a:latin typeface="Goudy Type" panose="02000000000000000000" pitchFamily="2" charset="0"/>
                <a:ea typeface="Goudy Type" panose="02000000000000000000" pitchFamily="2" charset="0"/>
              </a:rPr>
              <a:t>T</a:t>
            </a:r>
            <a:r>
              <a:rPr lang="en-US" sz="3600" dirty="0" err="1">
                <a:latin typeface="Goudy Type" panose="02000000000000000000" pitchFamily="2" charset="0"/>
                <a:ea typeface="Goudy Type" panose="02000000000000000000" pitchFamily="2" charset="0"/>
              </a:rPr>
              <a:t>eam</a:t>
            </a:r>
            <a:r>
              <a:rPr lang="en-US" sz="3600" dirty="0">
                <a:latin typeface="Goudy Type" panose="02000000000000000000" pitchFamily="2" charset="0"/>
                <a:ea typeface="Goudy Type" panose="02000000000000000000" pitchFamily="2" charset="0"/>
              </a:rPr>
              <a:t> member</a:t>
            </a:r>
            <a:r>
              <a:rPr lang="en-IN" sz="3600" dirty="0">
                <a:latin typeface="Goudy Type" panose="02000000000000000000" pitchFamily="2" charset="0"/>
                <a:ea typeface="Goudy Type" panose="02000000000000000000" pitchFamily="2" charset="0"/>
              </a:rPr>
              <a:t>s</a:t>
            </a:r>
          </a:p>
          <a:p>
            <a:endParaRPr lang="en-IN" sz="3600" dirty="0">
              <a:latin typeface="Grotesque" panose="02000000000000000000" pitchFamily="2" charset="0"/>
              <a:ea typeface="Grotesque" panose="02000000000000000000" pitchFamily="2" charset="0"/>
            </a:endParaRPr>
          </a:p>
          <a:p>
            <a:endParaRPr lang="en-IN" sz="3600" dirty="0">
              <a:latin typeface="Grotesque" panose="02000000000000000000" pitchFamily="2" charset="0"/>
              <a:ea typeface="Grotesque" panose="02000000000000000000" pitchFamily="2" charset="0"/>
            </a:endParaRPr>
          </a:p>
          <a:p>
            <a:pPr marL="285750" indent="-285750">
              <a:buFont typeface="Arial" panose="020B0604020202020204" pitchFamily="34" charset="0"/>
              <a:buChar char="•"/>
            </a:pPr>
            <a:r>
              <a:rPr lang="en-US" sz="2800" dirty="0" err="1"/>
              <a:t>Ritabrita</a:t>
            </a:r>
            <a:r>
              <a:rPr lang="en-US" sz="2800" dirty="0"/>
              <a:t> </a:t>
            </a:r>
            <a:r>
              <a:rPr lang="en-IN" sz="2800" dirty="0"/>
              <a:t>K</a:t>
            </a:r>
            <a:r>
              <a:rPr lang="en-US" sz="2800" dirty="0" err="1"/>
              <a:t>armakar</a:t>
            </a:r>
            <a:endParaRPr lang="en-IN" sz="2800" dirty="0"/>
          </a:p>
          <a:p>
            <a:pPr marL="285750" indent="-285750">
              <a:buFont typeface="Arial" panose="020B0604020202020204" pitchFamily="34" charset="0"/>
              <a:buChar char="•"/>
            </a:pPr>
            <a:r>
              <a:rPr lang="en-US" sz="2800" dirty="0" err="1"/>
              <a:t>Kriti</a:t>
            </a:r>
            <a:r>
              <a:rPr lang="en-US" sz="2800" dirty="0"/>
              <a:t> </a:t>
            </a:r>
            <a:r>
              <a:rPr lang="en-US" sz="2800" dirty="0" err="1"/>
              <a:t>Kumari</a:t>
            </a:r>
            <a:endParaRPr lang="en-IN" sz="2800" dirty="0"/>
          </a:p>
          <a:p>
            <a:pPr marL="285750" indent="-285750">
              <a:buFont typeface="Arial" panose="020B0604020202020204" pitchFamily="34" charset="0"/>
              <a:buChar char="•"/>
            </a:pPr>
            <a:r>
              <a:rPr lang="en-US" sz="2800" dirty="0" err="1"/>
              <a:t>Barna</a:t>
            </a:r>
            <a:r>
              <a:rPr lang="en-US" sz="2800" dirty="0"/>
              <a:t> Das</a:t>
            </a:r>
            <a:endParaRPr lang="en-IN" sz="2800" dirty="0"/>
          </a:p>
          <a:p>
            <a:pPr marL="285750" indent="-285750">
              <a:buFont typeface="Arial" panose="020B0604020202020204" pitchFamily="34" charset="0"/>
              <a:buChar char="•"/>
            </a:pPr>
            <a:r>
              <a:rPr lang="en-US" sz="2800" dirty="0" err="1"/>
              <a:t>Atrayee</a:t>
            </a:r>
            <a:r>
              <a:rPr lang="en-US" sz="2800" dirty="0"/>
              <a:t> Dutta</a:t>
            </a:r>
          </a:p>
        </p:txBody>
      </p:sp>
    </p:spTree>
    <p:extLst>
      <p:ext uri="{BB962C8B-B14F-4D97-AF65-F5344CB8AC3E}">
        <p14:creationId xmlns:p14="http://schemas.microsoft.com/office/powerpoint/2010/main" val="1519768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3" name="Text 0"/>
          <p:cNvSpPr/>
          <p:nvPr/>
        </p:nvSpPr>
        <p:spPr>
          <a:xfrm>
            <a:off x="6280190" y="2710815"/>
            <a:ext cx="7556421" cy="1240155"/>
          </a:xfrm>
          <a:prstGeom prst="rect">
            <a:avLst/>
          </a:prstGeom>
          <a:noFill/>
          <a:ln/>
        </p:spPr>
        <p:txBody>
          <a:bodyPr wrap="square" lIns="0" tIns="0" rIns="0" bIns="0" rtlCol="0" anchor="t"/>
          <a:lstStyle/>
          <a:p>
            <a:pPr marL="0" indent="0" algn="l">
              <a:lnSpc>
                <a:spcPts val="4850"/>
              </a:lnSpc>
              <a:buNone/>
            </a:pPr>
            <a:r>
              <a:rPr lang="en-US" sz="3900" dirty="0">
                <a:solidFill>
                  <a:srgbClr val="312F2B"/>
                </a:solidFill>
                <a:latin typeface="Gelasio" pitchFamily="34" charset="0"/>
                <a:ea typeface="Gelasio" pitchFamily="34" charset="-122"/>
                <a:cs typeface="Gelasio" pitchFamily="34" charset="-120"/>
              </a:rPr>
              <a:t>Enhancing Agricultural Crop Yield in India: A Data-Driven Approach</a:t>
            </a:r>
            <a:endParaRPr lang="en-US" sz="3900" dirty="0"/>
          </a:p>
        </p:txBody>
      </p:sp>
      <p:sp>
        <p:nvSpPr>
          <p:cNvPr id="4" name="Text 1"/>
          <p:cNvSpPr/>
          <p:nvPr/>
        </p:nvSpPr>
        <p:spPr>
          <a:xfrm>
            <a:off x="6280190" y="4248626"/>
            <a:ext cx="7556421" cy="1270159"/>
          </a:xfrm>
          <a:prstGeom prst="rect">
            <a:avLst/>
          </a:prstGeom>
          <a:noFill/>
          <a:ln/>
        </p:spPr>
        <p:txBody>
          <a:bodyPr wrap="square" lIns="0" tIns="0" rIns="0" bIns="0" rtlCol="0" anchor="t"/>
          <a:lstStyle/>
          <a:p>
            <a:pPr marL="0" indent="0" algn="l">
              <a:lnSpc>
                <a:spcPts val="2500"/>
              </a:lnSpc>
              <a:buNone/>
            </a:pPr>
            <a:r>
              <a:rPr lang="en-US" sz="1550" dirty="0">
                <a:solidFill>
                  <a:srgbClr val="272525"/>
                </a:solidFill>
                <a:latin typeface="Lato" pitchFamily="34" charset="0"/>
                <a:ea typeface="Lato" pitchFamily="34" charset="-122"/>
                <a:cs typeface="Lato" pitchFamily="34" charset="-120"/>
              </a:rPr>
              <a:t>This presentation outlines a strategic initiative to optimize agricultural crop yield in India. We aim to leverage advanced data analytics and machine learning to address critical challenges, predict future trends, and propose actionable strategies for improving crop output and farmer livelihoods across the nation.</a:t>
            </a:r>
            <a:endParaRPr lang="en-US" sz="1550" dirty="0"/>
          </a:p>
        </p:txBody>
      </p:sp>
      <p:pic>
        <p:nvPicPr>
          <p:cNvPr id="5" name="Picture 4">
            <a:extLst>
              <a:ext uri="{FF2B5EF4-FFF2-40B4-BE49-F238E27FC236}">
                <a16:creationId xmlns:a16="http://schemas.microsoft.com/office/drawing/2014/main" id="{CDFABA00-E295-308A-B513-38ED4595038B}"/>
              </a:ext>
            </a:extLst>
          </p:cNvPr>
          <p:cNvPicPr>
            <a:picLocks noChangeAspect="1"/>
          </p:cNvPicPr>
          <p:nvPr/>
        </p:nvPicPr>
        <p:blipFill>
          <a:blip r:embed="rId3"/>
          <a:stretch>
            <a:fillRect/>
          </a:stretch>
        </p:blipFill>
        <p:spPr>
          <a:xfrm>
            <a:off x="9848850" y="5943600"/>
            <a:ext cx="4781550" cy="2286000"/>
          </a:xfrm>
          <a:prstGeom prst="rect">
            <a:avLst/>
          </a:prstGeom>
        </p:spPr>
      </p:pic>
      <p:pic>
        <p:nvPicPr>
          <p:cNvPr id="7" name="Picture 6">
            <a:extLst>
              <a:ext uri="{FF2B5EF4-FFF2-40B4-BE49-F238E27FC236}">
                <a16:creationId xmlns:a16="http://schemas.microsoft.com/office/drawing/2014/main" id="{D77A263D-167D-DB76-1153-0F053402B441}"/>
              </a:ext>
            </a:extLst>
          </p:cNvPr>
          <p:cNvPicPr>
            <a:picLocks noChangeAspect="1"/>
          </p:cNvPicPr>
          <p:nvPr/>
        </p:nvPicPr>
        <p:blipFill>
          <a:blip r:embed="rId4"/>
          <a:stretch>
            <a:fillRect/>
          </a:stretch>
        </p:blipFill>
        <p:spPr>
          <a:xfrm>
            <a:off x="1" y="0"/>
            <a:ext cx="5729468" cy="4358456"/>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E1242AEE-517E-EB1B-DB5B-67377CC1D1CC}"/>
              </a:ext>
            </a:extLst>
          </p:cNvPr>
          <p:cNvPicPr>
            <a:picLocks noChangeAspect="1"/>
          </p:cNvPicPr>
          <p:nvPr/>
        </p:nvPicPr>
        <p:blipFill>
          <a:blip r:embed="rId5"/>
          <a:stretch>
            <a:fillRect/>
          </a:stretch>
        </p:blipFill>
        <p:spPr>
          <a:xfrm>
            <a:off x="-44389" y="4600068"/>
            <a:ext cx="5866456" cy="3629532"/>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06041" y="624126"/>
            <a:ext cx="2206347" cy="275749"/>
          </a:xfrm>
          <a:prstGeom prst="rect">
            <a:avLst/>
          </a:prstGeom>
          <a:noFill/>
          <a:ln/>
        </p:spPr>
        <p:txBody>
          <a:bodyPr wrap="none" lIns="0" tIns="0" rIns="0" bIns="0" rtlCol="0" anchor="t"/>
          <a:lstStyle/>
          <a:p>
            <a:pPr marL="0" indent="0" algn="l">
              <a:lnSpc>
                <a:spcPts val="2150"/>
              </a:lnSpc>
              <a:buNone/>
            </a:pPr>
            <a:r>
              <a:rPr lang="en-US" sz="1700" dirty="0">
                <a:solidFill>
                  <a:srgbClr val="312F2B"/>
                </a:solidFill>
                <a:latin typeface="Gelasio" pitchFamily="34" charset="0"/>
                <a:ea typeface="Gelasio" pitchFamily="34" charset="-122"/>
                <a:cs typeface="Gelasio" pitchFamily="34" charset="-120"/>
              </a:rPr>
              <a:t>Project Overview</a:t>
            </a:r>
            <a:endParaRPr lang="en-US" sz="1700" dirty="0"/>
          </a:p>
        </p:txBody>
      </p:sp>
      <p:sp>
        <p:nvSpPr>
          <p:cNvPr id="3" name="Text 1"/>
          <p:cNvSpPr/>
          <p:nvPr/>
        </p:nvSpPr>
        <p:spPr>
          <a:xfrm>
            <a:off x="706041" y="1076325"/>
            <a:ext cx="10134957" cy="551498"/>
          </a:xfrm>
          <a:prstGeom prst="rect">
            <a:avLst/>
          </a:prstGeom>
          <a:noFill/>
          <a:ln/>
        </p:spPr>
        <p:txBody>
          <a:bodyPr wrap="none" lIns="0" tIns="0" rIns="0" bIns="0" rtlCol="0" anchor="t"/>
          <a:lstStyle/>
          <a:p>
            <a:pPr marL="0" indent="0" algn="l">
              <a:lnSpc>
                <a:spcPts val="4300"/>
              </a:lnSpc>
              <a:buNone/>
            </a:pPr>
            <a:r>
              <a:rPr lang="en-US" sz="3450" dirty="0">
                <a:solidFill>
                  <a:srgbClr val="312F2B"/>
                </a:solidFill>
                <a:latin typeface="Gelasio" pitchFamily="34" charset="0"/>
                <a:ea typeface="Gelasio" pitchFamily="34" charset="-122"/>
                <a:cs typeface="Gelasio" pitchFamily="34" charset="-120"/>
              </a:rPr>
              <a:t>Addressing Challenges in India's Agricultural Sector</a:t>
            </a:r>
            <a:endParaRPr lang="en-US" sz="3450" dirty="0"/>
          </a:p>
        </p:txBody>
      </p:sp>
      <p:sp>
        <p:nvSpPr>
          <p:cNvPr id="4" name="Text 2"/>
          <p:cNvSpPr/>
          <p:nvPr/>
        </p:nvSpPr>
        <p:spPr>
          <a:xfrm>
            <a:off x="706041" y="2068949"/>
            <a:ext cx="2206347" cy="275749"/>
          </a:xfrm>
          <a:prstGeom prst="rect">
            <a:avLst/>
          </a:prstGeom>
          <a:noFill/>
          <a:ln/>
        </p:spPr>
        <p:txBody>
          <a:bodyPr wrap="none" lIns="0" tIns="0" rIns="0" bIns="0" rtlCol="0" anchor="t"/>
          <a:lstStyle/>
          <a:p>
            <a:pPr marL="0" indent="0" algn="l">
              <a:lnSpc>
                <a:spcPts val="2150"/>
              </a:lnSpc>
              <a:buNone/>
            </a:pPr>
            <a:r>
              <a:rPr lang="en-US" sz="1700" dirty="0">
                <a:solidFill>
                  <a:srgbClr val="312F2B"/>
                </a:solidFill>
                <a:latin typeface="Gelasio" pitchFamily="34" charset="0"/>
                <a:ea typeface="Gelasio" pitchFamily="34" charset="-122"/>
                <a:cs typeface="Gelasio" pitchFamily="34" charset="-120"/>
              </a:rPr>
              <a:t>The Problem</a:t>
            </a:r>
            <a:endParaRPr lang="en-US" sz="1700" dirty="0"/>
          </a:p>
        </p:txBody>
      </p:sp>
      <p:sp>
        <p:nvSpPr>
          <p:cNvPr id="5" name="Text 3"/>
          <p:cNvSpPr/>
          <p:nvPr/>
        </p:nvSpPr>
        <p:spPr>
          <a:xfrm>
            <a:off x="706041" y="2521148"/>
            <a:ext cx="6393894" cy="1129665"/>
          </a:xfrm>
          <a:prstGeom prst="rect">
            <a:avLst/>
          </a:prstGeom>
          <a:noFill/>
          <a:ln/>
        </p:spPr>
        <p:txBody>
          <a:bodyPr wrap="square" lIns="0" tIns="0" rIns="0" bIns="0" rtlCol="0" anchor="t"/>
          <a:lstStyle/>
          <a:p>
            <a:pPr marL="0" indent="0" algn="l">
              <a:lnSpc>
                <a:spcPts val="2200"/>
              </a:lnSpc>
              <a:buNone/>
            </a:pPr>
            <a:r>
              <a:rPr lang="en-US" sz="1350" dirty="0">
                <a:solidFill>
                  <a:srgbClr val="272525"/>
                </a:solidFill>
                <a:latin typeface="Lato" pitchFamily="34" charset="0"/>
                <a:ea typeface="Lato" pitchFamily="34" charset="-122"/>
                <a:cs typeface="Lato" pitchFamily="34" charset="-120"/>
              </a:rPr>
              <a:t>India's agricultural sector faces significant challenges, including climate change impacts, inefficient resource management, soil degradation, and pest outbreaks. These issues lead to food insecurity, economic instability for farmers, and hinder overall national development.</a:t>
            </a:r>
            <a:endParaRPr lang="en-US" sz="1350" dirty="0"/>
          </a:p>
        </p:txBody>
      </p:sp>
      <p:sp>
        <p:nvSpPr>
          <p:cNvPr id="6" name="Text 4"/>
          <p:cNvSpPr/>
          <p:nvPr/>
        </p:nvSpPr>
        <p:spPr>
          <a:xfrm>
            <a:off x="7538085" y="2068949"/>
            <a:ext cx="2206347" cy="275749"/>
          </a:xfrm>
          <a:prstGeom prst="rect">
            <a:avLst/>
          </a:prstGeom>
          <a:noFill/>
          <a:ln/>
        </p:spPr>
        <p:txBody>
          <a:bodyPr wrap="none" lIns="0" tIns="0" rIns="0" bIns="0" rtlCol="0" anchor="t"/>
          <a:lstStyle/>
          <a:p>
            <a:pPr marL="0" indent="0" algn="l">
              <a:lnSpc>
                <a:spcPts val="2150"/>
              </a:lnSpc>
              <a:buNone/>
            </a:pPr>
            <a:r>
              <a:rPr lang="en-US" sz="1700" dirty="0">
                <a:solidFill>
                  <a:srgbClr val="312F2B"/>
                </a:solidFill>
                <a:latin typeface="Gelasio" pitchFamily="34" charset="0"/>
                <a:ea typeface="Gelasio" pitchFamily="34" charset="-122"/>
                <a:cs typeface="Gelasio" pitchFamily="34" charset="-120"/>
              </a:rPr>
              <a:t>Our Objective</a:t>
            </a:r>
            <a:endParaRPr lang="en-US" sz="1700" dirty="0"/>
          </a:p>
        </p:txBody>
      </p:sp>
      <p:sp>
        <p:nvSpPr>
          <p:cNvPr id="7" name="Text 5"/>
          <p:cNvSpPr/>
          <p:nvPr/>
        </p:nvSpPr>
        <p:spPr>
          <a:xfrm>
            <a:off x="7538085" y="2521148"/>
            <a:ext cx="6393894" cy="847249"/>
          </a:xfrm>
          <a:prstGeom prst="rect">
            <a:avLst/>
          </a:prstGeom>
          <a:noFill/>
          <a:ln/>
        </p:spPr>
        <p:txBody>
          <a:bodyPr wrap="square" lIns="0" tIns="0" rIns="0" bIns="0" rtlCol="0" anchor="t"/>
          <a:lstStyle/>
          <a:p>
            <a:pPr marL="0" indent="0" algn="l">
              <a:lnSpc>
                <a:spcPts val="2200"/>
              </a:lnSpc>
              <a:buNone/>
            </a:pPr>
            <a:r>
              <a:rPr lang="en-US" sz="1350" dirty="0">
                <a:solidFill>
                  <a:srgbClr val="272525"/>
                </a:solidFill>
                <a:latin typeface="Lato" pitchFamily="34" charset="0"/>
                <a:ea typeface="Lato" pitchFamily="34" charset="-122"/>
                <a:cs typeface="Lato" pitchFamily="34" charset="-120"/>
              </a:rPr>
              <a:t>Our goal is to create a data-driven system that provides timely, actionable insights to farmers, enabling them to make informed decisions. This will enhance productivity, ensure food security, and boost economic stability for millions.</a:t>
            </a:r>
            <a:endParaRPr lang="en-US" sz="1350" dirty="0"/>
          </a:p>
        </p:txBody>
      </p:sp>
      <p:sp>
        <p:nvSpPr>
          <p:cNvPr id="8" name="Shape 6"/>
          <p:cNvSpPr/>
          <p:nvPr/>
        </p:nvSpPr>
        <p:spPr>
          <a:xfrm>
            <a:off x="706041" y="4272796"/>
            <a:ext cx="6520934" cy="1304568"/>
          </a:xfrm>
          <a:prstGeom prst="roundRect">
            <a:avLst>
              <a:gd name="adj" fmla="val 8411"/>
            </a:avLst>
          </a:prstGeom>
          <a:solidFill>
            <a:srgbClr val="FFFFFF">
              <a:alpha val="95000"/>
            </a:srgbClr>
          </a:solidFill>
          <a:ln/>
        </p:spPr>
      </p:sp>
      <p:sp>
        <p:nvSpPr>
          <p:cNvPr id="9" name="Shape 7"/>
          <p:cNvSpPr/>
          <p:nvPr/>
        </p:nvSpPr>
        <p:spPr>
          <a:xfrm>
            <a:off x="706041" y="4249936"/>
            <a:ext cx="6520934" cy="91440"/>
          </a:xfrm>
          <a:prstGeom prst="roundRect">
            <a:avLst>
              <a:gd name="adj" fmla="val 81076"/>
            </a:avLst>
          </a:prstGeom>
          <a:solidFill>
            <a:srgbClr val="E5E5E0"/>
          </a:solidFill>
          <a:ln/>
        </p:spPr>
      </p:sp>
      <p:sp>
        <p:nvSpPr>
          <p:cNvPr id="10" name="Shape 8"/>
          <p:cNvSpPr/>
          <p:nvPr/>
        </p:nvSpPr>
        <p:spPr>
          <a:xfrm>
            <a:off x="3701713" y="4008120"/>
            <a:ext cx="529471" cy="529471"/>
          </a:xfrm>
          <a:prstGeom prst="roundRect">
            <a:avLst>
              <a:gd name="adj" fmla="val 172701"/>
            </a:avLst>
          </a:prstGeom>
          <a:solidFill>
            <a:srgbClr val="E5E5E0"/>
          </a:solidFill>
          <a:ln/>
        </p:spPr>
      </p:sp>
      <p:pic>
        <p:nvPicPr>
          <p:cNvPr id="11" name="Image 0" descr="preencoded.png"/>
          <p:cNvPicPr>
            <a:picLocks noChangeAspect="1"/>
          </p:cNvPicPr>
          <p:nvPr/>
        </p:nvPicPr>
        <p:blipFill>
          <a:blip r:embed="rId3"/>
          <a:stretch>
            <a:fillRect/>
          </a:stretch>
        </p:blipFill>
        <p:spPr>
          <a:xfrm>
            <a:off x="3860542" y="4140518"/>
            <a:ext cx="211812" cy="264676"/>
          </a:xfrm>
          <a:prstGeom prst="rect">
            <a:avLst/>
          </a:prstGeom>
        </p:spPr>
      </p:pic>
      <p:sp>
        <p:nvSpPr>
          <p:cNvPr id="12" name="Text 9"/>
          <p:cNvSpPr/>
          <p:nvPr/>
        </p:nvSpPr>
        <p:spPr>
          <a:xfrm>
            <a:off x="905351" y="4714042"/>
            <a:ext cx="2206347" cy="275749"/>
          </a:xfrm>
          <a:prstGeom prst="rect">
            <a:avLst/>
          </a:prstGeom>
          <a:noFill/>
          <a:ln/>
        </p:spPr>
        <p:txBody>
          <a:bodyPr wrap="none" lIns="0" tIns="0" rIns="0" bIns="0" rtlCol="0" anchor="t"/>
          <a:lstStyle/>
          <a:p>
            <a:pPr marL="0" indent="0" algn="l">
              <a:lnSpc>
                <a:spcPts val="2150"/>
              </a:lnSpc>
              <a:buNone/>
            </a:pPr>
            <a:r>
              <a:rPr lang="en-US" sz="1700" dirty="0">
                <a:solidFill>
                  <a:srgbClr val="272525"/>
                </a:solidFill>
                <a:latin typeface="Gelasio" pitchFamily="34" charset="0"/>
                <a:ea typeface="Gelasio" pitchFamily="34" charset="-122"/>
                <a:cs typeface="Gelasio" pitchFamily="34" charset="-120"/>
              </a:rPr>
              <a:t>SDG 2: Zero Hunger</a:t>
            </a:r>
            <a:endParaRPr lang="en-US" sz="1700" dirty="0"/>
          </a:p>
        </p:txBody>
      </p:sp>
      <p:sp>
        <p:nvSpPr>
          <p:cNvPr id="13" name="Text 10"/>
          <p:cNvSpPr/>
          <p:nvPr/>
        </p:nvSpPr>
        <p:spPr>
          <a:xfrm>
            <a:off x="905351" y="5095637"/>
            <a:ext cx="6122313" cy="282416"/>
          </a:xfrm>
          <a:prstGeom prst="rect">
            <a:avLst/>
          </a:prstGeom>
          <a:noFill/>
          <a:ln/>
        </p:spPr>
        <p:txBody>
          <a:bodyPr wrap="none" lIns="0" tIns="0" rIns="0" bIns="0" rtlCol="0" anchor="t"/>
          <a:lstStyle/>
          <a:p>
            <a:pPr marL="0" indent="0" algn="l">
              <a:lnSpc>
                <a:spcPts val="2200"/>
              </a:lnSpc>
              <a:buNone/>
            </a:pPr>
            <a:r>
              <a:rPr lang="en-US" sz="1350" dirty="0">
                <a:solidFill>
                  <a:srgbClr val="272525"/>
                </a:solidFill>
                <a:latin typeface="Lato" pitchFamily="34" charset="0"/>
                <a:ea typeface="Lato" pitchFamily="34" charset="-122"/>
                <a:cs typeface="Lato" pitchFamily="34" charset="-120"/>
              </a:rPr>
              <a:t>Promote sustainable agriculture to end hunger and achieve food security.</a:t>
            </a:r>
            <a:endParaRPr lang="en-US" sz="1350" dirty="0"/>
          </a:p>
        </p:txBody>
      </p:sp>
      <p:sp>
        <p:nvSpPr>
          <p:cNvPr id="14" name="Shape 11"/>
          <p:cNvSpPr/>
          <p:nvPr/>
        </p:nvSpPr>
        <p:spPr>
          <a:xfrm>
            <a:off x="7403425" y="4272796"/>
            <a:ext cx="6520934" cy="1304568"/>
          </a:xfrm>
          <a:prstGeom prst="roundRect">
            <a:avLst>
              <a:gd name="adj" fmla="val 8411"/>
            </a:avLst>
          </a:prstGeom>
          <a:solidFill>
            <a:srgbClr val="FFFFFF">
              <a:alpha val="95000"/>
            </a:srgbClr>
          </a:solidFill>
          <a:ln/>
        </p:spPr>
      </p:sp>
      <p:sp>
        <p:nvSpPr>
          <p:cNvPr id="15" name="Shape 12"/>
          <p:cNvSpPr/>
          <p:nvPr/>
        </p:nvSpPr>
        <p:spPr>
          <a:xfrm>
            <a:off x="7403425" y="4249936"/>
            <a:ext cx="6520934" cy="91440"/>
          </a:xfrm>
          <a:prstGeom prst="roundRect">
            <a:avLst>
              <a:gd name="adj" fmla="val 81076"/>
            </a:avLst>
          </a:prstGeom>
          <a:solidFill>
            <a:srgbClr val="E5E5E0"/>
          </a:solidFill>
          <a:ln/>
        </p:spPr>
      </p:sp>
      <p:sp>
        <p:nvSpPr>
          <p:cNvPr id="16" name="Shape 13"/>
          <p:cNvSpPr/>
          <p:nvPr/>
        </p:nvSpPr>
        <p:spPr>
          <a:xfrm>
            <a:off x="10399097" y="4008120"/>
            <a:ext cx="529471" cy="529471"/>
          </a:xfrm>
          <a:prstGeom prst="roundRect">
            <a:avLst>
              <a:gd name="adj" fmla="val 172701"/>
            </a:avLst>
          </a:prstGeom>
          <a:solidFill>
            <a:srgbClr val="E5E5E0"/>
          </a:solidFill>
          <a:ln/>
        </p:spPr>
      </p:sp>
      <p:pic>
        <p:nvPicPr>
          <p:cNvPr id="17" name="Image 1" descr="preencoded.png"/>
          <p:cNvPicPr>
            <a:picLocks noChangeAspect="1"/>
          </p:cNvPicPr>
          <p:nvPr/>
        </p:nvPicPr>
        <p:blipFill>
          <a:blip r:embed="rId4"/>
          <a:stretch>
            <a:fillRect/>
          </a:stretch>
        </p:blipFill>
        <p:spPr>
          <a:xfrm>
            <a:off x="10557927" y="4140518"/>
            <a:ext cx="211812" cy="264676"/>
          </a:xfrm>
          <a:prstGeom prst="rect">
            <a:avLst/>
          </a:prstGeom>
        </p:spPr>
      </p:pic>
      <p:sp>
        <p:nvSpPr>
          <p:cNvPr id="18" name="Text 14"/>
          <p:cNvSpPr/>
          <p:nvPr/>
        </p:nvSpPr>
        <p:spPr>
          <a:xfrm>
            <a:off x="7602736" y="4714042"/>
            <a:ext cx="2206347" cy="275749"/>
          </a:xfrm>
          <a:prstGeom prst="rect">
            <a:avLst/>
          </a:prstGeom>
          <a:noFill/>
          <a:ln/>
        </p:spPr>
        <p:txBody>
          <a:bodyPr wrap="none" lIns="0" tIns="0" rIns="0" bIns="0" rtlCol="0" anchor="t"/>
          <a:lstStyle/>
          <a:p>
            <a:pPr marL="0" indent="0" algn="l">
              <a:lnSpc>
                <a:spcPts val="2150"/>
              </a:lnSpc>
              <a:buNone/>
            </a:pPr>
            <a:r>
              <a:rPr lang="en-US" sz="1700" dirty="0">
                <a:solidFill>
                  <a:srgbClr val="272525"/>
                </a:solidFill>
                <a:latin typeface="Gelasio" pitchFamily="34" charset="0"/>
                <a:ea typeface="Gelasio" pitchFamily="34" charset="-122"/>
                <a:cs typeface="Gelasio" pitchFamily="34" charset="-120"/>
              </a:rPr>
              <a:t>SDG 8: Decent Work</a:t>
            </a:r>
            <a:endParaRPr lang="en-US" sz="1700" dirty="0"/>
          </a:p>
        </p:txBody>
      </p:sp>
      <p:sp>
        <p:nvSpPr>
          <p:cNvPr id="19" name="Text 15"/>
          <p:cNvSpPr/>
          <p:nvPr/>
        </p:nvSpPr>
        <p:spPr>
          <a:xfrm>
            <a:off x="7602736" y="5095637"/>
            <a:ext cx="6122313" cy="282416"/>
          </a:xfrm>
          <a:prstGeom prst="rect">
            <a:avLst/>
          </a:prstGeom>
          <a:noFill/>
          <a:ln/>
        </p:spPr>
        <p:txBody>
          <a:bodyPr wrap="none" lIns="0" tIns="0" rIns="0" bIns="0" rtlCol="0" anchor="t"/>
          <a:lstStyle/>
          <a:p>
            <a:pPr marL="0" indent="0" algn="l">
              <a:lnSpc>
                <a:spcPts val="2200"/>
              </a:lnSpc>
              <a:buNone/>
            </a:pPr>
            <a:r>
              <a:rPr lang="en-US" sz="1350" dirty="0">
                <a:solidFill>
                  <a:srgbClr val="272525"/>
                </a:solidFill>
                <a:latin typeface="Lato" pitchFamily="34" charset="0"/>
                <a:ea typeface="Lato" pitchFamily="34" charset="-122"/>
                <a:cs typeface="Lato" pitchFamily="34" charset="-120"/>
              </a:rPr>
              <a:t>Foster economic growth and productive employment for all, especially farmers.</a:t>
            </a:r>
            <a:endParaRPr lang="en-US" sz="1350" dirty="0"/>
          </a:p>
        </p:txBody>
      </p:sp>
      <p:sp>
        <p:nvSpPr>
          <p:cNvPr id="20" name="Shape 16"/>
          <p:cNvSpPr/>
          <p:nvPr/>
        </p:nvSpPr>
        <p:spPr>
          <a:xfrm>
            <a:off x="706041" y="6018490"/>
            <a:ext cx="6520934" cy="1586984"/>
          </a:xfrm>
          <a:prstGeom prst="roundRect">
            <a:avLst>
              <a:gd name="adj" fmla="val 6914"/>
            </a:avLst>
          </a:prstGeom>
          <a:solidFill>
            <a:srgbClr val="FFFFFF">
              <a:alpha val="95000"/>
            </a:srgbClr>
          </a:solidFill>
          <a:ln/>
        </p:spPr>
      </p:sp>
      <p:sp>
        <p:nvSpPr>
          <p:cNvPr id="21" name="Shape 17"/>
          <p:cNvSpPr/>
          <p:nvPr/>
        </p:nvSpPr>
        <p:spPr>
          <a:xfrm>
            <a:off x="706041" y="5995630"/>
            <a:ext cx="6520934" cy="91440"/>
          </a:xfrm>
          <a:prstGeom prst="roundRect">
            <a:avLst>
              <a:gd name="adj" fmla="val 81076"/>
            </a:avLst>
          </a:prstGeom>
          <a:solidFill>
            <a:srgbClr val="E5E5E0"/>
          </a:solidFill>
          <a:ln/>
        </p:spPr>
      </p:sp>
      <p:sp>
        <p:nvSpPr>
          <p:cNvPr id="22" name="Shape 18"/>
          <p:cNvSpPr/>
          <p:nvPr/>
        </p:nvSpPr>
        <p:spPr>
          <a:xfrm>
            <a:off x="3701713" y="5753814"/>
            <a:ext cx="529471" cy="529471"/>
          </a:xfrm>
          <a:prstGeom prst="roundRect">
            <a:avLst>
              <a:gd name="adj" fmla="val 172701"/>
            </a:avLst>
          </a:prstGeom>
          <a:solidFill>
            <a:srgbClr val="E5E5E0"/>
          </a:solidFill>
          <a:ln/>
        </p:spPr>
      </p:sp>
      <p:pic>
        <p:nvPicPr>
          <p:cNvPr id="23" name="Image 2" descr="preencoded.png"/>
          <p:cNvPicPr>
            <a:picLocks noChangeAspect="1"/>
          </p:cNvPicPr>
          <p:nvPr/>
        </p:nvPicPr>
        <p:blipFill>
          <a:blip r:embed="rId5"/>
          <a:stretch>
            <a:fillRect/>
          </a:stretch>
        </p:blipFill>
        <p:spPr>
          <a:xfrm>
            <a:off x="3860542" y="5886212"/>
            <a:ext cx="211812" cy="264676"/>
          </a:xfrm>
          <a:prstGeom prst="rect">
            <a:avLst/>
          </a:prstGeom>
        </p:spPr>
      </p:pic>
      <p:sp>
        <p:nvSpPr>
          <p:cNvPr id="24" name="Text 19"/>
          <p:cNvSpPr/>
          <p:nvPr/>
        </p:nvSpPr>
        <p:spPr>
          <a:xfrm>
            <a:off x="905351" y="6459736"/>
            <a:ext cx="3402925" cy="275749"/>
          </a:xfrm>
          <a:prstGeom prst="rect">
            <a:avLst/>
          </a:prstGeom>
          <a:noFill/>
          <a:ln/>
        </p:spPr>
        <p:txBody>
          <a:bodyPr wrap="none" lIns="0" tIns="0" rIns="0" bIns="0" rtlCol="0" anchor="t"/>
          <a:lstStyle/>
          <a:p>
            <a:pPr marL="0" indent="0" algn="l">
              <a:lnSpc>
                <a:spcPts val="2150"/>
              </a:lnSpc>
              <a:buNone/>
            </a:pPr>
            <a:r>
              <a:rPr lang="en-US" sz="1700" dirty="0">
                <a:solidFill>
                  <a:srgbClr val="272525"/>
                </a:solidFill>
                <a:latin typeface="Gelasio" pitchFamily="34" charset="0"/>
                <a:ea typeface="Gelasio" pitchFamily="34" charset="-122"/>
                <a:cs typeface="Gelasio" pitchFamily="34" charset="-120"/>
              </a:rPr>
              <a:t>SDG 12: Responsible Consumption</a:t>
            </a:r>
            <a:endParaRPr lang="en-US" sz="1700" dirty="0"/>
          </a:p>
        </p:txBody>
      </p:sp>
      <p:sp>
        <p:nvSpPr>
          <p:cNvPr id="25" name="Text 20"/>
          <p:cNvSpPr/>
          <p:nvPr/>
        </p:nvSpPr>
        <p:spPr>
          <a:xfrm>
            <a:off x="905351" y="6841331"/>
            <a:ext cx="6122313" cy="282416"/>
          </a:xfrm>
          <a:prstGeom prst="rect">
            <a:avLst/>
          </a:prstGeom>
          <a:noFill/>
          <a:ln/>
        </p:spPr>
        <p:txBody>
          <a:bodyPr wrap="none" lIns="0" tIns="0" rIns="0" bIns="0" rtlCol="0" anchor="t"/>
          <a:lstStyle/>
          <a:p>
            <a:pPr marL="0" indent="0" algn="l">
              <a:lnSpc>
                <a:spcPts val="2200"/>
              </a:lnSpc>
              <a:buNone/>
            </a:pPr>
            <a:r>
              <a:rPr lang="en-US" sz="1350" dirty="0">
                <a:solidFill>
                  <a:srgbClr val="272525"/>
                </a:solidFill>
                <a:latin typeface="Lato" pitchFamily="34" charset="0"/>
                <a:ea typeface="Lato" pitchFamily="34" charset="-122"/>
                <a:cs typeface="Lato" pitchFamily="34" charset="-120"/>
              </a:rPr>
              <a:t>Ensure sustainable production patterns by optimizing resource utilization.</a:t>
            </a:r>
            <a:endParaRPr lang="en-US" sz="1350" dirty="0"/>
          </a:p>
        </p:txBody>
      </p:sp>
      <p:sp>
        <p:nvSpPr>
          <p:cNvPr id="26" name="Shape 21"/>
          <p:cNvSpPr/>
          <p:nvPr/>
        </p:nvSpPr>
        <p:spPr>
          <a:xfrm>
            <a:off x="7403425" y="6018490"/>
            <a:ext cx="6520934" cy="1586984"/>
          </a:xfrm>
          <a:prstGeom prst="roundRect">
            <a:avLst>
              <a:gd name="adj" fmla="val 6914"/>
            </a:avLst>
          </a:prstGeom>
          <a:solidFill>
            <a:srgbClr val="FFFFFF">
              <a:alpha val="95000"/>
            </a:srgbClr>
          </a:solidFill>
          <a:ln/>
        </p:spPr>
      </p:sp>
      <p:sp>
        <p:nvSpPr>
          <p:cNvPr id="27" name="Shape 22"/>
          <p:cNvSpPr/>
          <p:nvPr/>
        </p:nvSpPr>
        <p:spPr>
          <a:xfrm>
            <a:off x="7403425" y="5995630"/>
            <a:ext cx="6520934" cy="91440"/>
          </a:xfrm>
          <a:prstGeom prst="roundRect">
            <a:avLst>
              <a:gd name="adj" fmla="val 81076"/>
            </a:avLst>
          </a:prstGeom>
          <a:solidFill>
            <a:srgbClr val="E5E5E0"/>
          </a:solidFill>
          <a:ln/>
        </p:spPr>
      </p:sp>
      <p:sp>
        <p:nvSpPr>
          <p:cNvPr id="28" name="Shape 23"/>
          <p:cNvSpPr/>
          <p:nvPr/>
        </p:nvSpPr>
        <p:spPr>
          <a:xfrm>
            <a:off x="10399097" y="5753814"/>
            <a:ext cx="529471" cy="529471"/>
          </a:xfrm>
          <a:prstGeom prst="roundRect">
            <a:avLst>
              <a:gd name="adj" fmla="val 172701"/>
            </a:avLst>
          </a:prstGeom>
          <a:solidFill>
            <a:srgbClr val="E5E5E0"/>
          </a:solidFill>
          <a:ln/>
        </p:spPr>
      </p:sp>
      <p:pic>
        <p:nvPicPr>
          <p:cNvPr id="29" name="Image 3" descr="preencoded.png"/>
          <p:cNvPicPr>
            <a:picLocks noChangeAspect="1"/>
          </p:cNvPicPr>
          <p:nvPr/>
        </p:nvPicPr>
        <p:blipFill>
          <a:blip r:embed="rId6"/>
          <a:stretch>
            <a:fillRect/>
          </a:stretch>
        </p:blipFill>
        <p:spPr>
          <a:xfrm>
            <a:off x="10557927" y="5886212"/>
            <a:ext cx="211812" cy="264676"/>
          </a:xfrm>
          <a:prstGeom prst="rect">
            <a:avLst/>
          </a:prstGeom>
        </p:spPr>
      </p:pic>
      <p:sp>
        <p:nvSpPr>
          <p:cNvPr id="30" name="Text 24"/>
          <p:cNvSpPr/>
          <p:nvPr/>
        </p:nvSpPr>
        <p:spPr>
          <a:xfrm>
            <a:off x="7602736" y="6459736"/>
            <a:ext cx="2288977" cy="275749"/>
          </a:xfrm>
          <a:prstGeom prst="rect">
            <a:avLst/>
          </a:prstGeom>
          <a:noFill/>
          <a:ln/>
        </p:spPr>
        <p:txBody>
          <a:bodyPr wrap="none" lIns="0" tIns="0" rIns="0" bIns="0" rtlCol="0" anchor="t"/>
          <a:lstStyle/>
          <a:p>
            <a:pPr marL="0" indent="0" algn="l">
              <a:lnSpc>
                <a:spcPts val="2150"/>
              </a:lnSpc>
              <a:buNone/>
            </a:pPr>
            <a:r>
              <a:rPr lang="en-US" sz="1700" dirty="0">
                <a:solidFill>
                  <a:srgbClr val="272525"/>
                </a:solidFill>
                <a:latin typeface="Gelasio" pitchFamily="34" charset="0"/>
                <a:ea typeface="Gelasio" pitchFamily="34" charset="-122"/>
                <a:cs typeface="Gelasio" pitchFamily="34" charset="-120"/>
              </a:rPr>
              <a:t>SDG 13: Climate Action</a:t>
            </a:r>
            <a:endParaRPr lang="en-US" sz="1700" dirty="0"/>
          </a:p>
        </p:txBody>
      </p:sp>
      <p:sp>
        <p:nvSpPr>
          <p:cNvPr id="31" name="Text 25"/>
          <p:cNvSpPr/>
          <p:nvPr/>
        </p:nvSpPr>
        <p:spPr>
          <a:xfrm>
            <a:off x="7602736" y="6841331"/>
            <a:ext cx="6122313" cy="564833"/>
          </a:xfrm>
          <a:prstGeom prst="rect">
            <a:avLst/>
          </a:prstGeom>
          <a:noFill/>
          <a:ln/>
        </p:spPr>
        <p:txBody>
          <a:bodyPr wrap="square" lIns="0" tIns="0" rIns="0" bIns="0" rtlCol="0" anchor="t"/>
          <a:lstStyle/>
          <a:p>
            <a:pPr marL="0" indent="0" algn="l">
              <a:lnSpc>
                <a:spcPts val="2200"/>
              </a:lnSpc>
              <a:buNone/>
            </a:pPr>
            <a:r>
              <a:rPr lang="en-US" sz="1350" dirty="0">
                <a:solidFill>
                  <a:srgbClr val="272525"/>
                </a:solidFill>
                <a:latin typeface="Lato" pitchFamily="34" charset="0"/>
                <a:ea typeface="Lato" pitchFamily="34" charset="-122"/>
                <a:cs typeface="Lato" pitchFamily="34" charset="-120"/>
              </a:rPr>
              <a:t>Implement urgent measures to combat climate change and its impacts on agriculture.</a:t>
            </a:r>
            <a:endParaRPr lang="en-US" sz="1350" dirty="0"/>
          </a:p>
        </p:txBody>
      </p:sp>
      <p:pic>
        <p:nvPicPr>
          <p:cNvPr id="32" name="Picture 31">
            <a:extLst>
              <a:ext uri="{FF2B5EF4-FFF2-40B4-BE49-F238E27FC236}">
                <a16:creationId xmlns:a16="http://schemas.microsoft.com/office/drawing/2014/main" id="{F1BFE224-CE6B-FB55-5687-4E279CAE391A}"/>
              </a:ext>
            </a:extLst>
          </p:cNvPr>
          <p:cNvPicPr>
            <a:picLocks noChangeAspect="1"/>
          </p:cNvPicPr>
          <p:nvPr/>
        </p:nvPicPr>
        <p:blipFill>
          <a:blip r:embed="rId7"/>
          <a:stretch>
            <a:fillRect/>
          </a:stretch>
        </p:blipFill>
        <p:spPr>
          <a:xfrm>
            <a:off x="12632337" y="7274350"/>
            <a:ext cx="1998063" cy="9552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1456373"/>
            <a:ext cx="12314753" cy="620078"/>
          </a:xfrm>
          <a:prstGeom prst="rect">
            <a:avLst/>
          </a:prstGeom>
          <a:noFill/>
          <a:ln/>
        </p:spPr>
        <p:txBody>
          <a:bodyPr wrap="none" lIns="0" tIns="0" rIns="0" bIns="0" rtlCol="0" anchor="t"/>
          <a:lstStyle/>
          <a:p>
            <a:pPr marL="0" indent="0" algn="l">
              <a:lnSpc>
                <a:spcPts val="4850"/>
              </a:lnSpc>
              <a:buNone/>
            </a:pPr>
            <a:r>
              <a:rPr lang="en-US" sz="3900" dirty="0">
                <a:solidFill>
                  <a:srgbClr val="312F2B"/>
                </a:solidFill>
                <a:latin typeface="Gelasio" pitchFamily="34" charset="0"/>
                <a:ea typeface="Gelasio" pitchFamily="34" charset="-122"/>
                <a:cs typeface="Gelasio" pitchFamily="34" charset="-120"/>
              </a:rPr>
              <a:t>Comprehensive Data Collection for Agricultural Insights</a:t>
            </a:r>
            <a:endParaRPr lang="en-US" sz="3900" dirty="0"/>
          </a:p>
        </p:txBody>
      </p:sp>
      <p:sp>
        <p:nvSpPr>
          <p:cNvPr id="3" name="Text 1"/>
          <p:cNvSpPr/>
          <p:nvPr/>
        </p:nvSpPr>
        <p:spPr>
          <a:xfrm>
            <a:off x="793790" y="2473285"/>
            <a:ext cx="13042821" cy="635079"/>
          </a:xfrm>
          <a:prstGeom prst="rect">
            <a:avLst/>
          </a:prstGeom>
          <a:noFill/>
          <a:ln/>
        </p:spPr>
        <p:txBody>
          <a:bodyPr wrap="square" lIns="0" tIns="0" rIns="0" bIns="0" rtlCol="0" anchor="t"/>
          <a:lstStyle/>
          <a:p>
            <a:pPr marL="0" indent="0" algn="l">
              <a:lnSpc>
                <a:spcPts val="2500"/>
              </a:lnSpc>
              <a:buNone/>
            </a:pPr>
            <a:r>
              <a:rPr lang="en-US" sz="1550" dirty="0">
                <a:solidFill>
                  <a:srgbClr val="272525"/>
                </a:solidFill>
                <a:latin typeface="Lato" pitchFamily="34" charset="0"/>
                <a:ea typeface="Lato" pitchFamily="34" charset="-122"/>
                <a:cs typeface="Lato" pitchFamily="34" charset="-120"/>
              </a:rPr>
              <a:t>Our data-driven approach relies on a diverse range of sources to gather the most comprehensive information on agricultural crop yield in India. This multi-faceted data collection strategy ensures accuracy and depth for our analysis.</a:t>
            </a:r>
            <a:endParaRPr lang="en-US" sz="1550" dirty="0"/>
          </a:p>
        </p:txBody>
      </p:sp>
      <p:sp>
        <p:nvSpPr>
          <p:cNvPr id="4" name="Shape 2"/>
          <p:cNvSpPr/>
          <p:nvPr/>
        </p:nvSpPr>
        <p:spPr>
          <a:xfrm>
            <a:off x="793790" y="3331607"/>
            <a:ext cx="4215289" cy="3441502"/>
          </a:xfrm>
          <a:prstGeom prst="roundRect">
            <a:avLst>
              <a:gd name="adj" fmla="val 2422"/>
            </a:avLst>
          </a:prstGeom>
          <a:solidFill>
            <a:srgbClr val="FFFFFF">
              <a:alpha val="95000"/>
            </a:srgbClr>
          </a:solidFill>
          <a:ln w="22860">
            <a:solidFill>
              <a:srgbClr val="CECEC9"/>
            </a:solidFill>
            <a:prstDash val="solid"/>
          </a:ln>
        </p:spPr>
      </p:sp>
      <p:sp>
        <p:nvSpPr>
          <p:cNvPr id="5" name="Text 3"/>
          <p:cNvSpPr/>
          <p:nvPr/>
        </p:nvSpPr>
        <p:spPr>
          <a:xfrm>
            <a:off x="1015008" y="3552825"/>
            <a:ext cx="2480905" cy="310158"/>
          </a:xfrm>
          <a:prstGeom prst="rect">
            <a:avLst/>
          </a:prstGeom>
          <a:noFill/>
          <a:ln/>
        </p:spPr>
        <p:txBody>
          <a:bodyPr wrap="none" lIns="0" tIns="0" rIns="0" bIns="0" rtlCol="0" anchor="t"/>
          <a:lstStyle/>
          <a:p>
            <a:pPr marL="0" indent="0" algn="l">
              <a:lnSpc>
                <a:spcPts val="2400"/>
              </a:lnSpc>
              <a:buNone/>
            </a:pPr>
            <a:r>
              <a:rPr lang="en-US" sz="1950" dirty="0">
                <a:solidFill>
                  <a:srgbClr val="272525"/>
                </a:solidFill>
                <a:latin typeface="Gelasio" pitchFamily="34" charset="0"/>
                <a:ea typeface="Gelasio" pitchFamily="34" charset="-122"/>
                <a:cs typeface="Gelasio" pitchFamily="34" charset="-120"/>
              </a:rPr>
              <a:t>Key Data Sources</a:t>
            </a:r>
            <a:endParaRPr lang="en-US" sz="1950" dirty="0"/>
          </a:p>
        </p:txBody>
      </p:sp>
      <p:sp>
        <p:nvSpPr>
          <p:cNvPr id="6" name="Text 4"/>
          <p:cNvSpPr/>
          <p:nvPr/>
        </p:nvSpPr>
        <p:spPr>
          <a:xfrm>
            <a:off x="1015008" y="3982045"/>
            <a:ext cx="3772853" cy="635079"/>
          </a:xfrm>
          <a:prstGeom prst="rect">
            <a:avLst/>
          </a:prstGeom>
          <a:noFill/>
          <a:ln/>
        </p:spPr>
        <p:txBody>
          <a:bodyPr wrap="square" lIns="0" tIns="0" rIns="0" bIns="0" rtlCol="0" anchor="t"/>
          <a:lstStyle/>
          <a:p>
            <a:pPr marL="342900" indent="-342900" algn="l">
              <a:lnSpc>
                <a:spcPts val="2500"/>
              </a:lnSpc>
              <a:buSzPct val="100000"/>
              <a:buChar char="•"/>
            </a:pPr>
            <a:r>
              <a:rPr lang="en-US" sz="1550" dirty="0">
                <a:solidFill>
                  <a:srgbClr val="272525"/>
                </a:solidFill>
                <a:latin typeface="Lato" pitchFamily="34" charset="0"/>
                <a:ea typeface="Lato" pitchFamily="34" charset="-122"/>
                <a:cs typeface="Lato" pitchFamily="34" charset="-120"/>
              </a:rPr>
              <a:t>Government agricultural departments (Ministry of Agriculture)</a:t>
            </a:r>
            <a:endParaRPr lang="en-US" sz="1550" dirty="0"/>
          </a:p>
        </p:txBody>
      </p:sp>
      <p:sp>
        <p:nvSpPr>
          <p:cNvPr id="7" name="Text 5"/>
          <p:cNvSpPr/>
          <p:nvPr/>
        </p:nvSpPr>
        <p:spPr>
          <a:xfrm>
            <a:off x="1015008" y="4686538"/>
            <a:ext cx="3772853"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272525"/>
                </a:solidFill>
                <a:latin typeface="Lato" pitchFamily="34" charset="0"/>
                <a:ea typeface="Lato" pitchFamily="34" charset="-122"/>
                <a:cs typeface="Lato" pitchFamily="34" charset="-120"/>
              </a:rPr>
              <a:t>Meteorological departments (IMD)</a:t>
            </a:r>
            <a:endParaRPr lang="en-US" sz="1550" dirty="0"/>
          </a:p>
        </p:txBody>
      </p:sp>
      <p:sp>
        <p:nvSpPr>
          <p:cNvPr id="8" name="Text 6"/>
          <p:cNvSpPr/>
          <p:nvPr/>
        </p:nvSpPr>
        <p:spPr>
          <a:xfrm>
            <a:off x="1015008" y="5073491"/>
            <a:ext cx="3772853"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272525"/>
                </a:solidFill>
                <a:latin typeface="Lato" pitchFamily="34" charset="0"/>
                <a:ea typeface="Lato" pitchFamily="34" charset="-122"/>
                <a:cs typeface="Lato" pitchFamily="34" charset="-120"/>
              </a:rPr>
              <a:t>Remote sensing via satellite imagery</a:t>
            </a:r>
            <a:endParaRPr lang="en-US" sz="1550" dirty="0"/>
          </a:p>
        </p:txBody>
      </p:sp>
      <p:sp>
        <p:nvSpPr>
          <p:cNvPr id="9" name="Text 7"/>
          <p:cNvSpPr/>
          <p:nvPr/>
        </p:nvSpPr>
        <p:spPr>
          <a:xfrm>
            <a:off x="1015008" y="5460444"/>
            <a:ext cx="3772853"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272525"/>
                </a:solidFill>
                <a:latin typeface="Lato" pitchFamily="34" charset="0"/>
                <a:ea typeface="Lato" pitchFamily="34" charset="-122"/>
                <a:cs typeface="Lato" pitchFamily="34" charset="-120"/>
              </a:rPr>
              <a:t>Agricultural research institutes</a:t>
            </a:r>
            <a:endParaRPr lang="en-US" sz="1550" dirty="0"/>
          </a:p>
        </p:txBody>
      </p:sp>
      <p:sp>
        <p:nvSpPr>
          <p:cNvPr id="10" name="Text 8"/>
          <p:cNvSpPr/>
          <p:nvPr/>
        </p:nvSpPr>
        <p:spPr>
          <a:xfrm>
            <a:off x="1015008" y="5847398"/>
            <a:ext cx="3772853"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272525"/>
                </a:solidFill>
                <a:latin typeface="Lato" pitchFamily="34" charset="0"/>
                <a:ea typeface="Lato" pitchFamily="34" charset="-122"/>
                <a:cs typeface="Lato" pitchFamily="34" charset="-120"/>
              </a:rPr>
              <a:t>Farmer surveys and field data</a:t>
            </a:r>
            <a:endParaRPr lang="en-US" sz="1550" dirty="0"/>
          </a:p>
        </p:txBody>
      </p:sp>
      <p:sp>
        <p:nvSpPr>
          <p:cNvPr id="11" name="Shape 9"/>
          <p:cNvSpPr/>
          <p:nvPr/>
        </p:nvSpPr>
        <p:spPr>
          <a:xfrm>
            <a:off x="5207437" y="3331607"/>
            <a:ext cx="4215408" cy="3441502"/>
          </a:xfrm>
          <a:prstGeom prst="roundRect">
            <a:avLst>
              <a:gd name="adj" fmla="val 2422"/>
            </a:avLst>
          </a:prstGeom>
          <a:solidFill>
            <a:srgbClr val="FFFFFF">
              <a:alpha val="95000"/>
            </a:srgbClr>
          </a:solidFill>
          <a:ln w="22860">
            <a:solidFill>
              <a:srgbClr val="CECEC9"/>
            </a:solidFill>
            <a:prstDash val="solid"/>
          </a:ln>
        </p:spPr>
      </p:sp>
      <p:sp>
        <p:nvSpPr>
          <p:cNvPr id="12" name="Text 10"/>
          <p:cNvSpPr/>
          <p:nvPr/>
        </p:nvSpPr>
        <p:spPr>
          <a:xfrm>
            <a:off x="5428655" y="3552825"/>
            <a:ext cx="2480905" cy="310158"/>
          </a:xfrm>
          <a:prstGeom prst="rect">
            <a:avLst/>
          </a:prstGeom>
          <a:noFill/>
          <a:ln/>
        </p:spPr>
        <p:txBody>
          <a:bodyPr wrap="none" lIns="0" tIns="0" rIns="0" bIns="0" rtlCol="0" anchor="t"/>
          <a:lstStyle/>
          <a:p>
            <a:pPr marL="0" indent="0" algn="l">
              <a:lnSpc>
                <a:spcPts val="2400"/>
              </a:lnSpc>
              <a:buNone/>
            </a:pPr>
            <a:r>
              <a:rPr lang="en-US" sz="1950" dirty="0">
                <a:solidFill>
                  <a:srgbClr val="272525"/>
                </a:solidFill>
                <a:latin typeface="Gelasio" pitchFamily="34" charset="0"/>
                <a:ea typeface="Gelasio" pitchFamily="34" charset="-122"/>
                <a:cs typeface="Gelasio" pitchFamily="34" charset="-120"/>
              </a:rPr>
              <a:t>Data Categories</a:t>
            </a:r>
            <a:endParaRPr lang="en-US" sz="1950" dirty="0"/>
          </a:p>
        </p:txBody>
      </p:sp>
      <p:sp>
        <p:nvSpPr>
          <p:cNvPr id="13" name="Text 11"/>
          <p:cNvSpPr/>
          <p:nvPr/>
        </p:nvSpPr>
        <p:spPr>
          <a:xfrm>
            <a:off x="5428655" y="3982045"/>
            <a:ext cx="3772972"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272525"/>
                </a:solidFill>
                <a:latin typeface="Lato" pitchFamily="34" charset="0"/>
                <a:ea typeface="Lato" pitchFamily="34" charset="-122"/>
                <a:cs typeface="Lato" pitchFamily="34" charset="-120"/>
              </a:rPr>
              <a:t>Crop-specific historical yield data</a:t>
            </a:r>
            <a:endParaRPr lang="en-US" sz="1550" dirty="0"/>
          </a:p>
        </p:txBody>
      </p:sp>
      <p:sp>
        <p:nvSpPr>
          <p:cNvPr id="14" name="Text 12"/>
          <p:cNvSpPr/>
          <p:nvPr/>
        </p:nvSpPr>
        <p:spPr>
          <a:xfrm>
            <a:off x="5428655" y="4368998"/>
            <a:ext cx="3772972" cy="635079"/>
          </a:xfrm>
          <a:prstGeom prst="rect">
            <a:avLst/>
          </a:prstGeom>
          <a:noFill/>
          <a:ln/>
        </p:spPr>
        <p:txBody>
          <a:bodyPr wrap="square" lIns="0" tIns="0" rIns="0" bIns="0" rtlCol="0" anchor="t"/>
          <a:lstStyle/>
          <a:p>
            <a:pPr marL="342900" indent="-342900" algn="l">
              <a:lnSpc>
                <a:spcPts val="2500"/>
              </a:lnSpc>
              <a:buSzPct val="100000"/>
              <a:buChar char="•"/>
            </a:pPr>
            <a:r>
              <a:rPr lang="en-US" sz="1550" dirty="0">
                <a:solidFill>
                  <a:srgbClr val="272525"/>
                </a:solidFill>
                <a:latin typeface="Lato" pitchFamily="34" charset="0"/>
                <a:ea typeface="Lato" pitchFamily="34" charset="-122"/>
                <a:cs typeface="Lato" pitchFamily="34" charset="-120"/>
              </a:rPr>
              <a:t>Climatic data: rainfall, temperature, humidity</a:t>
            </a:r>
            <a:endParaRPr lang="en-US" sz="1550" dirty="0"/>
          </a:p>
        </p:txBody>
      </p:sp>
      <p:sp>
        <p:nvSpPr>
          <p:cNvPr id="15" name="Text 13"/>
          <p:cNvSpPr/>
          <p:nvPr/>
        </p:nvSpPr>
        <p:spPr>
          <a:xfrm>
            <a:off x="5428655" y="5073491"/>
            <a:ext cx="3772972"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272525"/>
                </a:solidFill>
                <a:latin typeface="Lato" pitchFamily="34" charset="0"/>
                <a:ea typeface="Lato" pitchFamily="34" charset="-122"/>
                <a:cs typeface="Lato" pitchFamily="34" charset="-120"/>
              </a:rPr>
              <a:t>Soil data: type, pH, nutrient content</a:t>
            </a:r>
            <a:endParaRPr lang="en-US" sz="1550" dirty="0"/>
          </a:p>
        </p:txBody>
      </p:sp>
      <p:sp>
        <p:nvSpPr>
          <p:cNvPr id="16" name="Text 14"/>
          <p:cNvSpPr/>
          <p:nvPr/>
        </p:nvSpPr>
        <p:spPr>
          <a:xfrm>
            <a:off x="5428655" y="5460444"/>
            <a:ext cx="3772972"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272525"/>
                </a:solidFill>
                <a:latin typeface="Lato" pitchFamily="34" charset="0"/>
                <a:ea typeface="Lato" pitchFamily="34" charset="-122"/>
                <a:cs typeface="Lato" pitchFamily="34" charset="-120"/>
              </a:rPr>
              <a:t>Irrigation methods and water sources</a:t>
            </a:r>
            <a:endParaRPr lang="en-US" sz="1550" dirty="0"/>
          </a:p>
        </p:txBody>
      </p:sp>
      <p:sp>
        <p:nvSpPr>
          <p:cNvPr id="17" name="Text 15"/>
          <p:cNvSpPr/>
          <p:nvPr/>
        </p:nvSpPr>
        <p:spPr>
          <a:xfrm>
            <a:off x="5428655" y="5847398"/>
            <a:ext cx="3772972"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272525"/>
                </a:solidFill>
                <a:latin typeface="Lato" pitchFamily="34" charset="0"/>
                <a:ea typeface="Lato" pitchFamily="34" charset="-122"/>
                <a:cs typeface="Lato" pitchFamily="34" charset="-120"/>
              </a:rPr>
              <a:t>Fertilizer and pesticide usage records</a:t>
            </a:r>
            <a:endParaRPr lang="en-US" sz="1550" dirty="0"/>
          </a:p>
        </p:txBody>
      </p:sp>
      <p:sp>
        <p:nvSpPr>
          <p:cNvPr id="18" name="Text 16"/>
          <p:cNvSpPr/>
          <p:nvPr/>
        </p:nvSpPr>
        <p:spPr>
          <a:xfrm>
            <a:off x="5428655" y="6234351"/>
            <a:ext cx="3772972"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272525"/>
                </a:solidFill>
                <a:latin typeface="Lato" pitchFamily="34" charset="0"/>
                <a:ea typeface="Lato" pitchFamily="34" charset="-122"/>
                <a:cs typeface="Lato" pitchFamily="34" charset="-120"/>
              </a:rPr>
              <a:t>Market prices and economic indicators</a:t>
            </a:r>
            <a:endParaRPr lang="en-US" sz="1550" dirty="0"/>
          </a:p>
        </p:txBody>
      </p:sp>
      <p:sp>
        <p:nvSpPr>
          <p:cNvPr id="19" name="Shape 17"/>
          <p:cNvSpPr/>
          <p:nvPr/>
        </p:nvSpPr>
        <p:spPr>
          <a:xfrm>
            <a:off x="9621203" y="3331607"/>
            <a:ext cx="4215289" cy="3441502"/>
          </a:xfrm>
          <a:prstGeom prst="roundRect">
            <a:avLst>
              <a:gd name="adj" fmla="val 2422"/>
            </a:avLst>
          </a:prstGeom>
          <a:solidFill>
            <a:srgbClr val="FFFFFF">
              <a:alpha val="95000"/>
            </a:srgbClr>
          </a:solidFill>
          <a:ln w="22860">
            <a:solidFill>
              <a:srgbClr val="CECEC9"/>
            </a:solidFill>
            <a:prstDash val="solid"/>
          </a:ln>
        </p:spPr>
      </p:sp>
      <p:sp>
        <p:nvSpPr>
          <p:cNvPr id="20" name="Text 18"/>
          <p:cNvSpPr/>
          <p:nvPr/>
        </p:nvSpPr>
        <p:spPr>
          <a:xfrm>
            <a:off x="9842421" y="3552825"/>
            <a:ext cx="2480905" cy="310158"/>
          </a:xfrm>
          <a:prstGeom prst="rect">
            <a:avLst/>
          </a:prstGeom>
          <a:noFill/>
          <a:ln/>
        </p:spPr>
        <p:txBody>
          <a:bodyPr wrap="none" lIns="0" tIns="0" rIns="0" bIns="0" rtlCol="0" anchor="t"/>
          <a:lstStyle/>
          <a:p>
            <a:pPr marL="0" indent="0" algn="l">
              <a:lnSpc>
                <a:spcPts val="2400"/>
              </a:lnSpc>
              <a:buNone/>
            </a:pPr>
            <a:r>
              <a:rPr lang="en-US" sz="1950" dirty="0">
                <a:solidFill>
                  <a:srgbClr val="272525"/>
                </a:solidFill>
                <a:latin typeface="Gelasio" pitchFamily="34" charset="0"/>
                <a:ea typeface="Gelasio" pitchFamily="34" charset="-122"/>
                <a:cs typeface="Gelasio" pitchFamily="34" charset="-120"/>
              </a:rPr>
              <a:t>Collection Methods</a:t>
            </a:r>
            <a:endParaRPr lang="en-US" sz="1950" dirty="0"/>
          </a:p>
        </p:txBody>
      </p:sp>
      <p:sp>
        <p:nvSpPr>
          <p:cNvPr id="21" name="Text 19"/>
          <p:cNvSpPr/>
          <p:nvPr/>
        </p:nvSpPr>
        <p:spPr>
          <a:xfrm>
            <a:off x="9842421" y="3982045"/>
            <a:ext cx="3772853" cy="635079"/>
          </a:xfrm>
          <a:prstGeom prst="rect">
            <a:avLst/>
          </a:prstGeom>
          <a:noFill/>
          <a:ln/>
        </p:spPr>
        <p:txBody>
          <a:bodyPr wrap="square" lIns="0" tIns="0" rIns="0" bIns="0" rtlCol="0" anchor="t"/>
          <a:lstStyle/>
          <a:p>
            <a:pPr marL="342900" indent="-342900" algn="l">
              <a:lnSpc>
                <a:spcPts val="2500"/>
              </a:lnSpc>
              <a:buSzPct val="100000"/>
              <a:buChar char="•"/>
            </a:pPr>
            <a:r>
              <a:rPr lang="en-US" sz="1550" dirty="0">
                <a:solidFill>
                  <a:srgbClr val="272525"/>
                </a:solidFill>
                <a:latin typeface="Lato" pitchFamily="34" charset="0"/>
                <a:ea typeface="Lato" pitchFamily="34" charset="-122"/>
                <a:cs typeface="Lato" pitchFamily="34" charset="-120"/>
              </a:rPr>
              <a:t>API integration for government and weather data</a:t>
            </a:r>
            <a:endParaRPr lang="en-US" sz="1550" dirty="0"/>
          </a:p>
        </p:txBody>
      </p:sp>
      <p:sp>
        <p:nvSpPr>
          <p:cNvPr id="22" name="Text 20"/>
          <p:cNvSpPr/>
          <p:nvPr/>
        </p:nvSpPr>
        <p:spPr>
          <a:xfrm>
            <a:off x="9842421" y="4686538"/>
            <a:ext cx="3772853" cy="635079"/>
          </a:xfrm>
          <a:prstGeom prst="rect">
            <a:avLst/>
          </a:prstGeom>
          <a:noFill/>
          <a:ln/>
        </p:spPr>
        <p:txBody>
          <a:bodyPr wrap="square" lIns="0" tIns="0" rIns="0" bIns="0" rtlCol="0" anchor="t"/>
          <a:lstStyle/>
          <a:p>
            <a:pPr marL="342900" indent="-342900" algn="l">
              <a:lnSpc>
                <a:spcPts val="2500"/>
              </a:lnSpc>
              <a:buSzPct val="100000"/>
              <a:buChar char="•"/>
            </a:pPr>
            <a:r>
              <a:rPr lang="en-US" sz="1550" dirty="0">
                <a:solidFill>
                  <a:srgbClr val="272525"/>
                </a:solidFill>
                <a:latin typeface="Lato" pitchFamily="34" charset="0"/>
                <a:ea typeface="Lato" pitchFamily="34" charset="-122"/>
                <a:cs typeface="Lato" pitchFamily="34" charset="-120"/>
              </a:rPr>
              <a:t>Web scraping from public agricultural databases</a:t>
            </a:r>
            <a:endParaRPr lang="en-US" sz="1550" dirty="0"/>
          </a:p>
        </p:txBody>
      </p:sp>
      <p:sp>
        <p:nvSpPr>
          <p:cNvPr id="23" name="Text 21"/>
          <p:cNvSpPr/>
          <p:nvPr/>
        </p:nvSpPr>
        <p:spPr>
          <a:xfrm>
            <a:off x="9842421" y="5391031"/>
            <a:ext cx="3772853"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272525"/>
                </a:solidFill>
                <a:latin typeface="Lato" pitchFamily="34" charset="0"/>
                <a:ea typeface="Lato" pitchFamily="34" charset="-122"/>
                <a:cs typeface="Lato" pitchFamily="34" charset="-120"/>
              </a:rPr>
              <a:t>Partnerships with research institutions</a:t>
            </a:r>
            <a:endParaRPr lang="en-US" sz="1550" dirty="0"/>
          </a:p>
        </p:txBody>
      </p:sp>
      <p:sp>
        <p:nvSpPr>
          <p:cNvPr id="24" name="Text 22"/>
          <p:cNvSpPr/>
          <p:nvPr/>
        </p:nvSpPr>
        <p:spPr>
          <a:xfrm>
            <a:off x="9842421" y="5777984"/>
            <a:ext cx="3772853" cy="635079"/>
          </a:xfrm>
          <a:prstGeom prst="rect">
            <a:avLst/>
          </a:prstGeom>
          <a:noFill/>
          <a:ln/>
        </p:spPr>
        <p:txBody>
          <a:bodyPr wrap="square" lIns="0" tIns="0" rIns="0" bIns="0" rtlCol="0" anchor="t"/>
          <a:lstStyle/>
          <a:p>
            <a:pPr marL="342900" indent="-342900" algn="l">
              <a:lnSpc>
                <a:spcPts val="2500"/>
              </a:lnSpc>
              <a:buSzPct val="100000"/>
              <a:buChar char="•"/>
            </a:pPr>
            <a:r>
              <a:rPr lang="en-US" sz="1550" dirty="0">
                <a:solidFill>
                  <a:srgbClr val="272525"/>
                </a:solidFill>
                <a:latin typeface="Lato" pitchFamily="34" charset="0"/>
                <a:ea typeface="Lato" pitchFamily="34" charset="-122"/>
                <a:cs typeface="Lato" pitchFamily="34" charset="-120"/>
              </a:rPr>
              <a:t>Direct farmer surveys and interviews for qualitative insights</a:t>
            </a:r>
            <a:endParaRPr lang="en-US" sz="1550" dirty="0"/>
          </a:p>
        </p:txBody>
      </p:sp>
      <p:pic>
        <p:nvPicPr>
          <p:cNvPr id="25" name="Picture 24">
            <a:extLst>
              <a:ext uri="{FF2B5EF4-FFF2-40B4-BE49-F238E27FC236}">
                <a16:creationId xmlns:a16="http://schemas.microsoft.com/office/drawing/2014/main" id="{A678E638-F25D-EB01-7C45-BEECB58F1801}"/>
              </a:ext>
            </a:extLst>
          </p:cNvPr>
          <p:cNvPicPr>
            <a:picLocks noChangeAspect="1"/>
          </p:cNvPicPr>
          <p:nvPr/>
        </p:nvPicPr>
        <p:blipFill>
          <a:blip r:embed="rId3"/>
          <a:stretch>
            <a:fillRect/>
          </a:stretch>
        </p:blipFill>
        <p:spPr>
          <a:xfrm>
            <a:off x="11728847" y="6773109"/>
            <a:ext cx="2922470" cy="139719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648057" y="446961"/>
            <a:ext cx="8726686" cy="506254"/>
          </a:xfrm>
          <a:prstGeom prst="rect">
            <a:avLst/>
          </a:prstGeom>
          <a:noFill/>
          <a:ln/>
        </p:spPr>
        <p:txBody>
          <a:bodyPr wrap="none" lIns="0" tIns="0" rIns="0" bIns="0" rtlCol="0" anchor="t"/>
          <a:lstStyle/>
          <a:p>
            <a:pPr marL="0" indent="0" algn="l">
              <a:lnSpc>
                <a:spcPts val="3950"/>
              </a:lnSpc>
              <a:buNone/>
            </a:pPr>
            <a:r>
              <a:rPr lang="en-US" sz="3150" dirty="0">
                <a:solidFill>
                  <a:srgbClr val="312F2B"/>
                </a:solidFill>
                <a:latin typeface="Gelasio" pitchFamily="34" charset="0"/>
                <a:ea typeface="Gelasio" pitchFamily="34" charset="-122"/>
                <a:cs typeface="Gelasio" pitchFamily="34" charset="-120"/>
              </a:rPr>
              <a:t>Robust Data Preprocessing for Accurate Analysis</a:t>
            </a:r>
            <a:endParaRPr lang="en-US" sz="3150" dirty="0"/>
          </a:p>
        </p:txBody>
      </p:sp>
      <p:sp>
        <p:nvSpPr>
          <p:cNvPr id="3" name="Text 1"/>
          <p:cNvSpPr/>
          <p:nvPr/>
        </p:nvSpPr>
        <p:spPr>
          <a:xfrm>
            <a:off x="648057" y="1277183"/>
            <a:ext cx="13334286" cy="518398"/>
          </a:xfrm>
          <a:prstGeom prst="rect">
            <a:avLst/>
          </a:prstGeom>
          <a:noFill/>
          <a:ln/>
        </p:spPr>
        <p:txBody>
          <a:bodyPr wrap="square" lIns="0" tIns="0" rIns="0" bIns="0" rtlCol="0" anchor="t"/>
          <a:lstStyle/>
          <a:p>
            <a:pPr marL="0" indent="0" algn="l">
              <a:lnSpc>
                <a:spcPts val="2000"/>
              </a:lnSpc>
              <a:buNone/>
            </a:pPr>
            <a:r>
              <a:rPr lang="en-US" sz="1250" dirty="0">
                <a:solidFill>
                  <a:srgbClr val="272525"/>
                </a:solidFill>
                <a:latin typeface="Lato" pitchFamily="34" charset="0"/>
                <a:ea typeface="Lato" pitchFamily="34" charset="-122"/>
                <a:cs typeface="Lato" pitchFamily="34" charset="-120"/>
              </a:rPr>
              <a:t>Ensuring the integrity and usability of our data is paramount. Our rigorous preprocessing steps transform raw data into a clean, consistent format, ready for in-depth analysis and model training.</a:t>
            </a:r>
            <a:endParaRPr lang="en-US" sz="1250" dirty="0"/>
          </a:p>
        </p:txBody>
      </p:sp>
      <p:sp>
        <p:nvSpPr>
          <p:cNvPr id="4" name="Shape 2"/>
          <p:cNvSpPr/>
          <p:nvPr/>
        </p:nvSpPr>
        <p:spPr>
          <a:xfrm>
            <a:off x="2870359" y="1977747"/>
            <a:ext cx="2222302" cy="1880949"/>
          </a:xfrm>
          <a:prstGeom prst="roundRect">
            <a:avLst>
              <a:gd name="adj" fmla="val 3618"/>
            </a:avLst>
          </a:prstGeom>
          <a:solidFill>
            <a:srgbClr val="E8E8E3"/>
          </a:solidFill>
          <a:ln w="7620">
            <a:solidFill>
              <a:srgbClr val="CECEC9"/>
            </a:solidFill>
            <a:prstDash val="solid"/>
          </a:ln>
        </p:spPr>
      </p:sp>
      <p:sp>
        <p:nvSpPr>
          <p:cNvPr id="5" name="Text 3"/>
          <p:cNvSpPr/>
          <p:nvPr/>
        </p:nvSpPr>
        <p:spPr>
          <a:xfrm>
            <a:off x="3867626" y="2775823"/>
            <a:ext cx="227767" cy="284798"/>
          </a:xfrm>
          <a:prstGeom prst="rect">
            <a:avLst/>
          </a:prstGeom>
          <a:noFill/>
          <a:ln/>
        </p:spPr>
        <p:txBody>
          <a:bodyPr wrap="none" lIns="0" tIns="0" rIns="0" bIns="0" rtlCol="0" anchor="t"/>
          <a:lstStyle/>
          <a:p>
            <a:pPr marL="0" indent="0" algn="ctr">
              <a:lnSpc>
                <a:spcPts val="2850"/>
              </a:lnSpc>
              <a:buNone/>
            </a:pPr>
            <a:r>
              <a:rPr lang="en-US" sz="1750" dirty="0">
                <a:solidFill>
                  <a:srgbClr val="272525"/>
                </a:solidFill>
                <a:latin typeface="Gelasio" pitchFamily="34" charset="0"/>
                <a:ea typeface="Gelasio" pitchFamily="34" charset="-122"/>
                <a:cs typeface="Gelasio" pitchFamily="34" charset="-120"/>
              </a:rPr>
              <a:t>1</a:t>
            </a:r>
            <a:endParaRPr lang="en-US" sz="1750" dirty="0"/>
          </a:p>
        </p:txBody>
      </p:sp>
      <p:sp>
        <p:nvSpPr>
          <p:cNvPr id="6" name="Text 4"/>
          <p:cNvSpPr/>
          <p:nvPr/>
        </p:nvSpPr>
        <p:spPr>
          <a:xfrm>
            <a:off x="5254585" y="2139672"/>
            <a:ext cx="2025134" cy="253127"/>
          </a:xfrm>
          <a:prstGeom prst="rect">
            <a:avLst/>
          </a:prstGeom>
          <a:noFill/>
          <a:ln/>
        </p:spPr>
        <p:txBody>
          <a:bodyPr wrap="none" lIns="0" tIns="0" rIns="0" bIns="0" rtlCol="0" anchor="t"/>
          <a:lstStyle/>
          <a:p>
            <a:pPr marL="0" indent="0" algn="l">
              <a:lnSpc>
                <a:spcPts val="1950"/>
              </a:lnSpc>
              <a:buNone/>
            </a:pPr>
            <a:r>
              <a:rPr lang="en-US" sz="1550" dirty="0">
                <a:solidFill>
                  <a:srgbClr val="272525"/>
                </a:solidFill>
                <a:latin typeface="Gelasio" pitchFamily="34" charset="0"/>
                <a:ea typeface="Gelasio" pitchFamily="34" charset="-122"/>
                <a:cs typeface="Gelasio" pitchFamily="34" charset="-120"/>
              </a:rPr>
              <a:t>Cleaning</a:t>
            </a:r>
            <a:endParaRPr lang="en-US" sz="1550" dirty="0"/>
          </a:p>
        </p:txBody>
      </p:sp>
      <p:sp>
        <p:nvSpPr>
          <p:cNvPr id="7" name="Text 5"/>
          <p:cNvSpPr/>
          <p:nvPr/>
        </p:nvSpPr>
        <p:spPr>
          <a:xfrm>
            <a:off x="5254585" y="2489954"/>
            <a:ext cx="2929533" cy="259199"/>
          </a:xfrm>
          <a:prstGeom prst="rect">
            <a:avLst/>
          </a:prstGeom>
          <a:noFill/>
          <a:ln/>
        </p:spPr>
        <p:txBody>
          <a:bodyPr wrap="none" lIns="0" tIns="0" rIns="0" bIns="0" rtlCol="0" anchor="t"/>
          <a:lstStyle/>
          <a:p>
            <a:pPr marL="342900" indent="-342900" algn="l">
              <a:lnSpc>
                <a:spcPts val="2000"/>
              </a:lnSpc>
              <a:buSzPct val="100000"/>
              <a:buChar char="•"/>
            </a:pPr>
            <a:r>
              <a:rPr lang="en-US" sz="1250" dirty="0">
                <a:solidFill>
                  <a:srgbClr val="272525"/>
                </a:solidFill>
                <a:latin typeface="Lato" pitchFamily="34" charset="0"/>
                <a:ea typeface="Lato" pitchFamily="34" charset="-122"/>
                <a:cs typeface="Lato" pitchFamily="34" charset="-120"/>
              </a:rPr>
              <a:t>Handle duplicates and inconsistencies</a:t>
            </a:r>
            <a:endParaRPr lang="en-US" sz="1250" dirty="0"/>
          </a:p>
        </p:txBody>
      </p:sp>
      <p:sp>
        <p:nvSpPr>
          <p:cNvPr id="8" name="Text 6"/>
          <p:cNvSpPr/>
          <p:nvPr/>
        </p:nvSpPr>
        <p:spPr>
          <a:xfrm>
            <a:off x="5254585" y="2805827"/>
            <a:ext cx="2929533" cy="259199"/>
          </a:xfrm>
          <a:prstGeom prst="rect">
            <a:avLst/>
          </a:prstGeom>
          <a:noFill/>
          <a:ln/>
        </p:spPr>
        <p:txBody>
          <a:bodyPr wrap="none" lIns="0" tIns="0" rIns="0" bIns="0" rtlCol="0" anchor="t"/>
          <a:lstStyle/>
          <a:p>
            <a:pPr marL="342900" indent="-342900" algn="l">
              <a:lnSpc>
                <a:spcPts val="2000"/>
              </a:lnSpc>
              <a:buSzPct val="100000"/>
              <a:buChar char="•"/>
            </a:pPr>
            <a:r>
              <a:rPr lang="en-US" sz="1250" dirty="0">
                <a:solidFill>
                  <a:srgbClr val="272525"/>
                </a:solidFill>
                <a:latin typeface="Lato" pitchFamily="34" charset="0"/>
                <a:ea typeface="Lato" pitchFamily="34" charset="-122"/>
                <a:cs typeface="Lato" pitchFamily="34" charset="-120"/>
              </a:rPr>
              <a:t>Correct data entry errors</a:t>
            </a:r>
            <a:endParaRPr lang="en-US" sz="1250" dirty="0"/>
          </a:p>
        </p:txBody>
      </p:sp>
      <p:sp>
        <p:nvSpPr>
          <p:cNvPr id="9" name="Text 7"/>
          <p:cNvSpPr/>
          <p:nvPr/>
        </p:nvSpPr>
        <p:spPr>
          <a:xfrm>
            <a:off x="5254585" y="3121700"/>
            <a:ext cx="2929533" cy="259199"/>
          </a:xfrm>
          <a:prstGeom prst="rect">
            <a:avLst/>
          </a:prstGeom>
          <a:noFill/>
          <a:ln/>
        </p:spPr>
        <p:txBody>
          <a:bodyPr wrap="none" lIns="0" tIns="0" rIns="0" bIns="0" rtlCol="0" anchor="t"/>
          <a:lstStyle/>
          <a:p>
            <a:pPr marL="342900" indent="-342900" algn="l">
              <a:lnSpc>
                <a:spcPts val="2000"/>
              </a:lnSpc>
              <a:buSzPct val="100000"/>
              <a:buChar char="•"/>
            </a:pPr>
            <a:r>
              <a:rPr lang="en-US" sz="1250" dirty="0">
                <a:solidFill>
                  <a:srgbClr val="272525"/>
                </a:solidFill>
                <a:latin typeface="Lato" pitchFamily="34" charset="0"/>
                <a:ea typeface="Lato" pitchFamily="34" charset="-122"/>
                <a:cs typeface="Lato" pitchFamily="34" charset="-120"/>
              </a:rPr>
              <a:t>Standardize units of measurement</a:t>
            </a:r>
            <a:endParaRPr lang="en-US" sz="1250" dirty="0"/>
          </a:p>
        </p:txBody>
      </p:sp>
      <p:sp>
        <p:nvSpPr>
          <p:cNvPr id="10" name="Text 8"/>
          <p:cNvSpPr/>
          <p:nvPr/>
        </p:nvSpPr>
        <p:spPr>
          <a:xfrm>
            <a:off x="5254585" y="3437573"/>
            <a:ext cx="2929533" cy="259199"/>
          </a:xfrm>
          <a:prstGeom prst="rect">
            <a:avLst/>
          </a:prstGeom>
          <a:noFill/>
          <a:ln/>
        </p:spPr>
        <p:txBody>
          <a:bodyPr wrap="none" lIns="0" tIns="0" rIns="0" bIns="0" rtlCol="0" anchor="t"/>
          <a:lstStyle/>
          <a:p>
            <a:pPr marL="342900" indent="-342900" algn="l">
              <a:lnSpc>
                <a:spcPts val="2000"/>
              </a:lnSpc>
              <a:buSzPct val="100000"/>
              <a:buChar char="•"/>
            </a:pPr>
            <a:r>
              <a:rPr lang="en-US" sz="1250" dirty="0">
                <a:solidFill>
                  <a:srgbClr val="272525"/>
                </a:solidFill>
                <a:latin typeface="Lato" pitchFamily="34" charset="0"/>
                <a:ea typeface="Lato" pitchFamily="34" charset="-122"/>
                <a:cs typeface="Lato" pitchFamily="34" charset="-120"/>
              </a:rPr>
              <a:t>Identify and remove outliers</a:t>
            </a:r>
            <a:endParaRPr lang="en-US" sz="1250" dirty="0"/>
          </a:p>
        </p:txBody>
      </p:sp>
      <p:sp>
        <p:nvSpPr>
          <p:cNvPr id="11" name="Shape 9"/>
          <p:cNvSpPr/>
          <p:nvPr/>
        </p:nvSpPr>
        <p:spPr>
          <a:xfrm>
            <a:off x="5173623" y="3849172"/>
            <a:ext cx="8727758" cy="11430"/>
          </a:xfrm>
          <a:prstGeom prst="roundRect">
            <a:avLst>
              <a:gd name="adj" fmla="val 595349"/>
            </a:avLst>
          </a:prstGeom>
          <a:solidFill>
            <a:srgbClr val="CECEC9"/>
          </a:solidFill>
          <a:ln/>
        </p:spPr>
      </p:sp>
      <p:sp>
        <p:nvSpPr>
          <p:cNvPr id="12" name="Shape 10"/>
          <p:cNvSpPr/>
          <p:nvPr/>
        </p:nvSpPr>
        <p:spPr>
          <a:xfrm>
            <a:off x="1759148" y="3939659"/>
            <a:ext cx="4444722" cy="1880949"/>
          </a:xfrm>
          <a:prstGeom prst="roundRect">
            <a:avLst>
              <a:gd name="adj" fmla="val 3618"/>
            </a:avLst>
          </a:prstGeom>
          <a:solidFill>
            <a:srgbClr val="E8E8E3"/>
          </a:solidFill>
          <a:ln w="7620">
            <a:solidFill>
              <a:srgbClr val="CECEC9"/>
            </a:solidFill>
            <a:prstDash val="solid"/>
          </a:ln>
        </p:spPr>
      </p:sp>
      <p:sp>
        <p:nvSpPr>
          <p:cNvPr id="13" name="Text 11"/>
          <p:cNvSpPr/>
          <p:nvPr/>
        </p:nvSpPr>
        <p:spPr>
          <a:xfrm>
            <a:off x="3867626" y="4737735"/>
            <a:ext cx="227767" cy="284798"/>
          </a:xfrm>
          <a:prstGeom prst="rect">
            <a:avLst/>
          </a:prstGeom>
          <a:noFill/>
          <a:ln/>
        </p:spPr>
        <p:txBody>
          <a:bodyPr wrap="none" lIns="0" tIns="0" rIns="0" bIns="0" rtlCol="0" anchor="t"/>
          <a:lstStyle/>
          <a:p>
            <a:pPr marL="0" indent="0" algn="ctr">
              <a:lnSpc>
                <a:spcPts val="2850"/>
              </a:lnSpc>
              <a:buNone/>
            </a:pPr>
            <a:r>
              <a:rPr lang="en-US" sz="1750" dirty="0">
                <a:solidFill>
                  <a:srgbClr val="272525"/>
                </a:solidFill>
                <a:latin typeface="Gelasio" pitchFamily="34" charset="0"/>
                <a:ea typeface="Gelasio" pitchFamily="34" charset="-122"/>
                <a:cs typeface="Gelasio" pitchFamily="34" charset="-120"/>
              </a:rPr>
              <a:t>2</a:t>
            </a:r>
            <a:endParaRPr lang="en-US" sz="1750" dirty="0"/>
          </a:p>
        </p:txBody>
      </p:sp>
      <p:sp>
        <p:nvSpPr>
          <p:cNvPr id="14" name="Text 12"/>
          <p:cNvSpPr/>
          <p:nvPr/>
        </p:nvSpPr>
        <p:spPr>
          <a:xfrm>
            <a:off x="6365796" y="4101584"/>
            <a:ext cx="2025134" cy="253127"/>
          </a:xfrm>
          <a:prstGeom prst="rect">
            <a:avLst/>
          </a:prstGeom>
          <a:noFill/>
          <a:ln/>
        </p:spPr>
        <p:txBody>
          <a:bodyPr wrap="none" lIns="0" tIns="0" rIns="0" bIns="0" rtlCol="0" anchor="t"/>
          <a:lstStyle/>
          <a:p>
            <a:pPr marL="0" indent="0" algn="l">
              <a:lnSpc>
                <a:spcPts val="1950"/>
              </a:lnSpc>
              <a:buNone/>
            </a:pPr>
            <a:r>
              <a:rPr lang="en-US" sz="1550" dirty="0">
                <a:solidFill>
                  <a:srgbClr val="272525"/>
                </a:solidFill>
                <a:latin typeface="Gelasio" pitchFamily="34" charset="0"/>
                <a:ea typeface="Gelasio" pitchFamily="34" charset="-122"/>
                <a:cs typeface="Gelasio" pitchFamily="34" charset="-120"/>
              </a:rPr>
              <a:t>Missing Values</a:t>
            </a:r>
            <a:endParaRPr lang="en-US" sz="1550" dirty="0"/>
          </a:p>
        </p:txBody>
      </p:sp>
      <p:sp>
        <p:nvSpPr>
          <p:cNvPr id="15" name="Text 13"/>
          <p:cNvSpPr/>
          <p:nvPr/>
        </p:nvSpPr>
        <p:spPr>
          <a:xfrm>
            <a:off x="6365796" y="4451866"/>
            <a:ext cx="3645456" cy="259199"/>
          </a:xfrm>
          <a:prstGeom prst="rect">
            <a:avLst/>
          </a:prstGeom>
          <a:noFill/>
          <a:ln/>
        </p:spPr>
        <p:txBody>
          <a:bodyPr wrap="none" lIns="0" tIns="0" rIns="0" bIns="0" rtlCol="0" anchor="t"/>
          <a:lstStyle/>
          <a:p>
            <a:pPr marL="342900" indent="-342900" algn="l">
              <a:lnSpc>
                <a:spcPts val="2000"/>
              </a:lnSpc>
              <a:buSzPct val="100000"/>
              <a:buChar char="•"/>
            </a:pPr>
            <a:r>
              <a:rPr lang="en-US" sz="1250" dirty="0">
                <a:solidFill>
                  <a:srgbClr val="272525"/>
                </a:solidFill>
                <a:latin typeface="Lato" pitchFamily="34" charset="0"/>
                <a:ea typeface="Lato" pitchFamily="34" charset="-122"/>
                <a:cs typeface="Lato" pitchFamily="34" charset="-120"/>
              </a:rPr>
              <a:t>Impute using statistical methods (mean, median)</a:t>
            </a:r>
            <a:endParaRPr lang="en-US" sz="1250" dirty="0"/>
          </a:p>
        </p:txBody>
      </p:sp>
      <p:sp>
        <p:nvSpPr>
          <p:cNvPr id="16" name="Text 14"/>
          <p:cNvSpPr/>
          <p:nvPr/>
        </p:nvSpPr>
        <p:spPr>
          <a:xfrm>
            <a:off x="6365796" y="4767739"/>
            <a:ext cx="3645456" cy="259199"/>
          </a:xfrm>
          <a:prstGeom prst="rect">
            <a:avLst/>
          </a:prstGeom>
          <a:noFill/>
          <a:ln/>
        </p:spPr>
        <p:txBody>
          <a:bodyPr wrap="none" lIns="0" tIns="0" rIns="0" bIns="0" rtlCol="0" anchor="t"/>
          <a:lstStyle/>
          <a:p>
            <a:pPr marL="342900" indent="-342900" algn="l">
              <a:lnSpc>
                <a:spcPts val="2000"/>
              </a:lnSpc>
              <a:buSzPct val="100000"/>
              <a:buChar char="•"/>
            </a:pPr>
            <a:r>
              <a:rPr lang="en-US" sz="1250" dirty="0">
                <a:solidFill>
                  <a:srgbClr val="272525"/>
                </a:solidFill>
                <a:latin typeface="Lato" pitchFamily="34" charset="0"/>
                <a:ea typeface="Lato" pitchFamily="34" charset="-122"/>
                <a:cs typeface="Lato" pitchFamily="34" charset="-120"/>
              </a:rPr>
              <a:t>Forward/backward fill for time-series data</a:t>
            </a:r>
            <a:endParaRPr lang="en-US" sz="1250" dirty="0"/>
          </a:p>
        </p:txBody>
      </p:sp>
      <p:sp>
        <p:nvSpPr>
          <p:cNvPr id="17" name="Text 15"/>
          <p:cNvSpPr/>
          <p:nvPr/>
        </p:nvSpPr>
        <p:spPr>
          <a:xfrm>
            <a:off x="6365796" y="5083612"/>
            <a:ext cx="3645456" cy="259199"/>
          </a:xfrm>
          <a:prstGeom prst="rect">
            <a:avLst/>
          </a:prstGeom>
          <a:noFill/>
          <a:ln/>
        </p:spPr>
        <p:txBody>
          <a:bodyPr wrap="none" lIns="0" tIns="0" rIns="0" bIns="0" rtlCol="0" anchor="t"/>
          <a:lstStyle/>
          <a:p>
            <a:pPr marL="342900" indent="-342900" algn="l">
              <a:lnSpc>
                <a:spcPts val="2000"/>
              </a:lnSpc>
              <a:buSzPct val="100000"/>
              <a:buChar char="•"/>
            </a:pPr>
            <a:r>
              <a:rPr lang="en-US" sz="1250" dirty="0">
                <a:solidFill>
                  <a:srgbClr val="272525"/>
                </a:solidFill>
                <a:latin typeface="Lato" pitchFamily="34" charset="0"/>
                <a:ea typeface="Lato" pitchFamily="34" charset="-122"/>
                <a:cs typeface="Lato" pitchFamily="34" charset="-120"/>
              </a:rPr>
              <a:t>Regression imputation for complex patterns</a:t>
            </a:r>
            <a:endParaRPr lang="en-US" sz="1250" dirty="0"/>
          </a:p>
        </p:txBody>
      </p:sp>
      <p:sp>
        <p:nvSpPr>
          <p:cNvPr id="18" name="Text 16"/>
          <p:cNvSpPr/>
          <p:nvPr/>
        </p:nvSpPr>
        <p:spPr>
          <a:xfrm>
            <a:off x="6365796" y="5399484"/>
            <a:ext cx="3645456" cy="259199"/>
          </a:xfrm>
          <a:prstGeom prst="rect">
            <a:avLst/>
          </a:prstGeom>
          <a:noFill/>
          <a:ln/>
        </p:spPr>
        <p:txBody>
          <a:bodyPr wrap="none" lIns="0" tIns="0" rIns="0" bIns="0" rtlCol="0" anchor="t"/>
          <a:lstStyle/>
          <a:p>
            <a:pPr marL="342900" indent="-342900" algn="l">
              <a:lnSpc>
                <a:spcPts val="2000"/>
              </a:lnSpc>
              <a:buSzPct val="100000"/>
              <a:buChar char="•"/>
            </a:pPr>
            <a:r>
              <a:rPr lang="en-US" sz="1250" dirty="0">
                <a:solidFill>
                  <a:srgbClr val="272525"/>
                </a:solidFill>
                <a:latin typeface="Lato" pitchFamily="34" charset="0"/>
                <a:ea typeface="Lato" pitchFamily="34" charset="-122"/>
                <a:cs typeface="Lato" pitchFamily="34" charset="-120"/>
              </a:rPr>
              <a:t>Delete rows/columns if necessary</a:t>
            </a:r>
            <a:endParaRPr lang="en-US" sz="1250" dirty="0"/>
          </a:p>
        </p:txBody>
      </p:sp>
      <p:sp>
        <p:nvSpPr>
          <p:cNvPr id="19" name="Shape 17"/>
          <p:cNvSpPr/>
          <p:nvPr/>
        </p:nvSpPr>
        <p:spPr>
          <a:xfrm>
            <a:off x="6284833" y="5811083"/>
            <a:ext cx="7616547" cy="11430"/>
          </a:xfrm>
          <a:prstGeom prst="roundRect">
            <a:avLst>
              <a:gd name="adj" fmla="val 595349"/>
            </a:avLst>
          </a:prstGeom>
          <a:solidFill>
            <a:srgbClr val="CECEC9"/>
          </a:solidFill>
          <a:ln/>
        </p:spPr>
      </p:sp>
      <p:sp>
        <p:nvSpPr>
          <p:cNvPr id="20" name="Shape 18"/>
          <p:cNvSpPr/>
          <p:nvPr/>
        </p:nvSpPr>
        <p:spPr>
          <a:xfrm>
            <a:off x="648057" y="5901571"/>
            <a:ext cx="6667143" cy="1880949"/>
          </a:xfrm>
          <a:prstGeom prst="roundRect">
            <a:avLst>
              <a:gd name="adj" fmla="val 3618"/>
            </a:avLst>
          </a:prstGeom>
          <a:solidFill>
            <a:srgbClr val="E8E8E3"/>
          </a:solidFill>
          <a:ln w="7620">
            <a:solidFill>
              <a:srgbClr val="CECEC9"/>
            </a:solidFill>
            <a:prstDash val="solid"/>
          </a:ln>
        </p:spPr>
      </p:sp>
      <p:sp>
        <p:nvSpPr>
          <p:cNvPr id="21" name="Text 19"/>
          <p:cNvSpPr/>
          <p:nvPr/>
        </p:nvSpPr>
        <p:spPr>
          <a:xfrm>
            <a:off x="3867745" y="6699647"/>
            <a:ext cx="227767" cy="284798"/>
          </a:xfrm>
          <a:prstGeom prst="rect">
            <a:avLst/>
          </a:prstGeom>
          <a:noFill/>
          <a:ln/>
        </p:spPr>
        <p:txBody>
          <a:bodyPr wrap="none" lIns="0" tIns="0" rIns="0" bIns="0" rtlCol="0" anchor="t"/>
          <a:lstStyle/>
          <a:p>
            <a:pPr marL="0" indent="0" algn="ctr">
              <a:lnSpc>
                <a:spcPts val="2850"/>
              </a:lnSpc>
              <a:buNone/>
            </a:pPr>
            <a:r>
              <a:rPr lang="en-US" sz="1750" dirty="0">
                <a:solidFill>
                  <a:srgbClr val="272525"/>
                </a:solidFill>
                <a:latin typeface="Gelasio" pitchFamily="34" charset="0"/>
                <a:ea typeface="Gelasio" pitchFamily="34" charset="-122"/>
                <a:cs typeface="Gelasio" pitchFamily="34" charset="-120"/>
              </a:rPr>
              <a:t>3</a:t>
            </a:r>
            <a:endParaRPr lang="en-US" sz="1750" dirty="0"/>
          </a:p>
        </p:txBody>
      </p:sp>
      <p:sp>
        <p:nvSpPr>
          <p:cNvPr id="22" name="Text 20"/>
          <p:cNvSpPr/>
          <p:nvPr/>
        </p:nvSpPr>
        <p:spPr>
          <a:xfrm>
            <a:off x="7477125" y="6063496"/>
            <a:ext cx="2025134" cy="253127"/>
          </a:xfrm>
          <a:prstGeom prst="rect">
            <a:avLst/>
          </a:prstGeom>
          <a:noFill/>
          <a:ln/>
        </p:spPr>
        <p:txBody>
          <a:bodyPr wrap="none" lIns="0" tIns="0" rIns="0" bIns="0" rtlCol="0" anchor="t"/>
          <a:lstStyle/>
          <a:p>
            <a:pPr marL="0" indent="0" algn="l">
              <a:lnSpc>
                <a:spcPts val="1950"/>
              </a:lnSpc>
              <a:buNone/>
            </a:pPr>
            <a:r>
              <a:rPr lang="en-US" sz="1550" dirty="0">
                <a:solidFill>
                  <a:srgbClr val="272525"/>
                </a:solidFill>
                <a:latin typeface="Gelasio" pitchFamily="34" charset="0"/>
                <a:ea typeface="Gelasio" pitchFamily="34" charset="-122"/>
                <a:cs typeface="Gelasio" pitchFamily="34" charset="-120"/>
              </a:rPr>
              <a:t>Transformation</a:t>
            </a:r>
            <a:endParaRPr lang="en-US" sz="1550" dirty="0"/>
          </a:p>
        </p:txBody>
      </p:sp>
      <p:sp>
        <p:nvSpPr>
          <p:cNvPr id="23" name="Text 21"/>
          <p:cNvSpPr/>
          <p:nvPr/>
        </p:nvSpPr>
        <p:spPr>
          <a:xfrm>
            <a:off x="7477125" y="6413778"/>
            <a:ext cx="3564850" cy="259199"/>
          </a:xfrm>
          <a:prstGeom prst="rect">
            <a:avLst/>
          </a:prstGeom>
          <a:noFill/>
          <a:ln/>
        </p:spPr>
        <p:txBody>
          <a:bodyPr wrap="none" lIns="0" tIns="0" rIns="0" bIns="0" rtlCol="0" anchor="t"/>
          <a:lstStyle/>
          <a:p>
            <a:pPr marL="342900" indent="-342900" algn="l">
              <a:lnSpc>
                <a:spcPts val="2000"/>
              </a:lnSpc>
              <a:buSzPct val="100000"/>
              <a:buChar char="•"/>
            </a:pPr>
            <a:r>
              <a:rPr lang="en-US" sz="1250" dirty="0">
                <a:solidFill>
                  <a:srgbClr val="272525"/>
                </a:solidFill>
                <a:latin typeface="Lato" pitchFamily="34" charset="0"/>
                <a:ea typeface="Lato" pitchFamily="34" charset="-122"/>
                <a:cs typeface="Lato" pitchFamily="34" charset="-120"/>
              </a:rPr>
              <a:t>Normalize/standardize numerical features</a:t>
            </a:r>
            <a:endParaRPr lang="en-US" sz="1250" dirty="0"/>
          </a:p>
        </p:txBody>
      </p:sp>
      <p:sp>
        <p:nvSpPr>
          <p:cNvPr id="24" name="Text 22"/>
          <p:cNvSpPr/>
          <p:nvPr/>
        </p:nvSpPr>
        <p:spPr>
          <a:xfrm>
            <a:off x="7477125" y="6729651"/>
            <a:ext cx="3564850" cy="259199"/>
          </a:xfrm>
          <a:prstGeom prst="rect">
            <a:avLst/>
          </a:prstGeom>
          <a:noFill/>
          <a:ln/>
        </p:spPr>
        <p:txBody>
          <a:bodyPr wrap="none" lIns="0" tIns="0" rIns="0" bIns="0" rtlCol="0" anchor="t"/>
          <a:lstStyle/>
          <a:p>
            <a:pPr marL="342900" indent="-342900" algn="l">
              <a:lnSpc>
                <a:spcPts val="2000"/>
              </a:lnSpc>
              <a:buSzPct val="100000"/>
              <a:buChar char="•"/>
            </a:pPr>
            <a:r>
              <a:rPr lang="en-US" sz="1250" dirty="0">
                <a:solidFill>
                  <a:srgbClr val="272525"/>
                </a:solidFill>
                <a:latin typeface="Lato" pitchFamily="34" charset="0"/>
                <a:ea typeface="Lato" pitchFamily="34" charset="-122"/>
                <a:cs typeface="Lato" pitchFamily="34" charset="-120"/>
              </a:rPr>
              <a:t>One-hot encode categorical variables</a:t>
            </a:r>
            <a:endParaRPr lang="en-US" sz="1250" dirty="0"/>
          </a:p>
        </p:txBody>
      </p:sp>
      <p:sp>
        <p:nvSpPr>
          <p:cNvPr id="25" name="Text 23"/>
          <p:cNvSpPr/>
          <p:nvPr/>
        </p:nvSpPr>
        <p:spPr>
          <a:xfrm>
            <a:off x="7477125" y="7045523"/>
            <a:ext cx="3564850" cy="259199"/>
          </a:xfrm>
          <a:prstGeom prst="rect">
            <a:avLst/>
          </a:prstGeom>
          <a:noFill/>
          <a:ln/>
        </p:spPr>
        <p:txBody>
          <a:bodyPr wrap="none" lIns="0" tIns="0" rIns="0" bIns="0" rtlCol="0" anchor="t"/>
          <a:lstStyle/>
          <a:p>
            <a:pPr marL="342900" indent="-342900" algn="l">
              <a:lnSpc>
                <a:spcPts val="2000"/>
              </a:lnSpc>
              <a:buSzPct val="100000"/>
              <a:buChar char="•"/>
            </a:pPr>
            <a:r>
              <a:rPr lang="en-US" sz="1250" dirty="0">
                <a:solidFill>
                  <a:srgbClr val="272525"/>
                </a:solidFill>
                <a:latin typeface="Lato" pitchFamily="34" charset="0"/>
                <a:ea typeface="Lato" pitchFamily="34" charset="-122"/>
                <a:cs typeface="Lato" pitchFamily="34" charset="-120"/>
              </a:rPr>
              <a:t>Feature engineering (e.g., growing degree days)</a:t>
            </a:r>
            <a:endParaRPr lang="en-US" sz="1250" dirty="0"/>
          </a:p>
        </p:txBody>
      </p:sp>
      <p:sp>
        <p:nvSpPr>
          <p:cNvPr id="26" name="Text 24"/>
          <p:cNvSpPr/>
          <p:nvPr/>
        </p:nvSpPr>
        <p:spPr>
          <a:xfrm>
            <a:off x="7477125" y="7361396"/>
            <a:ext cx="3564850" cy="259199"/>
          </a:xfrm>
          <a:prstGeom prst="rect">
            <a:avLst/>
          </a:prstGeom>
          <a:noFill/>
          <a:ln/>
        </p:spPr>
        <p:txBody>
          <a:bodyPr wrap="none" lIns="0" tIns="0" rIns="0" bIns="0" rtlCol="0" anchor="t"/>
          <a:lstStyle/>
          <a:p>
            <a:pPr marL="342900" indent="-342900" algn="l">
              <a:lnSpc>
                <a:spcPts val="2000"/>
              </a:lnSpc>
              <a:buSzPct val="100000"/>
              <a:buChar char="•"/>
            </a:pPr>
            <a:r>
              <a:rPr lang="en-US" sz="1250" dirty="0">
                <a:solidFill>
                  <a:srgbClr val="272525"/>
                </a:solidFill>
                <a:latin typeface="Lato" pitchFamily="34" charset="0"/>
                <a:ea typeface="Lato" pitchFamily="34" charset="-122"/>
                <a:cs typeface="Lato" pitchFamily="34" charset="-120"/>
              </a:rPr>
              <a:t>Time-series decomposition</a:t>
            </a:r>
            <a:endParaRPr lang="en-US" sz="1250" dirty="0"/>
          </a:p>
        </p:txBody>
      </p:sp>
      <p:pic>
        <p:nvPicPr>
          <p:cNvPr id="27" name="Picture 26">
            <a:extLst>
              <a:ext uri="{FF2B5EF4-FFF2-40B4-BE49-F238E27FC236}">
                <a16:creationId xmlns:a16="http://schemas.microsoft.com/office/drawing/2014/main" id="{A91240AC-25B2-0582-771E-47E1E49117B3}"/>
              </a:ext>
            </a:extLst>
          </p:cNvPr>
          <p:cNvPicPr>
            <a:picLocks noChangeAspect="1"/>
          </p:cNvPicPr>
          <p:nvPr/>
        </p:nvPicPr>
        <p:blipFill>
          <a:blip r:embed="rId3"/>
          <a:stretch>
            <a:fillRect/>
          </a:stretch>
        </p:blipFill>
        <p:spPr>
          <a:xfrm>
            <a:off x="11707926" y="6792396"/>
            <a:ext cx="2922474" cy="139719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77954" y="534829"/>
            <a:ext cx="11166158" cy="607814"/>
          </a:xfrm>
          <a:prstGeom prst="rect">
            <a:avLst/>
          </a:prstGeom>
          <a:noFill/>
          <a:ln/>
        </p:spPr>
        <p:txBody>
          <a:bodyPr wrap="none" lIns="0" tIns="0" rIns="0" bIns="0" rtlCol="0" anchor="t"/>
          <a:lstStyle/>
          <a:p>
            <a:pPr marL="0" indent="0" algn="l">
              <a:lnSpc>
                <a:spcPts val="4750"/>
              </a:lnSpc>
              <a:buNone/>
            </a:pPr>
            <a:r>
              <a:rPr lang="en-US" sz="3800" dirty="0">
                <a:solidFill>
                  <a:srgbClr val="312F2B"/>
                </a:solidFill>
                <a:latin typeface="Gelasio" pitchFamily="34" charset="0"/>
                <a:ea typeface="Gelasio" pitchFamily="34" charset="-122"/>
                <a:cs typeface="Gelasio" pitchFamily="34" charset="-120"/>
              </a:rPr>
              <a:t>Advanced Analytics for Deeper Agricultural Insights</a:t>
            </a:r>
            <a:endParaRPr lang="en-US" sz="3800" dirty="0"/>
          </a:p>
        </p:txBody>
      </p:sp>
      <p:sp>
        <p:nvSpPr>
          <p:cNvPr id="4" name="Shape 2"/>
          <p:cNvSpPr/>
          <p:nvPr/>
        </p:nvSpPr>
        <p:spPr>
          <a:xfrm>
            <a:off x="777954" y="2865120"/>
            <a:ext cx="97155" cy="97155"/>
          </a:xfrm>
          <a:prstGeom prst="roundRect">
            <a:avLst>
              <a:gd name="adj" fmla="val 470588"/>
            </a:avLst>
          </a:prstGeom>
          <a:solidFill>
            <a:srgbClr val="E5E5E0"/>
          </a:solidFill>
          <a:ln/>
        </p:spPr>
      </p:sp>
      <p:sp>
        <p:nvSpPr>
          <p:cNvPr id="7" name="Shape 5"/>
          <p:cNvSpPr/>
          <p:nvPr/>
        </p:nvSpPr>
        <p:spPr>
          <a:xfrm>
            <a:off x="777954" y="4063603"/>
            <a:ext cx="97155" cy="97155"/>
          </a:xfrm>
          <a:prstGeom prst="roundRect">
            <a:avLst>
              <a:gd name="adj" fmla="val 470588"/>
            </a:avLst>
          </a:prstGeom>
          <a:solidFill>
            <a:srgbClr val="E5E5E0"/>
          </a:solidFill>
          <a:ln/>
        </p:spPr>
      </p:sp>
      <p:sp>
        <p:nvSpPr>
          <p:cNvPr id="10" name="Shape 8"/>
          <p:cNvSpPr/>
          <p:nvPr/>
        </p:nvSpPr>
        <p:spPr>
          <a:xfrm>
            <a:off x="777954" y="5573316"/>
            <a:ext cx="97155" cy="97155"/>
          </a:xfrm>
          <a:prstGeom prst="roundRect">
            <a:avLst>
              <a:gd name="adj" fmla="val 470588"/>
            </a:avLst>
          </a:prstGeom>
          <a:solidFill>
            <a:srgbClr val="E5E5E0"/>
          </a:solidFill>
          <a:ln/>
        </p:spPr>
      </p:sp>
      <p:sp>
        <p:nvSpPr>
          <p:cNvPr id="13" name="Shape 11"/>
          <p:cNvSpPr/>
          <p:nvPr/>
        </p:nvSpPr>
        <p:spPr>
          <a:xfrm>
            <a:off x="777954" y="6771799"/>
            <a:ext cx="97155" cy="97155"/>
          </a:xfrm>
          <a:prstGeom prst="roundRect">
            <a:avLst>
              <a:gd name="adj" fmla="val 470588"/>
            </a:avLst>
          </a:prstGeom>
          <a:solidFill>
            <a:srgbClr val="E5E5E0"/>
          </a:solidFill>
          <a:ln/>
        </p:spPr>
      </p:sp>
      <p:sp>
        <p:nvSpPr>
          <p:cNvPr id="19" name="Text 17"/>
          <p:cNvSpPr/>
          <p:nvPr/>
        </p:nvSpPr>
        <p:spPr>
          <a:xfrm>
            <a:off x="8237458" y="2885480"/>
            <a:ext cx="5622488" cy="311229"/>
          </a:xfrm>
          <a:prstGeom prst="rect">
            <a:avLst/>
          </a:prstGeom>
          <a:noFill/>
          <a:ln/>
        </p:spPr>
        <p:txBody>
          <a:bodyPr wrap="none" lIns="0" tIns="0" rIns="0" bIns="0" rtlCol="0" anchor="t"/>
          <a:lstStyle/>
          <a:p>
            <a:pPr marL="342900" indent="-342900" algn="l">
              <a:lnSpc>
                <a:spcPts val="2450"/>
              </a:lnSpc>
              <a:buSzPct val="100000"/>
              <a:buChar char="•"/>
            </a:pPr>
            <a:endParaRPr lang="en-US" sz="1500" dirty="0"/>
          </a:p>
        </p:txBody>
      </p:sp>
      <p:pic>
        <p:nvPicPr>
          <p:cNvPr id="27" name="Picture 26">
            <a:extLst>
              <a:ext uri="{FF2B5EF4-FFF2-40B4-BE49-F238E27FC236}">
                <a16:creationId xmlns:a16="http://schemas.microsoft.com/office/drawing/2014/main" id="{5BDB4888-F678-F7BE-71A3-65A219DAC98D}"/>
              </a:ext>
            </a:extLst>
          </p:cNvPr>
          <p:cNvPicPr>
            <a:picLocks noChangeAspect="1"/>
          </p:cNvPicPr>
          <p:nvPr/>
        </p:nvPicPr>
        <p:blipFill>
          <a:blip r:embed="rId3"/>
          <a:stretch>
            <a:fillRect/>
          </a:stretch>
        </p:blipFill>
        <p:spPr>
          <a:xfrm>
            <a:off x="9848850" y="5943600"/>
            <a:ext cx="4781550" cy="2286000"/>
          </a:xfrm>
          <a:prstGeom prst="rect">
            <a:avLst/>
          </a:prstGeom>
        </p:spPr>
      </p:pic>
      <p:sp>
        <p:nvSpPr>
          <p:cNvPr id="29" name="TextBox 28">
            <a:extLst>
              <a:ext uri="{FF2B5EF4-FFF2-40B4-BE49-F238E27FC236}">
                <a16:creationId xmlns:a16="http://schemas.microsoft.com/office/drawing/2014/main" id="{80A0BF5B-135D-4284-37C8-07874494A9E7}"/>
              </a:ext>
            </a:extLst>
          </p:cNvPr>
          <p:cNvSpPr txBox="1"/>
          <p:nvPr/>
        </p:nvSpPr>
        <p:spPr>
          <a:xfrm>
            <a:off x="7944900" y="1355440"/>
            <a:ext cx="5470159" cy="2434641"/>
          </a:xfrm>
          <a:prstGeom prst="rect">
            <a:avLst/>
          </a:prstGeom>
          <a:noFill/>
        </p:spPr>
        <p:txBody>
          <a:bodyPr wrap="square">
            <a:spAutoFit/>
          </a:bodyPr>
          <a:lstStyle/>
          <a:p>
            <a:r>
              <a:rPr lang="en-US" sz="2000" b="1" dirty="0">
                <a:solidFill>
                  <a:srgbClr val="000000"/>
                </a:solidFill>
                <a:latin typeface="Calibri"/>
              </a:rPr>
              <a:t>📌 Key Findings</a:t>
            </a:r>
          </a:p>
          <a:p>
            <a:pPr>
              <a:lnSpc>
                <a:spcPct val="150000"/>
              </a:lnSpc>
            </a:pPr>
            <a:r>
              <a:rPr lang="en-US" sz="1800" dirty="0">
                <a:solidFill>
                  <a:srgbClr val="000000"/>
                </a:solidFill>
                <a:latin typeface="Calibri"/>
              </a:rPr>
              <a:t>• High yields: Coconut, Sugarcane; Low: Cotton, Castor Seed</a:t>
            </a:r>
          </a:p>
          <a:p>
            <a:pPr>
              <a:lnSpc>
                <a:spcPct val="150000"/>
              </a:lnSpc>
            </a:pPr>
            <a:r>
              <a:rPr lang="en-US" sz="1800" dirty="0">
                <a:solidFill>
                  <a:srgbClr val="000000"/>
                </a:solidFill>
                <a:latin typeface="Calibri"/>
              </a:rPr>
              <a:t>• Top states: Tamil Nadu, Kerala, Punjab</a:t>
            </a:r>
          </a:p>
          <a:p>
            <a:pPr>
              <a:lnSpc>
                <a:spcPct val="150000"/>
              </a:lnSpc>
            </a:pPr>
            <a:r>
              <a:rPr lang="en-US" sz="1800" dirty="0">
                <a:solidFill>
                  <a:srgbClr val="000000"/>
                </a:solidFill>
                <a:latin typeface="Calibri"/>
              </a:rPr>
              <a:t>• Year-to-year fluctuations observed</a:t>
            </a:r>
          </a:p>
          <a:p>
            <a:pPr>
              <a:lnSpc>
                <a:spcPct val="150000"/>
              </a:lnSpc>
            </a:pPr>
            <a:r>
              <a:rPr lang="en-US" sz="1800" dirty="0">
                <a:solidFill>
                  <a:srgbClr val="000000"/>
                </a:solidFill>
                <a:latin typeface="Calibri"/>
              </a:rPr>
              <a:t>• Seasonal differences in yield</a:t>
            </a:r>
          </a:p>
        </p:txBody>
      </p:sp>
      <p:sp>
        <p:nvSpPr>
          <p:cNvPr id="31" name="TextBox 30">
            <a:extLst>
              <a:ext uri="{FF2B5EF4-FFF2-40B4-BE49-F238E27FC236}">
                <a16:creationId xmlns:a16="http://schemas.microsoft.com/office/drawing/2014/main" id="{86FC2F77-0156-8C7A-C996-4A66C4A97B35}"/>
              </a:ext>
            </a:extLst>
          </p:cNvPr>
          <p:cNvSpPr txBox="1"/>
          <p:nvPr/>
        </p:nvSpPr>
        <p:spPr>
          <a:xfrm>
            <a:off x="7847634" y="3770569"/>
            <a:ext cx="5324356" cy="2173031"/>
          </a:xfrm>
          <a:prstGeom prst="rect">
            <a:avLst/>
          </a:prstGeom>
          <a:noFill/>
        </p:spPr>
        <p:txBody>
          <a:bodyPr wrap="square">
            <a:spAutoFit/>
          </a:bodyPr>
          <a:lstStyle/>
          <a:p>
            <a:pPr>
              <a:lnSpc>
                <a:spcPct val="150000"/>
              </a:lnSpc>
            </a:pPr>
            <a:r>
              <a:rPr lang="en-US" sz="2000" b="1" dirty="0">
                <a:solidFill>
                  <a:srgbClr val="000000"/>
                </a:solidFill>
                <a:latin typeface="Calibri"/>
              </a:rPr>
              <a:t>💡 Insights Derived</a:t>
            </a:r>
          </a:p>
          <a:p>
            <a:pPr>
              <a:lnSpc>
                <a:spcPct val="150000"/>
              </a:lnSpc>
            </a:pPr>
            <a:r>
              <a:rPr lang="en-US" sz="1800" dirty="0">
                <a:solidFill>
                  <a:srgbClr val="000000"/>
                </a:solidFill>
                <a:latin typeface="Calibri"/>
              </a:rPr>
              <a:t>• Policy focus on underperforming regions</a:t>
            </a:r>
          </a:p>
          <a:p>
            <a:pPr>
              <a:lnSpc>
                <a:spcPct val="150000"/>
              </a:lnSpc>
            </a:pPr>
            <a:r>
              <a:rPr lang="en-US" sz="1800" dirty="0">
                <a:solidFill>
                  <a:srgbClr val="000000"/>
                </a:solidFill>
                <a:latin typeface="Calibri"/>
              </a:rPr>
              <a:t>• Export potential in high-yield crops</a:t>
            </a:r>
          </a:p>
          <a:p>
            <a:pPr>
              <a:lnSpc>
                <a:spcPct val="150000"/>
              </a:lnSpc>
            </a:pPr>
            <a:r>
              <a:rPr lang="en-US" sz="1800" dirty="0">
                <a:solidFill>
                  <a:srgbClr val="000000"/>
                </a:solidFill>
                <a:latin typeface="Calibri"/>
              </a:rPr>
              <a:t>• Season-wise planning guidance</a:t>
            </a:r>
          </a:p>
          <a:p>
            <a:pPr>
              <a:lnSpc>
                <a:spcPct val="150000"/>
              </a:lnSpc>
            </a:pPr>
            <a:r>
              <a:rPr lang="en-US" sz="1800" dirty="0">
                <a:solidFill>
                  <a:srgbClr val="000000"/>
                </a:solidFill>
                <a:latin typeface="Calibri"/>
              </a:rPr>
              <a:t>• Suggests further analysis on input-yield correlation</a:t>
            </a:r>
          </a:p>
        </p:txBody>
      </p:sp>
      <p:sp>
        <p:nvSpPr>
          <p:cNvPr id="33" name="TextBox 32">
            <a:extLst>
              <a:ext uri="{FF2B5EF4-FFF2-40B4-BE49-F238E27FC236}">
                <a16:creationId xmlns:a16="http://schemas.microsoft.com/office/drawing/2014/main" id="{FF6F859D-FD2A-6AA0-8537-F905B637DF65}"/>
              </a:ext>
            </a:extLst>
          </p:cNvPr>
          <p:cNvSpPr txBox="1"/>
          <p:nvPr/>
        </p:nvSpPr>
        <p:spPr>
          <a:xfrm>
            <a:off x="243069" y="1213539"/>
            <a:ext cx="7315200" cy="4666021"/>
          </a:xfrm>
          <a:prstGeom prst="rect">
            <a:avLst/>
          </a:prstGeom>
          <a:noFill/>
        </p:spPr>
        <p:txBody>
          <a:bodyPr wrap="square">
            <a:spAutoFit/>
          </a:bodyPr>
          <a:lstStyle/>
          <a:p>
            <a:pPr>
              <a:lnSpc>
                <a:spcPct val="150000"/>
              </a:lnSpc>
              <a:buNone/>
            </a:pPr>
            <a:r>
              <a:rPr lang="en-US" sz="2000" b="1" dirty="0"/>
              <a:t>🔧 Analytical Tools and Methods Used</a:t>
            </a:r>
          </a:p>
          <a:p>
            <a:pPr>
              <a:lnSpc>
                <a:spcPct val="150000"/>
              </a:lnSpc>
              <a:buFont typeface="Arial" panose="020B0604020202020204" pitchFamily="34" charset="0"/>
              <a:buChar char="•"/>
            </a:pPr>
            <a:r>
              <a:rPr lang="en-US" b="1" dirty="0"/>
              <a:t>Excel (Pivot Tables &amp; Slicers)</a:t>
            </a:r>
            <a:r>
              <a:rPr lang="en-US" dirty="0"/>
              <a:t>:</a:t>
            </a:r>
          </a:p>
          <a:p>
            <a:pPr marL="742950" lvl="1" indent="-285750">
              <a:lnSpc>
                <a:spcPct val="150000"/>
              </a:lnSpc>
              <a:buFont typeface="Arial" panose="020B0604020202020204" pitchFamily="34" charset="0"/>
              <a:buChar char="•"/>
            </a:pPr>
            <a:r>
              <a:rPr lang="en-US" dirty="0"/>
              <a:t>Aggregated average yield by Crop, Year, and State</a:t>
            </a:r>
          </a:p>
          <a:p>
            <a:pPr marL="742950" lvl="1" indent="-285750">
              <a:lnSpc>
                <a:spcPct val="150000"/>
              </a:lnSpc>
              <a:buFont typeface="Arial" panose="020B0604020202020204" pitchFamily="34" charset="0"/>
              <a:buChar char="•"/>
            </a:pPr>
            <a:r>
              <a:rPr lang="en-US" dirty="0"/>
              <a:t>Interactive filters for multidimensional analysis</a:t>
            </a:r>
          </a:p>
          <a:p>
            <a:pPr>
              <a:lnSpc>
                <a:spcPct val="150000"/>
              </a:lnSpc>
              <a:buFont typeface="Arial" panose="020B0604020202020204" pitchFamily="34" charset="0"/>
              <a:buChar char="•"/>
            </a:pPr>
            <a:r>
              <a:rPr lang="en-US" b="1" dirty="0"/>
              <a:t>Power BI</a:t>
            </a:r>
            <a:r>
              <a:rPr lang="en-US" dirty="0"/>
              <a:t>:</a:t>
            </a:r>
          </a:p>
          <a:p>
            <a:pPr marL="742950" lvl="1" indent="-285750">
              <a:lnSpc>
                <a:spcPct val="150000"/>
              </a:lnSpc>
              <a:buFont typeface="Arial" panose="020B0604020202020204" pitchFamily="34" charset="0"/>
              <a:buChar char="•"/>
            </a:pPr>
            <a:r>
              <a:rPr lang="en-US" dirty="0"/>
              <a:t>State-wise map visualization using geospatial data</a:t>
            </a:r>
          </a:p>
          <a:p>
            <a:pPr marL="742950" lvl="1" indent="-285750">
              <a:lnSpc>
                <a:spcPct val="150000"/>
              </a:lnSpc>
              <a:buFont typeface="Arial" panose="020B0604020202020204" pitchFamily="34" charset="0"/>
              <a:buChar char="•"/>
            </a:pPr>
            <a:r>
              <a:rPr lang="en-US" dirty="0"/>
              <a:t>Line/Bar charts for year-wise trend analysis</a:t>
            </a:r>
          </a:p>
          <a:p>
            <a:pPr marL="742950" lvl="1" indent="-285750">
              <a:lnSpc>
                <a:spcPct val="150000"/>
              </a:lnSpc>
              <a:buFont typeface="Arial" panose="020B0604020202020204" pitchFamily="34" charset="0"/>
              <a:buChar char="•"/>
            </a:pPr>
            <a:r>
              <a:rPr lang="en-US" dirty="0"/>
              <a:t>Slicers for interactive filtering (Crop, State, Year)</a:t>
            </a:r>
          </a:p>
          <a:p>
            <a:pPr>
              <a:lnSpc>
                <a:spcPct val="150000"/>
              </a:lnSpc>
              <a:buFont typeface="Arial" panose="020B0604020202020204" pitchFamily="34" charset="0"/>
              <a:buChar char="•"/>
            </a:pPr>
            <a:r>
              <a:rPr lang="en-US" b="1" dirty="0"/>
              <a:t>Descriptive Statistics</a:t>
            </a:r>
            <a:r>
              <a:rPr lang="en-US" dirty="0"/>
              <a:t>:</a:t>
            </a:r>
          </a:p>
          <a:p>
            <a:pPr marL="742950" lvl="1" indent="-285750">
              <a:lnSpc>
                <a:spcPct val="150000"/>
              </a:lnSpc>
              <a:buFont typeface="Arial" panose="020B0604020202020204" pitchFamily="34" charset="0"/>
              <a:buChar char="•"/>
            </a:pPr>
            <a:r>
              <a:rPr lang="en-US" dirty="0"/>
              <a:t>Mean yield comparisons across crops and states</a:t>
            </a:r>
          </a:p>
          <a:p>
            <a:pPr marL="742950" lvl="1" indent="-285750">
              <a:lnSpc>
                <a:spcPct val="150000"/>
              </a:lnSpc>
              <a:buFont typeface="Arial" panose="020B0604020202020204" pitchFamily="34" charset="0"/>
              <a:buChar char="•"/>
            </a:pPr>
            <a:r>
              <a:rPr lang="en-US" dirty="0"/>
              <a:t>Seasonal and annual variations observed</a:t>
            </a:r>
          </a:p>
        </p:txBody>
      </p:sp>
      <p:pic>
        <p:nvPicPr>
          <p:cNvPr id="35" name="Picture 34">
            <a:extLst>
              <a:ext uri="{FF2B5EF4-FFF2-40B4-BE49-F238E27FC236}">
                <a16:creationId xmlns:a16="http://schemas.microsoft.com/office/drawing/2014/main" id="{FF58D960-1824-363B-0E78-82627B3D6C63}"/>
              </a:ext>
            </a:extLst>
          </p:cNvPr>
          <p:cNvPicPr>
            <a:picLocks noChangeAspect="1"/>
          </p:cNvPicPr>
          <p:nvPr/>
        </p:nvPicPr>
        <p:blipFill>
          <a:blip r:embed="rId4"/>
          <a:stretch>
            <a:fillRect/>
          </a:stretch>
        </p:blipFill>
        <p:spPr>
          <a:xfrm>
            <a:off x="4195825" y="5879560"/>
            <a:ext cx="5173883" cy="2333770"/>
          </a:xfrm>
          <a:prstGeom prst="rect">
            <a:avLst/>
          </a:prstGeom>
          <a:ln>
            <a:noFill/>
          </a:ln>
          <a:effectLst>
            <a:softEdge rad="112500"/>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0" y="1221224"/>
            <a:ext cx="11082099" cy="620078"/>
          </a:xfrm>
          <a:prstGeom prst="rect">
            <a:avLst/>
          </a:prstGeom>
          <a:noFill/>
          <a:ln/>
        </p:spPr>
        <p:txBody>
          <a:bodyPr wrap="none" lIns="0" tIns="0" rIns="0" bIns="0" rtlCol="0" anchor="t"/>
          <a:lstStyle/>
          <a:p>
            <a:pPr marL="0" indent="0" algn="l">
              <a:lnSpc>
                <a:spcPts val="4850"/>
              </a:lnSpc>
              <a:buNone/>
            </a:pPr>
            <a:r>
              <a:rPr lang="en-US" sz="3900" dirty="0">
                <a:solidFill>
                  <a:srgbClr val="312F2B"/>
                </a:solidFill>
                <a:latin typeface="Gelasio" pitchFamily="34" charset="0"/>
                <a:ea typeface="Gelasio" pitchFamily="34" charset="-122"/>
                <a:cs typeface="Gelasio" pitchFamily="34" charset="-120"/>
              </a:rPr>
              <a:t>Testing the Hypothesis: A Pilot Program Approach</a:t>
            </a:r>
            <a:endParaRPr lang="en-US" sz="3900" dirty="0"/>
          </a:p>
        </p:txBody>
      </p:sp>
      <p:sp>
        <p:nvSpPr>
          <p:cNvPr id="3" name="Text 1"/>
          <p:cNvSpPr/>
          <p:nvPr/>
        </p:nvSpPr>
        <p:spPr>
          <a:xfrm>
            <a:off x="793790" y="2238137"/>
            <a:ext cx="13042821" cy="635079"/>
          </a:xfrm>
          <a:prstGeom prst="rect">
            <a:avLst/>
          </a:prstGeom>
          <a:noFill/>
          <a:ln/>
        </p:spPr>
        <p:txBody>
          <a:bodyPr wrap="square" lIns="0" tIns="0" rIns="0" bIns="0" rtlCol="0" anchor="t"/>
          <a:lstStyle/>
          <a:p>
            <a:pPr marL="0" indent="0" algn="l">
              <a:lnSpc>
                <a:spcPts val="2500"/>
              </a:lnSpc>
              <a:buNone/>
            </a:pPr>
            <a:r>
              <a:rPr lang="en-US" sz="1550" dirty="0">
                <a:solidFill>
                  <a:srgbClr val="272525"/>
                </a:solidFill>
                <a:latin typeface="Lato" pitchFamily="34" charset="0"/>
                <a:ea typeface="Lato" pitchFamily="34" charset="-122"/>
                <a:cs typeface="Lato" pitchFamily="34" charset="-120"/>
              </a:rPr>
              <a:t>To validate our hypothesis, we will implement a structured pilot program, comparing traditional farming practices with those guided by our data-driven advisory system.</a:t>
            </a:r>
            <a:endParaRPr lang="en-US" sz="1550" dirty="0"/>
          </a:p>
        </p:txBody>
      </p:sp>
      <p:sp>
        <p:nvSpPr>
          <p:cNvPr id="4" name="Text 2"/>
          <p:cNvSpPr/>
          <p:nvPr/>
        </p:nvSpPr>
        <p:spPr>
          <a:xfrm>
            <a:off x="793790" y="3294817"/>
            <a:ext cx="2480905" cy="310158"/>
          </a:xfrm>
          <a:prstGeom prst="rect">
            <a:avLst/>
          </a:prstGeom>
          <a:noFill/>
          <a:ln/>
        </p:spPr>
        <p:txBody>
          <a:bodyPr wrap="none" lIns="0" tIns="0" rIns="0" bIns="0" rtlCol="0" anchor="t"/>
          <a:lstStyle/>
          <a:p>
            <a:pPr marL="0" indent="0" algn="l">
              <a:lnSpc>
                <a:spcPts val="2400"/>
              </a:lnSpc>
              <a:buNone/>
            </a:pPr>
            <a:r>
              <a:rPr lang="en-US" sz="1950" dirty="0">
                <a:solidFill>
                  <a:srgbClr val="312F2B"/>
                </a:solidFill>
                <a:latin typeface="Gelasio" pitchFamily="34" charset="0"/>
                <a:ea typeface="Gelasio" pitchFamily="34" charset="-122"/>
                <a:cs typeface="Gelasio" pitchFamily="34" charset="-120"/>
              </a:rPr>
              <a:t>Method for Testing</a:t>
            </a:r>
            <a:endParaRPr lang="en-US" sz="1950" dirty="0"/>
          </a:p>
        </p:txBody>
      </p:sp>
      <p:sp>
        <p:nvSpPr>
          <p:cNvPr id="5" name="Text 3"/>
          <p:cNvSpPr/>
          <p:nvPr/>
        </p:nvSpPr>
        <p:spPr>
          <a:xfrm>
            <a:off x="793790" y="3803333"/>
            <a:ext cx="6279356" cy="317540"/>
          </a:xfrm>
          <a:prstGeom prst="rect">
            <a:avLst/>
          </a:prstGeom>
          <a:noFill/>
          <a:ln/>
        </p:spPr>
        <p:txBody>
          <a:bodyPr wrap="none" lIns="0" tIns="0" rIns="0" bIns="0" rtlCol="0" anchor="t"/>
          <a:lstStyle/>
          <a:p>
            <a:pPr marL="342900" indent="-342900" algn="l">
              <a:lnSpc>
                <a:spcPts val="2500"/>
              </a:lnSpc>
              <a:buSzPct val="100000"/>
              <a:buChar char="•"/>
            </a:pPr>
            <a:r>
              <a:rPr lang="en-US" sz="1550" b="1" dirty="0">
                <a:solidFill>
                  <a:srgbClr val="272525"/>
                </a:solidFill>
                <a:latin typeface="Lato" pitchFamily="34" charset="0"/>
                <a:ea typeface="Lato" pitchFamily="34" charset="-122"/>
                <a:cs typeface="Lato" pitchFamily="34" charset="-120"/>
              </a:rPr>
              <a:t>Pilot Program:</a:t>
            </a:r>
            <a:r>
              <a:rPr lang="en-US" sz="1550" dirty="0">
                <a:solidFill>
                  <a:srgbClr val="272525"/>
                </a:solidFill>
                <a:latin typeface="Lato" pitchFamily="34" charset="0"/>
                <a:ea typeface="Lato" pitchFamily="34" charset="-122"/>
                <a:cs typeface="Lato" pitchFamily="34" charset="-120"/>
              </a:rPr>
              <a:t> Select specific agricultural regions in India.</a:t>
            </a:r>
            <a:endParaRPr lang="en-US" sz="1550" dirty="0"/>
          </a:p>
        </p:txBody>
      </p:sp>
      <p:sp>
        <p:nvSpPr>
          <p:cNvPr id="6" name="Text 4"/>
          <p:cNvSpPr/>
          <p:nvPr/>
        </p:nvSpPr>
        <p:spPr>
          <a:xfrm>
            <a:off x="793790" y="4190286"/>
            <a:ext cx="6279356" cy="635079"/>
          </a:xfrm>
          <a:prstGeom prst="rect">
            <a:avLst/>
          </a:prstGeom>
          <a:noFill/>
          <a:ln/>
        </p:spPr>
        <p:txBody>
          <a:bodyPr wrap="square" lIns="0" tIns="0" rIns="0" bIns="0" rtlCol="0" anchor="t"/>
          <a:lstStyle/>
          <a:p>
            <a:pPr marL="342900" indent="-342900" algn="l">
              <a:lnSpc>
                <a:spcPts val="2500"/>
              </a:lnSpc>
              <a:buSzPct val="100000"/>
              <a:buChar char="•"/>
            </a:pPr>
            <a:r>
              <a:rPr lang="en-US" sz="1550" b="1" dirty="0">
                <a:solidFill>
                  <a:srgbClr val="272525"/>
                </a:solidFill>
                <a:latin typeface="Lato" pitchFamily="34" charset="0"/>
                <a:ea typeface="Lato" pitchFamily="34" charset="-122"/>
                <a:cs typeface="Lato" pitchFamily="34" charset="-120"/>
              </a:rPr>
              <a:t>Control vs. Treatment Groups:</a:t>
            </a:r>
            <a:r>
              <a:rPr lang="en-US" sz="1550" dirty="0">
                <a:solidFill>
                  <a:srgbClr val="272525"/>
                </a:solidFill>
                <a:latin typeface="Lato" pitchFamily="34" charset="0"/>
                <a:ea typeface="Lato" pitchFamily="34" charset="-122"/>
                <a:cs typeface="Lato" pitchFamily="34" charset="-120"/>
              </a:rPr>
              <a:t> Divide farmers into control (traditional) and treatment (advisory system) groups.</a:t>
            </a:r>
            <a:endParaRPr lang="en-US" sz="1550" dirty="0"/>
          </a:p>
        </p:txBody>
      </p:sp>
      <p:sp>
        <p:nvSpPr>
          <p:cNvPr id="7" name="Text 5"/>
          <p:cNvSpPr/>
          <p:nvPr/>
        </p:nvSpPr>
        <p:spPr>
          <a:xfrm>
            <a:off x="793790" y="4894778"/>
            <a:ext cx="6279356" cy="635079"/>
          </a:xfrm>
          <a:prstGeom prst="rect">
            <a:avLst/>
          </a:prstGeom>
          <a:noFill/>
          <a:ln/>
        </p:spPr>
        <p:txBody>
          <a:bodyPr wrap="square" lIns="0" tIns="0" rIns="0" bIns="0" rtlCol="0" anchor="t"/>
          <a:lstStyle/>
          <a:p>
            <a:pPr marL="342900" indent="-342900" algn="l">
              <a:lnSpc>
                <a:spcPts val="2500"/>
              </a:lnSpc>
              <a:buSzPct val="100000"/>
              <a:buChar char="•"/>
            </a:pPr>
            <a:r>
              <a:rPr lang="en-US" sz="1550" b="1" dirty="0">
                <a:solidFill>
                  <a:srgbClr val="272525"/>
                </a:solidFill>
                <a:latin typeface="Lato" pitchFamily="34" charset="0"/>
                <a:ea typeface="Lato" pitchFamily="34" charset="-122"/>
                <a:cs typeface="Lato" pitchFamily="34" charset="-120"/>
              </a:rPr>
              <a:t>Data Collection:</a:t>
            </a:r>
            <a:r>
              <a:rPr lang="en-US" sz="1550" dirty="0">
                <a:solidFill>
                  <a:srgbClr val="272525"/>
                </a:solidFill>
                <a:latin typeface="Lato" pitchFamily="34" charset="0"/>
                <a:ea typeface="Lato" pitchFamily="34" charset="-122"/>
                <a:cs typeface="Lato" pitchFamily="34" charset="-120"/>
              </a:rPr>
              <a:t> Continuously gather data on yield, input costs, and farmer satisfaction across multiple seasons.</a:t>
            </a:r>
            <a:endParaRPr lang="en-US" sz="1550" dirty="0"/>
          </a:p>
        </p:txBody>
      </p:sp>
      <p:sp>
        <p:nvSpPr>
          <p:cNvPr id="8" name="Text 6"/>
          <p:cNvSpPr/>
          <p:nvPr/>
        </p:nvSpPr>
        <p:spPr>
          <a:xfrm>
            <a:off x="793790" y="5599271"/>
            <a:ext cx="6279356" cy="635079"/>
          </a:xfrm>
          <a:prstGeom prst="rect">
            <a:avLst/>
          </a:prstGeom>
          <a:noFill/>
          <a:ln/>
        </p:spPr>
        <p:txBody>
          <a:bodyPr wrap="square" lIns="0" tIns="0" rIns="0" bIns="0" rtlCol="0" anchor="t"/>
          <a:lstStyle/>
          <a:p>
            <a:pPr marL="342900" indent="-342900" algn="l">
              <a:lnSpc>
                <a:spcPts val="2500"/>
              </a:lnSpc>
              <a:buSzPct val="100000"/>
              <a:buChar char="•"/>
            </a:pPr>
            <a:r>
              <a:rPr lang="en-US" sz="1550" b="1" dirty="0">
                <a:solidFill>
                  <a:srgbClr val="272525"/>
                </a:solidFill>
                <a:latin typeface="Lato" pitchFamily="34" charset="0"/>
                <a:ea typeface="Lato" pitchFamily="34" charset="-122"/>
                <a:cs typeface="Lato" pitchFamily="34" charset="-120"/>
              </a:rPr>
              <a:t>Statistical Comparison:</a:t>
            </a:r>
            <a:r>
              <a:rPr lang="en-US" sz="1550" dirty="0">
                <a:solidFill>
                  <a:srgbClr val="272525"/>
                </a:solidFill>
                <a:latin typeface="Lato" pitchFamily="34" charset="0"/>
                <a:ea typeface="Lato" pitchFamily="34" charset="-122"/>
                <a:cs typeface="Lato" pitchFamily="34" charset="-120"/>
              </a:rPr>
              <a:t> Use t-tests and ANOVA to compare yield and profitability.</a:t>
            </a:r>
            <a:endParaRPr lang="en-US" sz="1550" dirty="0"/>
          </a:p>
        </p:txBody>
      </p:sp>
      <p:sp>
        <p:nvSpPr>
          <p:cNvPr id="9" name="Text 7"/>
          <p:cNvSpPr/>
          <p:nvPr/>
        </p:nvSpPr>
        <p:spPr>
          <a:xfrm>
            <a:off x="793790" y="6303764"/>
            <a:ext cx="6279356" cy="635079"/>
          </a:xfrm>
          <a:prstGeom prst="rect">
            <a:avLst/>
          </a:prstGeom>
          <a:noFill/>
          <a:ln/>
        </p:spPr>
        <p:txBody>
          <a:bodyPr wrap="square" lIns="0" tIns="0" rIns="0" bIns="0" rtlCol="0" anchor="t"/>
          <a:lstStyle/>
          <a:p>
            <a:pPr marL="342900" indent="-342900" algn="l">
              <a:lnSpc>
                <a:spcPts val="2500"/>
              </a:lnSpc>
              <a:buSzPct val="100000"/>
              <a:buChar char="•"/>
            </a:pPr>
            <a:r>
              <a:rPr lang="en-US" sz="1550" b="1" dirty="0">
                <a:solidFill>
                  <a:srgbClr val="272525"/>
                </a:solidFill>
                <a:latin typeface="Lato" pitchFamily="34" charset="0"/>
                <a:ea typeface="Lato" pitchFamily="34" charset="-122"/>
                <a:cs typeface="Lato" pitchFamily="34" charset="-120"/>
              </a:rPr>
              <a:t>Qualitative Feedback:</a:t>
            </a:r>
            <a:r>
              <a:rPr lang="en-US" sz="1550" dirty="0">
                <a:solidFill>
                  <a:srgbClr val="272525"/>
                </a:solidFill>
                <a:latin typeface="Lato" pitchFamily="34" charset="0"/>
                <a:ea typeface="Lato" pitchFamily="34" charset="-122"/>
                <a:cs typeface="Lato" pitchFamily="34" charset="-120"/>
              </a:rPr>
              <a:t> Collect farmer insights on system usability and effectiveness.</a:t>
            </a:r>
            <a:endParaRPr lang="en-US" sz="1550" dirty="0"/>
          </a:p>
        </p:txBody>
      </p:sp>
      <p:sp>
        <p:nvSpPr>
          <p:cNvPr id="10" name="Text 8"/>
          <p:cNvSpPr/>
          <p:nvPr/>
        </p:nvSpPr>
        <p:spPr>
          <a:xfrm>
            <a:off x="7564874" y="3294817"/>
            <a:ext cx="3197423" cy="310158"/>
          </a:xfrm>
          <a:prstGeom prst="rect">
            <a:avLst/>
          </a:prstGeom>
          <a:noFill/>
          <a:ln/>
        </p:spPr>
        <p:txBody>
          <a:bodyPr wrap="none" lIns="0" tIns="0" rIns="0" bIns="0" rtlCol="0" anchor="t"/>
          <a:lstStyle/>
          <a:p>
            <a:pPr marL="0" indent="0" algn="l">
              <a:lnSpc>
                <a:spcPts val="2400"/>
              </a:lnSpc>
              <a:buNone/>
            </a:pPr>
            <a:r>
              <a:rPr lang="en-US" sz="1950" dirty="0">
                <a:solidFill>
                  <a:srgbClr val="312F2B"/>
                </a:solidFill>
                <a:latin typeface="Gelasio" pitchFamily="34" charset="0"/>
                <a:ea typeface="Gelasio" pitchFamily="34" charset="-122"/>
                <a:cs typeface="Gelasio" pitchFamily="34" charset="-120"/>
              </a:rPr>
              <a:t>Rationale Behind Hypothesis</a:t>
            </a:r>
            <a:endParaRPr lang="en-US" sz="1950" dirty="0"/>
          </a:p>
        </p:txBody>
      </p:sp>
      <p:sp>
        <p:nvSpPr>
          <p:cNvPr id="11" name="Text 9"/>
          <p:cNvSpPr/>
          <p:nvPr/>
        </p:nvSpPr>
        <p:spPr>
          <a:xfrm>
            <a:off x="7564874" y="3803333"/>
            <a:ext cx="6279356" cy="635079"/>
          </a:xfrm>
          <a:prstGeom prst="rect">
            <a:avLst/>
          </a:prstGeom>
          <a:noFill/>
          <a:ln/>
        </p:spPr>
        <p:txBody>
          <a:bodyPr wrap="square" lIns="0" tIns="0" rIns="0" bIns="0" rtlCol="0" anchor="t"/>
          <a:lstStyle/>
          <a:p>
            <a:pPr marL="342900" indent="-342900" algn="l">
              <a:lnSpc>
                <a:spcPts val="2500"/>
              </a:lnSpc>
              <a:buSzPct val="100000"/>
              <a:buChar char="•"/>
            </a:pPr>
            <a:r>
              <a:rPr lang="en-US" sz="1550" dirty="0">
                <a:solidFill>
                  <a:srgbClr val="272525"/>
                </a:solidFill>
                <a:latin typeface="Lato" pitchFamily="34" charset="0"/>
                <a:ea typeface="Lato" pitchFamily="34" charset="-122"/>
                <a:cs typeface="Lato" pitchFamily="34" charset="-120"/>
              </a:rPr>
              <a:t>Current practices lack precise, localized information, leading to suboptimal resource use.</a:t>
            </a:r>
            <a:endParaRPr lang="en-US" sz="1550" dirty="0"/>
          </a:p>
        </p:txBody>
      </p:sp>
      <p:sp>
        <p:nvSpPr>
          <p:cNvPr id="12" name="Text 10"/>
          <p:cNvSpPr/>
          <p:nvPr/>
        </p:nvSpPr>
        <p:spPr>
          <a:xfrm>
            <a:off x="7564874" y="4507825"/>
            <a:ext cx="6279356" cy="635079"/>
          </a:xfrm>
          <a:prstGeom prst="rect">
            <a:avLst/>
          </a:prstGeom>
          <a:noFill/>
          <a:ln/>
        </p:spPr>
        <p:txBody>
          <a:bodyPr wrap="square" lIns="0" tIns="0" rIns="0" bIns="0" rtlCol="0" anchor="t"/>
          <a:lstStyle/>
          <a:p>
            <a:pPr marL="342900" indent="-342900" algn="l">
              <a:lnSpc>
                <a:spcPts val="2500"/>
              </a:lnSpc>
              <a:buSzPct val="100000"/>
              <a:buChar char="•"/>
            </a:pPr>
            <a:r>
              <a:rPr lang="en-US" sz="1550" dirty="0">
                <a:solidFill>
                  <a:srgbClr val="272525"/>
                </a:solidFill>
                <a:latin typeface="Lato" pitchFamily="34" charset="0"/>
                <a:ea typeface="Lato" pitchFamily="34" charset="-122"/>
                <a:cs typeface="Lato" pitchFamily="34" charset="-120"/>
              </a:rPr>
              <a:t>Timely, data-backed advice empowers farmers to make informed decisions.</a:t>
            </a:r>
            <a:endParaRPr lang="en-US" sz="1550" dirty="0"/>
          </a:p>
        </p:txBody>
      </p:sp>
      <p:sp>
        <p:nvSpPr>
          <p:cNvPr id="13" name="Text 11"/>
          <p:cNvSpPr/>
          <p:nvPr/>
        </p:nvSpPr>
        <p:spPr>
          <a:xfrm>
            <a:off x="7564874" y="5212318"/>
            <a:ext cx="6279356" cy="635079"/>
          </a:xfrm>
          <a:prstGeom prst="rect">
            <a:avLst/>
          </a:prstGeom>
          <a:noFill/>
          <a:ln/>
        </p:spPr>
        <p:txBody>
          <a:bodyPr wrap="square" lIns="0" tIns="0" rIns="0" bIns="0" rtlCol="0" anchor="t"/>
          <a:lstStyle/>
          <a:p>
            <a:pPr marL="342900" indent="-342900" algn="l">
              <a:lnSpc>
                <a:spcPts val="2500"/>
              </a:lnSpc>
              <a:buSzPct val="100000"/>
              <a:buChar char="•"/>
            </a:pPr>
            <a:r>
              <a:rPr lang="en-US" sz="1550" dirty="0">
                <a:solidFill>
                  <a:srgbClr val="272525"/>
                </a:solidFill>
                <a:latin typeface="Lato" pitchFamily="34" charset="0"/>
                <a:ea typeface="Lato" pitchFamily="34" charset="-122"/>
                <a:cs typeface="Lato" pitchFamily="34" charset="-120"/>
              </a:rPr>
              <a:t>Integrating diverse data sources allows for more accurate and personalized recommendations.</a:t>
            </a:r>
            <a:endParaRPr lang="en-US" sz="1550" dirty="0"/>
          </a:p>
        </p:txBody>
      </p:sp>
      <p:sp>
        <p:nvSpPr>
          <p:cNvPr id="14" name="Text 12"/>
          <p:cNvSpPr/>
          <p:nvPr/>
        </p:nvSpPr>
        <p:spPr>
          <a:xfrm>
            <a:off x="7564874" y="5916811"/>
            <a:ext cx="6279356" cy="635079"/>
          </a:xfrm>
          <a:prstGeom prst="rect">
            <a:avLst/>
          </a:prstGeom>
          <a:noFill/>
          <a:ln/>
        </p:spPr>
        <p:txBody>
          <a:bodyPr wrap="square" lIns="0" tIns="0" rIns="0" bIns="0" rtlCol="0" anchor="t"/>
          <a:lstStyle/>
          <a:p>
            <a:pPr marL="342900" indent="-342900" algn="l">
              <a:lnSpc>
                <a:spcPts val="2500"/>
              </a:lnSpc>
              <a:buSzPct val="100000"/>
              <a:buChar char="•"/>
            </a:pPr>
            <a:r>
              <a:rPr lang="en-US" sz="1550" dirty="0">
                <a:solidFill>
                  <a:srgbClr val="272525"/>
                </a:solidFill>
                <a:latin typeface="Lato" pitchFamily="34" charset="0"/>
                <a:ea typeface="Lato" pitchFamily="34" charset="-122"/>
                <a:cs typeface="Lato" pitchFamily="34" charset="-120"/>
              </a:rPr>
              <a:t>Improved resource efficiency (water, fertilizer) directly translates to higher yield and lower costs.</a:t>
            </a:r>
            <a:endParaRPr lang="en-US" sz="1550" dirty="0"/>
          </a:p>
        </p:txBody>
      </p:sp>
      <p:pic>
        <p:nvPicPr>
          <p:cNvPr id="15" name="Picture 14">
            <a:extLst>
              <a:ext uri="{FF2B5EF4-FFF2-40B4-BE49-F238E27FC236}">
                <a16:creationId xmlns:a16="http://schemas.microsoft.com/office/drawing/2014/main" id="{43081E2F-2142-90D0-E734-77C9CB6FDC04}"/>
              </a:ext>
            </a:extLst>
          </p:cNvPr>
          <p:cNvPicPr>
            <a:picLocks noChangeAspect="1"/>
          </p:cNvPicPr>
          <p:nvPr/>
        </p:nvPicPr>
        <p:blipFill>
          <a:blip r:embed="rId3"/>
          <a:stretch>
            <a:fillRect/>
          </a:stretch>
        </p:blipFill>
        <p:spPr>
          <a:xfrm>
            <a:off x="10718919" y="6797878"/>
            <a:ext cx="3911481" cy="143172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1120616"/>
            <a:ext cx="12687300" cy="620078"/>
          </a:xfrm>
          <a:prstGeom prst="rect">
            <a:avLst/>
          </a:prstGeom>
          <a:noFill/>
          <a:ln/>
        </p:spPr>
        <p:txBody>
          <a:bodyPr wrap="none" lIns="0" tIns="0" rIns="0" bIns="0" rtlCol="0" anchor="t"/>
          <a:lstStyle/>
          <a:p>
            <a:pPr marL="0" indent="0" algn="l">
              <a:lnSpc>
                <a:spcPts val="4850"/>
              </a:lnSpc>
              <a:buNone/>
            </a:pPr>
            <a:r>
              <a:rPr lang="en-US" sz="3900" dirty="0">
                <a:solidFill>
                  <a:srgbClr val="312F2B"/>
                </a:solidFill>
                <a:latin typeface="Gelasio" pitchFamily="34" charset="0"/>
                <a:ea typeface="Gelasio" pitchFamily="34" charset="-122"/>
                <a:cs typeface="Gelasio" pitchFamily="34" charset="-120"/>
              </a:rPr>
              <a:t>Solution Design: AI-Powered Yield Optimization Platform</a:t>
            </a:r>
            <a:endParaRPr lang="en-US" sz="3900" dirty="0"/>
          </a:p>
        </p:txBody>
      </p:sp>
      <p:sp>
        <p:nvSpPr>
          <p:cNvPr id="3" name="Text 1"/>
          <p:cNvSpPr/>
          <p:nvPr/>
        </p:nvSpPr>
        <p:spPr>
          <a:xfrm>
            <a:off x="793790" y="2137529"/>
            <a:ext cx="13042821" cy="635079"/>
          </a:xfrm>
          <a:prstGeom prst="rect">
            <a:avLst/>
          </a:prstGeom>
          <a:noFill/>
          <a:ln/>
        </p:spPr>
        <p:txBody>
          <a:bodyPr wrap="square" lIns="0" tIns="0" rIns="0" bIns="0" rtlCol="0" anchor="t"/>
          <a:lstStyle/>
          <a:p>
            <a:pPr marL="0" indent="0" algn="l">
              <a:lnSpc>
                <a:spcPts val="2500"/>
              </a:lnSpc>
              <a:buNone/>
            </a:pPr>
            <a:r>
              <a:rPr lang="en-US" sz="1550" dirty="0">
                <a:solidFill>
                  <a:srgbClr val="272525"/>
                </a:solidFill>
                <a:latin typeface="Lato" pitchFamily="34" charset="0"/>
                <a:ea typeface="Lato" pitchFamily="34" charset="-122"/>
                <a:cs typeface="Lato" pitchFamily="34" charset="-120"/>
              </a:rPr>
              <a:t>Our proposed solution is the "Agricultural Crop Yield Optimization Platform" (AYOP), an AI-powered system designed to revolutionize farming practices in India.</a:t>
            </a:r>
            <a:endParaRPr lang="en-US" sz="1550" dirty="0"/>
          </a:p>
        </p:txBody>
      </p:sp>
      <p:pic>
        <p:nvPicPr>
          <p:cNvPr id="4" name="Image 0" descr="preencoded.png"/>
          <p:cNvPicPr>
            <a:picLocks noChangeAspect="1"/>
          </p:cNvPicPr>
          <p:nvPr/>
        </p:nvPicPr>
        <p:blipFill>
          <a:blip r:embed="rId3"/>
          <a:stretch>
            <a:fillRect/>
          </a:stretch>
        </p:blipFill>
        <p:spPr>
          <a:xfrm>
            <a:off x="793790" y="2995851"/>
            <a:ext cx="496133" cy="496133"/>
          </a:xfrm>
          <a:prstGeom prst="rect">
            <a:avLst/>
          </a:prstGeom>
        </p:spPr>
      </p:pic>
      <p:sp>
        <p:nvSpPr>
          <p:cNvPr id="5" name="Text 2"/>
          <p:cNvSpPr/>
          <p:nvPr/>
        </p:nvSpPr>
        <p:spPr>
          <a:xfrm>
            <a:off x="793790" y="3739991"/>
            <a:ext cx="2720578" cy="310158"/>
          </a:xfrm>
          <a:prstGeom prst="rect">
            <a:avLst/>
          </a:prstGeom>
          <a:noFill/>
          <a:ln/>
        </p:spPr>
        <p:txBody>
          <a:bodyPr wrap="none" lIns="0" tIns="0" rIns="0" bIns="0" rtlCol="0" anchor="t"/>
          <a:lstStyle/>
          <a:p>
            <a:pPr marL="0" indent="0" algn="l">
              <a:lnSpc>
                <a:spcPts val="2400"/>
              </a:lnSpc>
              <a:buNone/>
            </a:pPr>
            <a:r>
              <a:rPr lang="en-US" sz="1950" dirty="0">
                <a:solidFill>
                  <a:srgbClr val="272525"/>
                </a:solidFill>
                <a:latin typeface="Gelasio" pitchFamily="34" charset="0"/>
                <a:ea typeface="Gelasio" pitchFamily="34" charset="-122"/>
                <a:cs typeface="Gelasio" pitchFamily="34" charset="-120"/>
              </a:rPr>
              <a:t>Data Integration Module</a:t>
            </a:r>
            <a:endParaRPr lang="en-US" sz="1950" dirty="0"/>
          </a:p>
        </p:txBody>
      </p:sp>
      <p:sp>
        <p:nvSpPr>
          <p:cNvPr id="6" name="Text 3"/>
          <p:cNvSpPr/>
          <p:nvPr/>
        </p:nvSpPr>
        <p:spPr>
          <a:xfrm>
            <a:off x="793790" y="4169212"/>
            <a:ext cx="6397347" cy="635079"/>
          </a:xfrm>
          <a:prstGeom prst="rect">
            <a:avLst/>
          </a:prstGeom>
          <a:noFill/>
          <a:ln/>
        </p:spPr>
        <p:txBody>
          <a:bodyPr wrap="square" lIns="0" tIns="0" rIns="0" bIns="0" rtlCol="0" anchor="t"/>
          <a:lstStyle/>
          <a:p>
            <a:pPr marL="0" indent="0" algn="l">
              <a:lnSpc>
                <a:spcPts val="2500"/>
              </a:lnSpc>
              <a:buNone/>
            </a:pPr>
            <a:r>
              <a:rPr lang="en-US" sz="1550" dirty="0">
                <a:solidFill>
                  <a:srgbClr val="272525"/>
                </a:solidFill>
                <a:latin typeface="Lato" pitchFamily="34" charset="0"/>
                <a:ea typeface="Lato" pitchFamily="34" charset="-122"/>
                <a:cs typeface="Lato" pitchFamily="34" charset="-120"/>
              </a:rPr>
              <a:t>Collects real-time weather, soil, satellite, and historical yield data for a unified view.</a:t>
            </a:r>
            <a:endParaRPr lang="en-US" sz="1550" dirty="0"/>
          </a:p>
        </p:txBody>
      </p:sp>
      <p:pic>
        <p:nvPicPr>
          <p:cNvPr id="7" name="Image 1" descr="preencoded.png"/>
          <p:cNvPicPr>
            <a:picLocks noChangeAspect="1"/>
          </p:cNvPicPr>
          <p:nvPr/>
        </p:nvPicPr>
        <p:blipFill>
          <a:blip r:embed="rId4"/>
          <a:stretch>
            <a:fillRect/>
          </a:stretch>
        </p:blipFill>
        <p:spPr>
          <a:xfrm>
            <a:off x="7439144" y="2995851"/>
            <a:ext cx="496133" cy="496133"/>
          </a:xfrm>
          <a:prstGeom prst="rect">
            <a:avLst/>
          </a:prstGeom>
        </p:spPr>
      </p:pic>
      <p:sp>
        <p:nvSpPr>
          <p:cNvPr id="8" name="Text 4"/>
          <p:cNvSpPr/>
          <p:nvPr/>
        </p:nvSpPr>
        <p:spPr>
          <a:xfrm>
            <a:off x="7439144" y="3739991"/>
            <a:ext cx="3004304" cy="310158"/>
          </a:xfrm>
          <a:prstGeom prst="rect">
            <a:avLst/>
          </a:prstGeom>
          <a:noFill/>
          <a:ln/>
        </p:spPr>
        <p:txBody>
          <a:bodyPr wrap="none" lIns="0" tIns="0" rIns="0" bIns="0" rtlCol="0" anchor="t"/>
          <a:lstStyle/>
          <a:p>
            <a:pPr marL="0" indent="0" algn="l">
              <a:lnSpc>
                <a:spcPts val="2400"/>
              </a:lnSpc>
              <a:buNone/>
            </a:pPr>
            <a:r>
              <a:rPr lang="en-US" sz="1950" dirty="0">
                <a:solidFill>
                  <a:srgbClr val="272525"/>
                </a:solidFill>
                <a:latin typeface="Gelasio" pitchFamily="34" charset="0"/>
                <a:ea typeface="Gelasio" pitchFamily="34" charset="-122"/>
                <a:cs typeface="Gelasio" pitchFamily="34" charset="-120"/>
              </a:rPr>
              <a:t>Predictive Analytics Engine</a:t>
            </a:r>
            <a:endParaRPr lang="en-US" sz="1950" dirty="0"/>
          </a:p>
        </p:txBody>
      </p:sp>
      <p:sp>
        <p:nvSpPr>
          <p:cNvPr id="9" name="Text 5"/>
          <p:cNvSpPr/>
          <p:nvPr/>
        </p:nvSpPr>
        <p:spPr>
          <a:xfrm>
            <a:off x="7439144" y="4169212"/>
            <a:ext cx="6397466" cy="635079"/>
          </a:xfrm>
          <a:prstGeom prst="rect">
            <a:avLst/>
          </a:prstGeom>
          <a:noFill/>
          <a:ln/>
        </p:spPr>
        <p:txBody>
          <a:bodyPr wrap="square" lIns="0" tIns="0" rIns="0" bIns="0" rtlCol="0" anchor="t"/>
          <a:lstStyle/>
          <a:p>
            <a:pPr marL="0" indent="0" algn="l">
              <a:lnSpc>
                <a:spcPts val="2500"/>
              </a:lnSpc>
              <a:buNone/>
            </a:pPr>
            <a:r>
              <a:rPr lang="en-US" sz="1550" dirty="0">
                <a:solidFill>
                  <a:srgbClr val="272525"/>
                </a:solidFill>
                <a:latin typeface="Lato" pitchFamily="34" charset="0"/>
                <a:ea typeface="Lato" pitchFamily="34" charset="-122"/>
                <a:cs typeface="Lato" pitchFamily="34" charset="-120"/>
              </a:rPr>
              <a:t>Uses ML models to forecast yield and identify risks like drought or pest outbreaks.</a:t>
            </a:r>
            <a:endParaRPr lang="en-US" sz="1550" dirty="0"/>
          </a:p>
        </p:txBody>
      </p:sp>
      <p:pic>
        <p:nvPicPr>
          <p:cNvPr id="10" name="Image 2" descr="preencoded.png"/>
          <p:cNvPicPr>
            <a:picLocks noChangeAspect="1"/>
          </p:cNvPicPr>
          <p:nvPr/>
        </p:nvPicPr>
        <p:blipFill>
          <a:blip r:embed="rId5"/>
          <a:stretch>
            <a:fillRect/>
          </a:stretch>
        </p:blipFill>
        <p:spPr>
          <a:xfrm>
            <a:off x="793790" y="5300424"/>
            <a:ext cx="496133" cy="496133"/>
          </a:xfrm>
          <a:prstGeom prst="rect">
            <a:avLst/>
          </a:prstGeom>
        </p:spPr>
      </p:pic>
      <p:sp>
        <p:nvSpPr>
          <p:cNvPr id="11" name="Text 6"/>
          <p:cNvSpPr/>
          <p:nvPr/>
        </p:nvSpPr>
        <p:spPr>
          <a:xfrm>
            <a:off x="793790" y="6044565"/>
            <a:ext cx="2783205" cy="310158"/>
          </a:xfrm>
          <a:prstGeom prst="rect">
            <a:avLst/>
          </a:prstGeom>
          <a:noFill/>
          <a:ln/>
        </p:spPr>
        <p:txBody>
          <a:bodyPr wrap="none" lIns="0" tIns="0" rIns="0" bIns="0" rtlCol="0" anchor="t"/>
          <a:lstStyle/>
          <a:p>
            <a:pPr marL="0" indent="0" algn="l">
              <a:lnSpc>
                <a:spcPts val="2400"/>
              </a:lnSpc>
              <a:buNone/>
            </a:pPr>
            <a:r>
              <a:rPr lang="en-US" sz="1950" dirty="0">
                <a:solidFill>
                  <a:srgbClr val="272525"/>
                </a:solidFill>
                <a:latin typeface="Gelasio" pitchFamily="34" charset="0"/>
                <a:ea typeface="Gelasio" pitchFamily="34" charset="-122"/>
                <a:cs typeface="Gelasio" pitchFamily="34" charset="-120"/>
              </a:rPr>
              <a:t>Recommendation Engine</a:t>
            </a:r>
            <a:endParaRPr lang="en-US" sz="1950" dirty="0"/>
          </a:p>
        </p:txBody>
      </p:sp>
      <p:sp>
        <p:nvSpPr>
          <p:cNvPr id="12" name="Text 7"/>
          <p:cNvSpPr/>
          <p:nvPr/>
        </p:nvSpPr>
        <p:spPr>
          <a:xfrm>
            <a:off x="793790" y="6473785"/>
            <a:ext cx="6397347" cy="635079"/>
          </a:xfrm>
          <a:prstGeom prst="rect">
            <a:avLst/>
          </a:prstGeom>
          <a:noFill/>
          <a:ln/>
        </p:spPr>
        <p:txBody>
          <a:bodyPr wrap="square" lIns="0" tIns="0" rIns="0" bIns="0" rtlCol="0" anchor="t"/>
          <a:lstStyle/>
          <a:p>
            <a:pPr marL="0" indent="0" algn="l">
              <a:lnSpc>
                <a:spcPts val="2500"/>
              </a:lnSpc>
              <a:buNone/>
            </a:pPr>
            <a:r>
              <a:rPr lang="en-US" sz="1550" dirty="0">
                <a:solidFill>
                  <a:srgbClr val="272525"/>
                </a:solidFill>
                <a:latin typeface="Lato" pitchFamily="34" charset="0"/>
                <a:ea typeface="Lato" pitchFamily="34" charset="-122"/>
                <a:cs typeface="Lato" pitchFamily="34" charset="-120"/>
              </a:rPr>
              <a:t>Delivers personalized advice on sowing, irrigation, fertilizer, and pest alerts via mobile app.</a:t>
            </a:r>
            <a:endParaRPr lang="en-US" sz="1550" dirty="0"/>
          </a:p>
        </p:txBody>
      </p:sp>
      <p:pic>
        <p:nvPicPr>
          <p:cNvPr id="13" name="Image 3" descr="preencoded.png"/>
          <p:cNvPicPr>
            <a:picLocks noChangeAspect="1"/>
          </p:cNvPicPr>
          <p:nvPr/>
        </p:nvPicPr>
        <p:blipFill>
          <a:blip r:embed="rId6"/>
          <a:stretch>
            <a:fillRect/>
          </a:stretch>
        </p:blipFill>
        <p:spPr>
          <a:xfrm>
            <a:off x="7439144" y="5300424"/>
            <a:ext cx="496133" cy="496133"/>
          </a:xfrm>
          <a:prstGeom prst="rect">
            <a:avLst/>
          </a:prstGeom>
        </p:spPr>
      </p:pic>
      <p:sp>
        <p:nvSpPr>
          <p:cNvPr id="14" name="Text 8"/>
          <p:cNvSpPr/>
          <p:nvPr/>
        </p:nvSpPr>
        <p:spPr>
          <a:xfrm>
            <a:off x="7439144" y="6044565"/>
            <a:ext cx="2929652" cy="310158"/>
          </a:xfrm>
          <a:prstGeom prst="rect">
            <a:avLst/>
          </a:prstGeom>
          <a:noFill/>
          <a:ln/>
        </p:spPr>
        <p:txBody>
          <a:bodyPr wrap="none" lIns="0" tIns="0" rIns="0" bIns="0" rtlCol="0" anchor="t"/>
          <a:lstStyle/>
          <a:p>
            <a:pPr marL="0" indent="0" algn="l">
              <a:lnSpc>
                <a:spcPts val="2400"/>
              </a:lnSpc>
              <a:buNone/>
            </a:pPr>
            <a:r>
              <a:rPr lang="en-US" sz="1950" dirty="0">
                <a:solidFill>
                  <a:srgbClr val="272525"/>
                </a:solidFill>
                <a:latin typeface="Gelasio" pitchFamily="34" charset="0"/>
                <a:ea typeface="Gelasio" pitchFamily="34" charset="-122"/>
                <a:cs typeface="Gelasio" pitchFamily="34" charset="-120"/>
              </a:rPr>
              <a:t>Dashboard &amp; Visualization</a:t>
            </a:r>
            <a:endParaRPr lang="en-US" sz="1950" dirty="0"/>
          </a:p>
        </p:txBody>
      </p:sp>
      <p:sp>
        <p:nvSpPr>
          <p:cNvPr id="15" name="Text 9"/>
          <p:cNvSpPr/>
          <p:nvPr/>
        </p:nvSpPr>
        <p:spPr>
          <a:xfrm>
            <a:off x="7439144" y="6473785"/>
            <a:ext cx="6397466" cy="635079"/>
          </a:xfrm>
          <a:prstGeom prst="rect">
            <a:avLst/>
          </a:prstGeom>
          <a:noFill/>
          <a:ln/>
        </p:spPr>
        <p:txBody>
          <a:bodyPr wrap="square" lIns="0" tIns="0" rIns="0" bIns="0" rtlCol="0" anchor="t"/>
          <a:lstStyle/>
          <a:p>
            <a:pPr marL="0" indent="0" algn="l">
              <a:lnSpc>
                <a:spcPts val="2500"/>
              </a:lnSpc>
              <a:buNone/>
            </a:pPr>
            <a:r>
              <a:rPr lang="en-US" sz="1550" dirty="0">
                <a:solidFill>
                  <a:srgbClr val="272525"/>
                </a:solidFill>
                <a:latin typeface="Lato" pitchFamily="34" charset="0"/>
                <a:ea typeface="Lato" pitchFamily="34" charset="-122"/>
                <a:cs typeface="Lato" pitchFamily="34" charset="-120"/>
              </a:rPr>
              <a:t>Intuitive interface for farmers and extension workers to visualize data and recommendations.</a:t>
            </a:r>
            <a:endParaRPr lang="en-US" sz="1550" dirty="0"/>
          </a:p>
        </p:txBody>
      </p:sp>
      <p:pic>
        <p:nvPicPr>
          <p:cNvPr id="16" name="Picture 15">
            <a:extLst>
              <a:ext uri="{FF2B5EF4-FFF2-40B4-BE49-F238E27FC236}">
                <a16:creationId xmlns:a16="http://schemas.microsoft.com/office/drawing/2014/main" id="{68483C9B-0042-8428-62A4-7D98F183DE24}"/>
              </a:ext>
            </a:extLst>
          </p:cNvPr>
          <p:cNvPicPr>
            <a:picLocks noChangeAspect="1"/>
          </p:cNvPicPr>
          <p:nvPr/>
        </p:nvPicPr>
        <p:blipFill>
          <a:blip r:embed="rId7"/>
          <a:stretch>
            <a:fillRect/>
          </a:stretch>
        </p:blipFill>
        <p:spPr>
          <a:xfrm>
            <a:off x="11934495" y="6940721"/>
            <a:ext cx="2695905" cy="128887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22</TotalTime>
  <Words>1396</Words>
  <Application>Microsoft Office PowerPoint</Application>
  <PresentationFormat>Custom</PresentationFormat>
  <Paragraphs>164</Paragraphs>
  <Slides>12</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Lato</vt:lpstr>
      <vt:lpstr>Goudy Type</vt:lpstr>
      <vt:lpstr>Arial</vt:lpstr>
      <vt:lpstr>Gelasio</vt:lpstr>
      <vt:lpstr>Google Sans Text</vt:lpstr>
      <vt:lpstr>Calibri</vt:lpstr>
      <vt:lpstr>Grotesque</vt:lpstr>
      <vt:lpstr>Aptos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RITABRITA</dc:creator>
  <cp:lastModifiedBy>RITABRITA KARMAKAR</cp:lastModifiedBy>
  <cp:revision>9</cp:revision>
  <dcterms:created xsi:type="dcterms:W3CDTF">2025-07-27T07:21:48Z</dcterms:created>
  <dcterms:modified xsi:type="dcterms:W3CDTF">2025-07-28T10:37:03Z</dcterms:modified>
</cp:coreProperties>
</file>