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9" r:id="rId11"/>
    <p:sldId id="264" r:id="rId12"/>
    <p:sldId id="266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 세현" initials="고세" lastIdx="1" clrIdx="0">
    <p:extLst>
      <p:ext uri="{19B8F6BF-5375-455C-9EA6-DF929625EA0E}">
        <p15:presenceInfo xmlns:p15="http://schemas.microsoft.com/office/powerpoint/2012/main" userId="fa226a8eaa8af7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DF844-FFCB-4834-B1BD-CDBEA1CD9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8F001E-52B1-4862-BBCD-06078E35E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5FBB2-45CB-4ADF-AC88-719F7706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9B4A9-F70D-493C-8065-DFAC2E52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6C00D-E983-4E69-A8DB-B744A8A5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CD2F-1894-4F1B-91F0-D91DC3BD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86A434-0DF4-430B-8C07-FB5516FAD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9DC5E-835B-4FDF-BE90-88ED766B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C6FF0-84C8-4D78-AD9D-75DBEA16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1A8CD-9FD8-45C6-BD10-B858E611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87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004907-1AF4-44DF-B40D-BF2A1962D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DECE91-38F3-4A60-BA81-2733446A3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CFFBC-48C7-429A-9B2C-C536A620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3DF76-7859-459F-86DC-F77C473B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A431C-7BEE-48E5-8976-2BB21FC5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EE5B8-826A-43AF-A266-05E1D5A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35282-3627-4B2C-9967-5726A14E3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BC39A-DABD-4947-AB6D-553FD319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7B22E-E296-4CA1-958A-9D5B0CAE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4B008-DF50-49A9-9D5B-745377FB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46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22744-5643-4697-AA6F-B7E59CB6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829D6-38C6-4C1C-B5BD-BC628B0CD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6594D-CBF4-40C1-A2D9-D9ADA45A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94198-DCEF-43F8-BEA8-468BDB8E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91116-BDBE-4FD3-9D07-37CDE91B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8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83A18-D496-41A8-841E-D67EFCFB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EB36D-835C-4AF1-8859-4AF697BBD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55A3C3-D243-4744-8CD4-275291DDE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24861-C499-48F5-B81A-8CE41C01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AC11D4-9E41-4B99-8CBF-D66DA50D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DD460F-69E5-4B17-9096-45108C69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5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AF66D-5C4F-46ED-A8B2-D43027A0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38B8DC-8E93-4C54-8683-E8CF8FCC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82EA3-CE28-422B-8D45-505AC4E8F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3D22DF-5B42-4896-A592-097FAF503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8D8FBD-D84D-4E4F-A225-BC6D572B4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832395-C55B-4CF8-A9DE-EBF62D02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DAE687-5650-4667-9897-621C310D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374620-CF94-4CA3-9C8C-73943C0F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35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C34B8-2E00-4B3A-88AE-CC09EEA1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1108BA-F990-43A9-B5E2-F3135991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B63354-04FE-4103-9C80-0890E560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E8841B-FBAB-42B5-8F1F-E88B3AEB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0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915653-70FA-4D10-B645-B64D4C11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AC1801-89B9-4BA2-8103-3CA635EB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87D3F4-43E9-435B-9F79-757D6A27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6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CFF76-76B5-450D-9706-2ABAAD8C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F8724-0BBB-4108-9C23-030C72315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07FD7-2EA3-4231-BA71-DF3E974C4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C3CDC1-6940-4CE4-AE57-6CF8F44B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EA35A3-934A-48FD-AD1E-8ACE504A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DF9FD-0C00-430B-94E2-EAAFFBC8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34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9A8EB-3560-4142-B8F0-74514080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0570A9-95BA-49ED-8019-A84A24C53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6794DC-1A4B-442B-A351-E73CF3BBF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D92AC-6393-4F7B-A740-48C5E8EA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6AA6-706B-4234-A7CF-7F9274A181F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213D8-AEC1-4F0A-8C83-478BFD1E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34596D-C1CE-4F6A-9B5F-E34E9469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0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5953D-3830-4747-80C1-A3BC3715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CB51A-4CD0-4C56-91AE-E133D6D29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CA3F2-A9F8-433B-994B-4929FFE04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66AA6-706B-4234-A7CF-7F9274A181F3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DF88D-6FA8-49A4-B53F-CD7386AAC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CA65E-935B-497D-9C06-CCFDB2270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3F5C1-8FD5-4D9C-82B7-86B5C4919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4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481894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2948D-3442-4368-A54F-3AC5821561E4}"/>
              </a:ext>
            </a:extLst>
          </p:cNvPr>
          <p:cNvSpPr txBox="1"/>
          <p:nvPr/>
        </p:nvSpPr>
        <p:spPr>
          <a:xfrm>
            <a:off x="8217210" y="5688419"/>
            <a:ext cx="393404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</a:rPr>
              <a:t>팀명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교통 사고 탈출 넘버원 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고세현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</a:rPr>
              <a:t>김설웅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이태희</a:t>
            </a:r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400" b="1" dirty="0" err="1">
                <a:solidFill>
                  <a:schemeClr val="accent1">
                    <a:lumMod val="50000"/>
                  </a:schemeClr>
                </a:solidFill>
              </a:rPr>
              <a:t>봉준기</a:t>
            </a:r>
            <a:endParaRPr lang="ko-KR" alt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DE993-BCCA-4C1B-9EF7-5F248BCA06C5}"/>
              </a:ext>
            </a:extLst>
          </p:cNvPr>
          <p:cNvSpPr txBox="1"/>
          <p:nvPr/>
        </p:nvSpPr>
        <p:spPr>
          <a:xfrm>
            <a:off x="10326846" y="515875"/>
            <a:ext cx="2339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2021 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팀 프로젝트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A14714-D66B-4576-83D8-BA9C725D9974}"/>
              </a:ext>
            </a:extLst>
          </p:cNvPr>
          <p:cNvSpPr/>
          <p:nvPr/>
        </p:nvSpPr>
        <p:spPr>
          <a:xfrm>
            <a:off x="2725479" y="2120628"/>
            <a:ext cx="6741042" cy="15629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367A4-C5E0-416F-BF8C-29AD5BC7AA94}"/>
              </a:ext>
            </a:extLst>
          </p:cNvPr>
          <p:cNvSpPr txBox="1"/>
          <p:nvPr/>
        </p:nvSpPr>
        <p:spPr>
          <a:xfrm>
            <a:off x="3391786" y="2663636"/>
            <a:ext cx="598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경기도 교통 사고 실태 분석과 예방 방안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69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3-4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27900BBD-75E0-41A7-8FAA-B7D2D03296ED}"/>
              </a:ext>
            </a:extLst>
          </p:cNvPr>
          <p:cNvSpPr/>
          <p:nvPr/>
        </p:nvSpPr>
        <p:spPr>
          <a:xfrm>
            <a:off x="3273040" y="647056"/>
            <a:ext cx="5426579" cy="546930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20</a:t>
            </a:r>
            <a:r>
              <a:rPr lang="ko-KR" altLang="en-US" sz="1600" b="1" dirty="0">
                <a:solidFill>
                  <a:schemeClr val="tx1"/>
                </a:solidFill>
              </a:rPr>
              <a:t>대 후반</a:t>
            </a:r>
            <a:r>
              <a:rPr lang="en-US" altLang="ko-KR" sz="1600" b="1" dirty="0">
                <a:solidFill>
                  <a:schemeClr val="tx1"/>
                </a:solidFill>
              </a:rPr>
              <a:t>(27~) 30</a:t>
            </a:r>
            <a:r>
              <a:rPr lang="ko-KR" altLang="en-US" sz="1600" b="1" dirty="0">
                <a:solidFill>
                  <a:schemeClr val="tx1"/>
                </a:solidFill>
              </a:rPr>
              <a:t>대 가해 운전자들의 사고 특성  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00" y="1909476"/>
            <a:ext cx="5066667" cy="388571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86933" y="3073400"/>
            <a:ext cx="711200" cy="13546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998133" y="2658533"/>
            <a:ext cx="4419600" cy="787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1" y="2366145"/>
            <a:ext cx="5063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교차로에서 차 대 차 사고 비율이 전체의 </a:t>
            </a:r>
            <a:r>
              <a:rPr lang="en-US" altLang="ko-KR" sz="1600" dirty="0" smtClean="0"/>
              <a:t>45.9%</a:t>
            </a:r>
            <a:r>
              <a:rPr lang="ko-KR" altLang="en-US" sz="1600" dirty="0" smtClean="0"/>
              <a:t>를 차지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694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3-5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27900BBD-75E0-41A7-8FAA-B7D2D03296ED}"/>
              </a:ext>
            </a:extLst>
          </p:cNvPr>
          <p:cNvSpPr/>
          <p:nvPr/>
        </p:nvSpPr>
        <p:spPr>
          <a:xfrm>
            <a:off x="3382710" y="548693"/>
            <a:ext cx="5426579" cy="546930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20</a:t>
            </a:r>
            <a:r>
              <a:rPr lang="ko-KR" altLang="en-US" sz="1600" b="1" dirty="0">
                <a:solidFill>
                  <a:schemeClr val="tx1"/>
                </a:solidFill>
              </a:rPr>
              <a:t>대 후반</a:t>
            </a:r>
            <a:r>
              <a:rPr lang="en-US" altLang="ko-KR" sz="1600" b="1" dirty="0">
                <a:solidFill>
                  <a:schemeClr val="tx1"/>
                </a:solidFill>
              </a:rPr>
              <a:t>(27~) 30</a:t>
            </a:r>
            <a:r>
              <a:rPr lang="ko-KR" altLang="en-US" sz="1600" b="1" dirty="0">
                <a:solidFill>
                  <a:schemeClr val="tx1"/>
                </a:solidFill>
              </a:rPr>
              <a:t>대 가해 운전자들의 사고 특성  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3" y="1480859"/>
            <a:ext cx="5066667" cy="388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867" y="1752600"/>
            <a:ext cx="626533" cy="25738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4133" y="1480859"/>
            <a:ext cx="5190067" cy="388571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048" y="1290712"/>
            <a:ext cx="4432176" cy="47126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203" y="1265312"/>
            <a:ext cx="5139373" cy="490770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576" y="1534066"/>
            <a:ext cx="419292" cy="303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9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3-6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27900BBD-75E0-41A7-8FAA-B7D2D03296ED}"/>
              </a:ext>
            </a:extLst>
          </p:cNvPr>
          <p:cNvSpPr/>
          <p:nvPr/>
        </p:nvSpPr>
        <p:spPr>
          <a:xfrm>
            <a:off x="1071310" y="746936"/>
            <a:ext cx="5972957" cy="546930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20</a:t>
            </a:r>
            <a:r>
              <a:rPr lang="ko-KR" altLang="en-US" sz="1600" b="1" dirty="0">
                <a:solidFill>
                  <a:schemeClr val="tx1"/>
                </a:solidFill>
              </a:rPr>
              <a:t>대 후반</a:t>
            </a:r>
            <a:r>
              <a:rPr lang="en-US" altLang="ko-KR" sz="1600" b="1" dirty="0">
                <a:solidFill>
                  <a:schemeClr val="tx1"/>
                </a:solidFill>
              </a:rPr>
              <a:t>(27~) 30</a:t>
            </a:r>
            <a:r>
              <a:rPr lang="ko-KR" altLang="en-US" sz="1600" b="1" dirty="0">
                <a:solidFill>
                  <a:schemeClr val="tx1"/>
                </a:solidFill>
              </a:rPr>
              <a:t>대 가해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운전자에 의한 사고 특성 요약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1753353"/>
            <a:ext cx="80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상당 수의 교통사고가 교차로에서 발생하며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 차 대 차 유형으로 나타남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635960"/>
            <a:ext cx="80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교차로 진입 시 신호 위반에 의한 차량 측면 충돌이 가장 큰 원인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3520214"/>
            <a:ext cx="881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교차로 신호등이 황색에서 적색으로 바뀌는 시점에 꼬리 물기에 의한 사고 발생가능성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34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4-1 </a:t>
            </a:r>
            <a:r>
              <a:rPr lang="ko-KR" altLang="en-US" b="1" dirty="0" smtClean="0">
                <a:solidFill>
                  <a:schemeClr val="bg1"/>
                </a:solidFill>
              </a:rPr>
              <a:t>교통사고 예방 방안 제시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대각선 방향의 모서리가 둥근 사각형 7"/>
          <p:cNvSpPr/>
          <p:nvPr/>
        </p:nvSpPr>
        <p:spPr>
          <a:xfrm>
            <a:off x="621453" y="753367"/>
            <a:ext cx="7203687" cy="769434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수원시 내 교통사고 데이터 기반 사고 피해 정도 예측 모델 설계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(Deep Neural Network)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745" y="2027770"/>
            <a:ext cx="3447535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사고 요일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법규위반 내용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노면 상태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기상 상태 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도로 형태 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가해 운전자 차종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가해 운전자 성별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가해 운전자 연령 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사고 발생 월 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사고 발생 시간대</a:t>
            </a:r>
            <a:endParaRPr lang="en-US" altLang="ko-KR" sz="1600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dirty="0" smtClean="0"/>
              <a:t>사고 발생 행정동</a:t>
            </a:r>
            <a:endParaRPr lang="ko-KR" altLang="en-US" sz="1600" dirty="0"/>
          </a:p>
        </p:txBody>
      </p:sp>
      <p:sp>
        <p:nvSpPr>
          <p:cNvPr id="12" name="오른쪽 화살표 11"/>
          <p:cNvSpPr/>
          <p:nvPr/>
        </p:nvSpPr>
        <p:spPr>
          <a:xfrm>
            <a:off x="4029753" y="3580994"/>
            <a:ext cx="1631092" cy="7562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예측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99200" y="3497443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일반 상해 사고</a:t>
            </a:r>
            <a:r>
              <a:rPr lang="en-US" altLang="ko-KR" dirty="0" smtClean="0"/>
              <a:t>(0)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중상해 및 사망 사고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24203" y="3681331"/>
            <a:ext cx="2574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Accuracy = 73.5%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535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4-2 </a:t>
            </a:r>
            <a:r>
              <a:rPr lang="ko-KR" altLang="en-US" b="1" dirty="0" smtClean="0">
                <a:solidFill>
                  <a:schemeClr val="bg1"/>
                </a:solidFill>
              </a:rPr>
              <a:t>교통사고 예방 방안 제시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대각선 방향의 모서리가 둥근 사각형 2"/>
          <p:cNvSpPr/>
          <p:nvPr/>
        </p:nvSpPr>
        <p:spPr>
          <a:xfrm>
            <a:off x="257335" y="891257"/>
            <a:ext cx="9412758" cy="518984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활용 방안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– </a:t>
            </a:r>
            <a:r>
              <a:rPr lang="ko-KR" altLang="en-US" b="1" dirty="0" smtClean="0">
                <a:solidFill>
                  <a:schemeClr val="tx1"/>
                </a:solidFill>
              </a:rPr>
              <a:t>모바일 네비게이션을 통한 교통사고 알림 맞춤 서비스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56554" y="2017696"/>
            <a:ext cx="4894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통신사</a:t>
            </a:r>
            <a:r>
              <a:rPr lang="en-US" altLang="ko-KR" sz="1600" dirty="0"/>
              <a:t>, </a:t>
            </a:r>
            <a:r>
              <a:rPr lang="ko-KR" altLang="en-US" sz="1600" dirty="0"/>
              <a:t>모바일 네비게이션 </a:t>
            </a:r>
            <a:r>
              <a:rPr lang="ko-KR" altLang="en-US" sz="1600" dirty="0" smtClean="0"/>
              <a:t>회사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경찰청과 협력 </a:t>
            </a:r>
            <a:endParaRPr lang="ko-KR" altLang="en-US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6456554" y="2726364"/>
            <a:ext cx="48942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사고 다발 구간을 통과하는 운전자의 연령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등록 차종을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실시간으로 파악  </a:t>
            </a:r>
            <a:endParaRPr lang="ko-KR" altLang="en-US" sz="1600" dirty="0"/>
          </a:p>
        </p:txBody>
      </p:sp>
      <p:sp>
        <p:nvSpPr>
          <p:cNvPr id="18" name="직사각형 17"/>
          <p:cNvSpPr/>
          <p:nvPr/>
        </p:nvSpPr>
        <p:spPr>
          <a:xfrm>
            <a:off x="6456554" y="3621004"/>
            <a:ext cx="58928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해당 지점의 노면상태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기상상태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통과 시점의 요일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월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등을 파악 </a:t>
            </a:r>
            <a:endParaRPr lang="ko-KR" altLang="en-US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5" y="1673084"/>
            <a:ext cx="5784530" cy="2853302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3468029" y="2821259"/>
            <a:ext cx="2486722" cy="16169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976136" y="4595560"/>
            <a:ext cx="332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사고 다발 구역 중 하나인 나혜석 거리 인근 </a:t>
            </a:r>
            <a:endParaRPr lang="ko-KR" altLang="en-US" sz="1200" b="1" dirty="0"/>
          </a:p>
        </p:txBody>
      </p:sp>
      <p:sp>
        <p:nvSpPr>
          <p:cNvPr id="21" name="아래쪽 화살표 20"/>
          <p:cNvSpPr/>
          <p:nvPr/>
        </p:nvSpPr>
        <p:spPr>
          <a:xfrm>
            <a:off x="8753707" y="4526386"/>
            <a:ext cx="649247" cy="44705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02000" y="5223528"/>
            <a:ext cx="4548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해당 지점을 통과하는 운전자에 대해 사고발생시 중상해 및 사망사고로 이어질 확률을 실시간으로 계산 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257335" y="1673084"/>
            <a:ext cx="5880418" cy="330036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93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4-3 </a:t>
            </a:r>
            <a:r>
              <a:rPr lang="ko-KR" altLang="en-US" b="1" dirty="0" smtClean="0">
                <a:solidFill>
                  <a:schemeClr val="bg1"/>
                </a:solidFill>
              </a:rPr>
              <a:t>교통사고 예방 방안 제시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3" y="901301"/>
            <a:ext cx="2776421" cy="2798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734" y="3889264"/>
            <a:ext cx="4384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5</a:t>
            </a:r>
            <a:r>
              <a:rPr lang="ko-KR" altLang="en-US" sz="1600" b="1" dirty="0" smtClean="0"/>
              <a:t>월 중 토요일 </a:t>
            </a:r>
            <a:r>
              <a:rPr lang="en-US" altLang="ko-KR" sz="1600" b="1" dirty="0"/>
              <a:t>1</a:t>
            </a:r>
            <a:r>
              <a:rPr lang="ko-KR" altLang="en-US" sz="1600" b="1" dirty="0" smtClean="0"/>
              <a:t>시 권선 사거리 교차로 부근을 통과하는 </a:t>
            </a:r>
            <a:r>
              <a:rPr lang="en-US" altLang="ko-KR" sz="1600" b="1" dirty="0" smtClean="0"/>
              <a:t>21</a:t>
            </a:r>
            <a:r>
              <a:rPr lang="ko-KR" altLang="en-US" sz="1600" b="1" dirty="0"/>
              <a:t>세</a:t>
            </a:r>
            <a:r>
              <a:rPr lang="ko-KR" altLang="en-US" sz="1600" b="1" dirty="0" smtClean="0"/>
              <a:t> 남성 승용차 운전자 김모씨</a:t>
            </a:r>
            <a:endParaRPr lang="ko-KR" altLang="en-US" sz="16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465" y="1173983"/>
            <a:ext cx="3546048" cy="3158199"/>
          </a:xfrm>
          <a:prstGeom prst="rect">
            <a:avLst/>
          </a:prstGeom>
        </p:spPr>
      </p:pic>
      <p:sp>
        <p:nvSpPr>
          <p:cNvPr id="12" name="타원형 설명선 11"/>
          <p:cNvSpPr/>
          <p:nvPr/>
        </p:nvSpPr>
        <p:spPr>
          <a:xfrm>
            <a:off x="8615502" y="1023804"/>
            <a:ext cx="3432131" cy="181483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98348" y="1561887"/>
            <a:ext cx="34321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사고 발생시 운전자님이 중상해 및 사망사고로 이어질 확률 </a:t>
            </a:r>
            <a:r>
              <a:rPr lang="en-US" altLang="ko-KR" sz="1400" dirty="0" smtClean="0"/>
              <a:t>45.9% </a:t>
            </a:r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안전운전을 준수해주세요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0083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4-4 </a:t>
            </a:r>
            <a:r>
              <a:rPr lang="ko-KR" altLang="en-US" b="1" dirty="0" smtClean="0">
                <a:solidFill>
                  <a:schemeClr val="bg1"/>
                </a:solidFill>
              </a:rPr>
              <a:t>교통사고 예방 방안 제시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3" y="901301"/>
            <a:ext cx="2776421" cy="2798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734" y="3889264"/>
            <a:ext cx="4384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12</a:t>
            </a:r>
            <a:r>
              <a:rPr lang="ko-KR" altLang="en-US" sz="1600" b="1" dirty="0" smtClean="0"/>
              <a:t>월 </a:t>
            </a:r>
            <a:r>
              <a:rPr lang="ko-KR" altLang="en-US" sz="1600" b="1" dirty="0" smtClean="0"/>
              <a:t>중 </a:t>
            </a:r>
            <a:r>
              <a:rPr lang="ko-KR" altLang="en-US" sz="1600" b="1" dirty="0" smtClean="0"/>
              <a:t>금요일 오후 </a:t>
            </a:r>
            <a:r>
              <a:rPr lang="en-US" altLang="ko-KR" sz="1600" b="1" dirty="0" smtClean="0"/>
              <a:t>12</a:t>
            </a:r>
            <a:r>
              <a:rPr lang="ko-KR" altLang="en-US" sz="1600" b="1" dirty="0" smtClean="0"/>
              <a:t>시 인계 사거리 </a:t>
            </a:r>
            <a:r>
              <a:rPr lang="ko-KR" altLang="en-US" sz="1600" b="1" dirty="0" smtClean="0"/>
              <a:t>교차로 부근을 통과하는 </a:t>
            </a:r>
            <a:r>
              <a:rPr lang="en-US" altLang="ko-KR" sz="1600" b="1" dirty="0" smtClean="0"/>
              <a:t>55</a:t>
            </a:r>
            <a:r>
              <a:rPr lang="ko-KR" altLang="en-US" sz="1600" b="1" dirty="0"/>
              <a:t>세</a:t>
            </a:r>
            <a:r>
              <a:rPr lang="ko-KR" altLang="en-US" sz="1600" b="1" dirty="0" smtClean="0"/>
              <a:t> 남성 </a:t>
            </a:r>
            <a:r>
              <a:rPr lang="ko-KR" altLang="en-US" sz="1600" b="1" dirty="0" smtClean="0"/>
              <a:t>승용</a:t>
            </a:r>
            <a:r>
              <a:rPr lang="ko-KR" altLang="en-US" sz="1600" b="1" dirty="0" smtClean="0"/>
              <a:t>차 </a:t>
            </a:r>
            <a:r>
              <a:rPr lang="ko-KR" altLang="en-US" sz="1600" b="1" dirty="0" smtClean="0"/>
              <a:t>운전자 박모씨</a:t>
            </a:r>
            <a:endParaRPr lang="ko-KR" altLang="en-US" sz="16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465" y="1173983"/>
            <a:ext cx="3546048" cy="3158199"/>
          </a:xfrm>
          <a:prstGeom prst="rect">
            <a:avLst/>
          </a:prstGeom>
        </p:spPr>
      </p:pic>
      <p:sp>
        <p:nvSpPr>
          <p:cNvPr id="12" name="타원형 설명선 11"/>
          <p:cNvSpPr/>
          <p:nvPr/>
        </p:nvSpPr>
        <p:spPr>
          <a:xfrm>
            <a:off x="8615502" y="1023804"/>
            <a:ext cx="3432131" cy="181483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698348" y="1561887"/>
            <a:ext cx="34321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사고 발생시 운전자님이 중상해 및 사망사고로 이어질 확률 </a:t>
            </a:r>
            <a:r>
              <a:rPr lang="en-US" altLang="ko-KR" sz="1400" dirty="0" smtClean="0"/>
              <a:t>21</a:t>
            </a:r>
            <a:r>
              <a:rPr lang="en-US" altLang="ko-KR" sz="1400" dirty="0" smtClean="0"/>
              <a:t>.4% </a:t>
            </a:r>
            <a:r>
              <a:rPr lang="ko-KR" altLang="en-US" sz="1400" dirty="0" smtClean="0"/>
              <a:t>입니다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안전운전을 준수해주세요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3884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4-5 </a:t>
            </a:r>
            <a:r>
              <a:rPr lang="ko-KR" altLang="en-US" b="1" dirty="0" smtClean="0">
                <a:solidFill>
                  <a:schemeClr val="bg1"/>
                </a:solidFill>
              </a:rPr>
              <a:t>교통사고 예방 방안 제시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한쪽 모서리는 잘리고 다른 쪽 모서리는 둥근 사각형 2"/>
          <p:cNvSpPr/>
          <p:nvPr/>
        </p:nvSpPr>
        <p:spPr>
          <a:xfrm>
            <a:off x="4083050" y="579958"/>
            <a:ext cx="4025900" cy="762000"/>
          </a:xfrm>
          <a:prstGeom prst="snip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예방 효과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48470" y="1857578"/>
            <a:ext cx="343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기존 모바일 네비게이션 시스템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2550696" y="2650169"/>
            <a:ext cx="626301" cy="97703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148472" y="3885249"/>
            <a:ext cx="3430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단순히 사고다발지역의 유무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규정 속도 위반의 여부에 따라서 운전자에게 사고 위험을 전파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8471" y="4881962"/>
            <a:ext cx="34307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운전자의 특성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차량이 통과하는 도로의 형태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도로 노면 상태 등 사고 발생 여부에 영향을 미치는 개별 요소에 대한 고려가 이루어지지 않아 사고 예방효과가 미비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6919404" y="1780796"/>
            <a:ext cx="45175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운전자 특성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주변환경을 고려한</a:t>
            </a:r>
            <a:r>
              <a:rPr lang="en-US" altLang="ko-KR" b="1" dirty="0" smtClean="0"/>
              <a:t> </a:t>
            </a:r>
            <a:endParaRPr lang="en-US" altLang="ko-KR" b="1" dirty="0"/>
          </a:p>
          <a:p>
            <a:r>
              <a:rPr lang="ko-KR" altLang="en-US" b="1" dirty="0" smtClean="0"/>
              <a:t>모바일 네비게이션 사고 알림 맞춤 서비스</a:t>
            </a:r>
            <a:endParaRPr lang="ko-KR" altLang="en-US" b="1" dirty="0"/>
          </a:p>
        </p:txBody>
      </p:sp>
      <p:sp>
        <p:nvSpPr>
          <p:cNvPr id="18" name="아래쪽 화살표 17"/>
          <p:cNvSpPr/>
          <p:nvPr/>
        </p:nvSpPr>
        <p:spPr>
          <a:xfrm>
            <a:off x="8277178" y="2650168"/>
            <a:ext cx="626301" cy="97703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74954" y="3846436"/>
            <a:ext cx="4248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운전자 개별 특성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차량의 특성과 주변 환경 등을 모두 고려하여 사고 다발 지점을 통과하는 차량의 사고발생시 중상해 및 사망사고 가능성을 계산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874954" y="4956878"/>
            <a:ext cx="42481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단순히 사고 다발 지역의 유무를 알리는 것과 달리 개개인의 중상해 이상 사고 발생 가능성을 알려줌으로써 </a:t>
            </a:r>
            <a:r>
              <a:rPr lang="ko-KR" altLang="en-US" sz="1400" dirty="0" smtClean="0"/>
              <a:t>교통사고 위험 운전자 계층인 </a:t>
            </a:r>
            <a:r>
              <a:rPr lang="en-US" altLang="ko-KR" sz="1400" dirty="0" smtClean="0"/>
              <a:t>20</a:t>
            </a:r>
            <a:r>
              <a:rPr lang="ko-KR" altLang="en-US" sz="1400" dirty="0" smtClean="0"/>
              <a:t>대 후반 </a:t>
            </a:r>
            <a:r>
              <a:rPr lang="en-US" altLang="ko-KR" sz="1400" dirty="0" smtClean="0"/>
              <a:t>– 30</a:t>
            </a:r>
            <a:r>
              <a:rPr lang="ko-KR" altLang="en-US" sz="1400" dirty="0" smtClean="0"/>
              <a:t>대 운전자들에게 해당 </a:t>
            </a:r>
            <a:r>
              <a:rPr lang="ko-KR" altLang="en-US" sz="1400" dirty="0" smtClean="0"/>
              <a:t>지점을 통과할 시 경각심을 높일 수 있음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7955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5-1 </a:t>
            </a:r>
            <a:r>
              <a:rPr lang="ko-KR" altLang="en-US" b="1" dirty="0" smtClean="0">
                <a:solidFill>
                  <a:schemeClr val="bg1"/>
                </a:solidFill>
              </a:rPr>
              <a:t>프로젝트 과정 요약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사각형: 둥근 대각선 방향 모서리 13">
            <a:extLst>
              <a:ext uri="{FF2B5EF4-FFF2-40B4-BE49-F238E27FC236}">
                <a16:creationId xmlns:a16="http://schemas.microsoft.com/office/drawing/2014/main" id="{B40A9583-8AAA-4ACD-A042-3B1BA21D703E}"/>
              </a:ext>
            </a:extLst>
          </p:cNvPr>
          <p:cNvSpPr/>
          <p:nvPr/>
        </p:nvSpPr>
        <p:spPr>
          <a:xfrm>
            <a:off x="472806" y="800756"/>
            <a:ext cx="2576489" cy="497150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활용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데이터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사각형: 둥근 대각선 방향 모서리 13">
            <a:extLst>
              <a:ext uri="{FF2B5EF4-FFF2-40B4-BE49-F238E27FC236}">
                <a16:creationId xmlns:a16="http://schemas.microsoft.com/office/drawing/2014/main" id="{B40A9583-8AAA-4ACD-A042-3B1BA21D703E}"/>
              </a:ext>
            </a:extLst>
          </p:cNvPr>
          <p:cNvSpPr/>
          <p:nvPr/>
        </p:nvSpPr>
        <p:spPr>
          <a:xfrm>
            <a:off x="6606906" y="800756"/>
            <a:ext cx="2576489" cy="497150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활용 </a:t>
            </a:r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소프트웨어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494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0" y="25058"/>
            <a:ext cx="62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5-2 </a:t>
            </a:r>
            <a:r>
              <a:rPr lang="ko-KR" altLang="en-US" b="1" dirty="0" smtClean="0">
                <a:solidFill>
                  <a:schemeClr val="bg1"/>
                </a:solidFill>
              </a:rPr>
              <a:t>프로젝트 과정 요약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사각형: 둥근 대각선 방향 모서리 13">
            <a:extLst>
              <a:ext uri="{FF2B5EF4-FFF2-40B4-BE49-F238E27FC236}">
                <a16:creationId xmlns:a16="http://schemas.microsoft.com/office/drawing/2014/main" id="{B40A9583-8AAA-4ACD-A042-3B1BA21D703E}"/>
              </a:ext>
            </a:extLst>
          </p:cNvPr>
          <p:cNvSpPr/>
          <p:nvPr/>
        </p:nvSpPr>
        <p:spPr>
          <a:xfrm>
            <a:off x="472806" y="800756"/>
            <a:ext cx="2576489" cy="497150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프로젝트 일정관리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사각형: 둥근 대각선 방향 모서리 13">
            <a:extLst>
              <a:ext uri="{FF2B5EF4-FFF2-40B4-BE49-F238E27FC236}">
                <a16:creationId xmlns:a16="http://schemas.microsoft.com/office/drawing/2014/main" id="{B40A9583-8AAA-4ACD-A042-3B1BA21D703E}"/>
              </a:ext>
            </a:extLst>
          </p:cNvPr>
          <p:cNvSpPr/>
          <p:nvPr/>
        </p:nvSpPr>
        <p:spPr>
          <a:xfrm>
            <a:off x="6568806" y="800756"/>
            <a:ext cx="2576489" cy="497150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프로젝트 업무분담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7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D8CE36-26B3-4050-99B0-713BDC2FD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3" y="1461331"/>
            <a:ext cx="2643506" cy="2643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2EEEF8-C277-48FE-8A4B-81BDD6B15800}"/>
              </a:ext>
            </a:extLst>
          </p:cNvPr>
          <p:cNvSpPr txBox="1"/>
          <p:nvPr/>
        </p:nvSpPr>
        <p:spPr>
          <a:xfrm>
            <a:off x="3751603" y="1052707"/>
            <a:ext cx="50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7A6D4-EC81-457A-9D1A-B0E583B3B5CA}"/>
              </a:ext>
            </a:extLst>
          </p:cNvPr>
          <p:cNvSpPr txBox="1"/>
          <p:nvPr/>
        </p:nvSpPr>
        <p:spPr>
          <a:xfrm>
            <a:off x="3751603" y="2042445"/>
            <a:ext cx="59649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l.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프로젝트 배경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ll.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경기도 내 사고다발 구역 및 교통사고 취약구간 탐색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</a:rPr>
              <a:t>lll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교통사고 취약구간 내 사고발생 원인 분석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 err="1">
                <a:solidFill>
                  <a:schemeClr val="accent1">
                    <a:lumMod val="50000"/>
                  </a:schemeClr>
                </a:solidFill>
              </a:rPr>
              <a:t>lV.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교통 사고 예방 방안 제시 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V.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프로젝트 과정요약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0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367A4-C5E0-416F-BF8C-29AD5BC7AA94}"/>
              </a:ext>
            </a:extLst>
          </p:cNvPr>
          <p:cNvSpPr txBox="1"/>
          <p:nvPr/>
        </p:nvSpPr>
        <p:spPr>
          <a:xfrm>
            <a:off x="3391786" y="2663636"/>
            <a:ext cx="598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경기도 교통 사고 실태 분석과 예방 방안</a:t>
            </a: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05696-0383-492E-AD88-89EACC964D32}"/>
              </a:ext>
            </a:extLst>
          </p:cNvPr>
          <p:cNvSpPr txBox="1"/>
          <p:nvPr/>
        </p:nvSpPr>
        <p:spPr>
          <a:xfrm>
            <a:off x="76912" y="50118"/>
            <a:ext cx="41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1-1 </a:t>
            </a:r>
            <a:r>
              <a:rPr lang="ko-KR" altLang="en-US" b="1" dirty="0">
                <a:solidFill>
                  <a:schemeClr val="bg1"/>
                </a:solidFill>
              </a:rPr>
              <a:t>프로젝트 배경 설명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B2BEA2-C88C-4C64-8751-B95545594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5" y="1265479"/>
            <a:ext cx="5496915" cy="5521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3C9A089-6517-43BA-A171-A4B23DE00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45" y="1817606"/>
            <a:ext cx="4621501" cy="3000000"/>
          </a:xfrm>
          <a:prstGeom prst="rect">
            <a:avLst/>
          </a:prstGeom>
        </p:spPr>
      </p:pic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DACC23FD-C52E-4924-BDF3-8E4C6E559AEE}"/>
              </a:ext>
            </a:extLst>
          </p:cNvPr>
          <p:cNvSpPr/>
          <p:nvPr/>
        </p:nvSpPr>
        <p:spPr>
          <a:xfrm>
            <a:off x="492758" y="5617420"/>
            <a:ext cx="5004273" cy="552127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최근 몇 년 간 지속 되는 경기도의 교통안전을 위한 노력  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12EE5D6-71DC-45BE-8E20-40ECE60A1B8A}"/>
              </a:ext>
            </a:extLst>
          </p:cNvPr>
          <p:cNvSpPr/>
          <p:nvPr/>
        </p:nvSpPr>
        <p:spPr>
          <a:xfrm>
            <a:off x="492758" y="1190847"/>
            <a:ext cx="5004273" cy="38495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CF1CA83-3147-4547-A379-F5EE241F2A9A}"/>
              </a:ext>
            </a:extLst>
          </p:cNvPr>
          <p:cNvSpPr/>
          <p:nvPr/>
        </p:nvSpPr>
        <p:spPr>
          <a:xfrm>
            <a:off x="5743294" y="2663636"/>
            <a:ext cx="1254642" cy="41945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5260FF4-F402-44EC-B8E6-31A8E5938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199" y="1064258"/>
            <a:ext cx="4050784" cy="405078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D772812-EC35-4180-9B41-9703BC5999EA}"/>
              </a:ext>
            </a:extLst>
          </p:cNvPr>
          <p:cNvSpPr/>
          <p:nvPr/>
        </p:nvSpPr>
        <p:spPr>
          <a:xfrm>
            <a:off x="7209853" y="1057694"/>
            <a:ext cx="4336125" cy="405078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대각선 방향 모서리 27">
            <a:extLst>
              <a:ext uri="{FF2B5EF4-FFF2-40B4-BE49-F238E27FC236}">
                <a16:creationId xmlns:a16="http://schemas.microsoft.com/office/drawing/2014/main" id="{B08CCDBB-0054-4945-BD98-173F231FE097}"/>
              </a:ext>
            </a:extLst>
          </p:cNvPr>
          <p:cNvSpPr/>
          <p:nvPr/>
        </p:nvSpPr>
        <p:spPr>
          <a:xfrm>
            <a:off x="7003925" y="5583017"/>
            <a:ext cx="4821744" cy="552126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하지만 아직까지 가시적인 성과는 아직 부족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D4B50-020E-4E89-BCAA-1BD7D897E484}"/>
              </a:ext>
            </a:extLst>
          </p:cNvPr>
          <p:cNvSpPr txBox="1"/>
          <p:nvPr/>
        </p:nvSpPr>
        <p:spPr>
          <a:xfrm>
            <a:off x="4181742" y="5136312"/>
            <a:ext cx="1914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출처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군포시민신문</a:t>
            </a:r>
          </a:p>
        </p:txBody>
      </p:sp>
    </p:spTree>
    <p:extLst>
      <p:ext uri="{BB962C8B-B14F-4D97-AF65-F5344CB8AC3E}">
        <p14:creationId xmlns:p14="http://schemas.microsoft.com/office/powerpoint/2010/main" val="210773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367A4-C5E0-416F-BF8C-29AD5BC7AA94}"/>
              </a:ext>
            </a:extLst>
          </p:cNvPr>
          <p:cNvSpPr txBox="1"/>
          <p:nvPr/>
        </p:nvSpPr>
        <p:spPr>
          <a:xfrm>
            <a:off x="3391786" y="2663636"/>
            <a:ext cx="598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경기도 교통 사고 실태 분석과 예방 방안</a:t>
            </a: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05696-0383-492E-AD88-89EACC964D32}"/>
              </a:ext>
            </a:extLst>
          </p:cNvPr>
          <p:cNvSpPr txBox="1"/>
          <p:nvPr/>
        </p:nvSpPr>
        <p:spPr>
          <a:xfrm>
            <a:off x="76912" y="50118"/>
            <a:ext cx="41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1-2 </a:t>
            </a:r>
            <a:r>
              <a:rPr lang="ko-KR" altLang="en-US" b="1" dirty="0">
                <a:solidFill>
                  <a:schemeClr val="bg1"/>
                </a:solidFill>
              </a:rPr>
              <a:t>프로젝트 배경 설명 </a:t>
            </a:r>
          </a:p>
        </p:txBody>
      </p:sp>
      <p:sp>
        <p:nvSpPr>
          <p:cNvPr id="7" name="사각형: 둥근 대각선 방향 모서리 6">
            <a:extLst>
              <a:ext uri="{FF2B5EF4-FFF2-40B4-BE49-F238E27FC236}">
                <a16:creationId xmlns:a16="http://schemas.microsoft.com/office/drawing/2014/main" id="{A8670F3F-EA57-4AF7-8CB2-48A2915F9A03}"/>
              </a:ext>
            </a:extLst>
          </p:cNvPr>
          <p:cNvSpPr/>
          <p:nvPr/>
        </p:nvSpPr>
        <p:spPr>
          <a:xfrm>
            <a:off x="766471" y="5100822"/>
            <a:ext cx="10850309" cy="741691"/>
          </a:xfrm>
          <a:prstGeom prst="round2Diag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탐구한 교통사고 원인 분석을 바탕으로 교통사고 취약구간 내 교통 환경 개선을 위한 해결책 제시</a:t>
            </a: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75477E58-166A-4445-9F00-3F429BC45680}"/>
              </a:ext>
            </a:extLst>
          </p:cNvPr>
          <p:cNvSpPr/>
          <p:nvPr/>
        </p:nvSpPr>
        <p:spPr>
          <a:xfrm>
            <a:off x="766471" y="868230"/>
            <a:ext cx="10850309" cy="637243"/>
          </a:xfrm>
          <a:prstGeom prst="round2Diag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TAAS </a:t>
            </a:r>
            <a:r>
              <a:rPr lang="ko-KR" altLang="en-US" dirty="0"/>
              <a:t>교통사고 분석 시스템에서 제공되는 경기도 지역 교통사고 데이터</a:t>
            </a:r>
          </a:p>
        </p:txBody>
      </p:sp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D70FD30D-9DB8-4A05-A0CD-93CAF2A6E690}"/>
              </a:ext>
            </a:extLst>
          </p:cNvPr>
          <p:cNvSpPr/>
          <p:nvPr/>
        </p:nvSpPr>
        <p:spPr>
          <a:xfrm>
            <a:off x="766471" y="2984526"/>
            <a:ext cx="10850309" cy="637243"/>
          </a:xfrm>
          <a:prstGeom prst="round2Diag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경기도 내 교통사고 취약구간 파악과 해당 지역 내 교통사고 다발 원인을 탐색 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0AFADA6-9C51-4508-99AA-387B8338DAEE}"/>
              </a:ext>
            </a:extLst>
          </p:cNvPr>
          <p:cNvSpPr/>
          <p:nvPr/>
        </p:nvSpPr>
        <p:spPr>
          <a:xfrm>
            <a:off x="5819686" y="1777525"/>
            <a:ext cx="922946" cy="73866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E02740F-379E-440F-A9A0-F1575D0D3EDC}"/>
              </a:ext>
            </a:extLst>
          </p:cNvPr>
          <p:cNvSpPr/>
          <p:nvPr/>
        </p:nvSpPr>
        <p:spPr>
          <a:xfrm>
            <a:off x="5819686" y="4022930"/>
            <a:ext cx="922946" cy="73866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4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367A4-C5E0-416F-BF8C-29AD5BC7AA94}"/>
              </a:ext>
            </a:extLst>
          </p:cNvPr>
          <p:cNvSpPr txBox="1"/>
          <p:nvPr/>
        </p:nvSpPr>
        <p:spPr>
          <a:xfrm>
            <a:off x="3391786" y="2663636"/>
            <a:ext cx="5986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경기도 교통 사고 실태 분석과 예방 방안</a:t>
            </a: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05696-0383-492E-AD88-89EACC964D32}"/>
              </a:ext>
            </a:extLst>
          </p:cNvPr>
          <p:cNvSpPr txBox="1"/>
          <p:nvPr/>
        </p:nvSpPr>
        <p:spPr>
          <a:xfrm>
            <a:off x="0" y="46133"/>
            <a:ext cx="41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2-1 </a:t>
            </a:r>
            <a:r>
              <a:rPr lang="ko-KR" altLang="en-US" b="1" dirty="0">
                <a:solidFill>
                  <a:schemeClr val="bg1"/>
                </a:solidFill>
              </a:rPr>
              <a:t>경기도 내 교통사고 취약구간 탐색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C5430F-0D9A-4908-9B41-450385E27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24" y="640590"/>
            <a:ext cx="5024927" cy="5024927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C1D7A233-E01A-4CE6-97B7-725D7170D907}"/>
              </a:ext>
            </a:extLst>
          </p:cNvPr>
          <p:cNvSpPr/>
          <p:nvPr/>
        </p:nvSpPr>
        <p:spPr>
          <a:xfrm>
            <a:off x="1811708" y="3811424"/>
            <a:ext cx="820397" cy="6218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C8DEFFF-43AC-420B-BC73-2C8EE89FCE03}"/>
              </a:ext>
            </a:extLst>
          </p:cNvPr>
          <p:cNvCxnSpPr>
            <a:cxnSpLocks/>
            <a:stCxn id="14" idx="7"/>
          </p:cNvCxnSpPr>
          <p:nvPr/>
        </p:nvCxnSpPr>
        <p:spPr>
          <a:xfrm flipV="1">
            <a:off x="2511961" y="1017629"/>
            <a:ext cx="3307725" cy="28848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FCEBFC-B48C-40B5-8F9C-D206E30D3AFD}"/>
              </a:ext>
            </a:extLst>
          </p:cNvPr>
          <p:cNvSpPr txBox="1"/>
          <p:nvPr/>
        </p:nvSpPr>
        <p:spPr>
          <a:xfrm>
            <a:off x="5819686" y="679075"/>
            <a:ext cx="4587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교통사고 건수 대부분이 수원시에 집중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DF67279-D0B9-4BA2-A10D-72DA3E693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686" y="1321247"/>
            <a:ext cx="5694932" cy="4215506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3C3EF35F-904A-40BB-BEFA-A1555425AB6E}"/>
              </a:ext>
            </a:extLst>
          </p:cNvPr>
          <p:cNvSpPr/>
          <p:nvPr/>
        </p:nvSpPr>
        <p:spPr>
          <a:xfrm>
            <a:off x="6349525" y="1365240"/>
            <a:ext cx="4862557" cy="4018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9202C41-814A-42EC-B81A-B3D088370DB5}"/>
              </a:ext>
            </a:extLst>
          </p:cNvPr>
          <p:cNvSpPr/>
          <p:nvPr/>
        </p:nvSpPr>
        <p:spPr>
          <a:xfrm>
            <a:off x="6887910" y="3016665"/>
            <a:ext cx="863126" cy="645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29540C4-4B07-4836-9D05-C47028F12B7E}"/>
              </a:ext>
            </a:extLst>
          </p:cNvPr>
          <p:cNvSpPr/>
          <p:nvPr/>
        </p:nvSpPr>
        <p:spPr>
          <a:xfrm>
            <a:off x="7917677" y="2206288"/>
            <a:ext cx="863126" cy="645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F44024B-85D0-4786-913A-74AC35A58391}"/>
              </a:ext>
            </a:extLst>
          </p:cNvPr>
          <p:cNvSpPr/>
          <p:nvPr/>
        </p:nvSpPr>
        <p:spPr>
          <a:xfrm>
            <a:off x="7804026" y="3308704"/>
            <a:ext cx="863126" cy="645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BBB584C-602D-4850-8C84-DB39BAFEEBCB}"/>
              </a:ext>
            </a:extLst>
          </p:cNvPr>
          <p:cNvSpPr/>
          <p:nvPr/>
        </p:nvSpPr>
        <p:spPr>
          <a:xfrm>
            <a:off x="9244910" y="2539927"/>
            <a:ext cx="863126" cy="645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58D5A0-C88B-46D8-B423-255299AABCE9}"/>
              </a:ext>
            </a:extLst>
          </p:cNvPr>
          <p:cNvSpPr txBox="1"/>
          <p:nvPr/>
        </p:nvSpPr>
        <p:spPr>
          <a:xfrm>
            <a:off x="5758441" y="5770982"/>
            <a:ext cx="6433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수원시 내 교통 사고 다발 지역 상위 </a:t>
            </a:r>
            <a:r>
              <a:rPr lang="en-US" altLang="ko-KR" sz="1600" dirty="0"/>
              <a:t>5</a:t>
            </a:r>
            <a:r>
              <a:rPr lang="ko-KR" altLang="en-US" sz="1600" dirty="0"/>
              <a:t>개 행정동 중 </a:t>
            </a:r>
            <a:r>
              <a:rPr lang="en-US" altLang="ko-KR" sz="1600" dirty="0"/>
              <a:t>4</a:t>
            </a:r>
            <a:r>
              <a:rPr lang="ko-KR" altLang="en-US" sz="1600" dirty="0"/>
              <a:t>개 행정동이 밀집한 교통 사고 취약 지역 파악</a:t>
            </a:r>
          </a:p>
        </p:txBody>
      </p:sp>
    </p:spTree>
    <p:extLst>
      <p:ext uri="{BB962C8B-B14F-4D97-AF65-F5344CB8AC3E}">
        <p14:creationId xmlns:p14="http://schemas.microsoft.com/office/powerpoint/2010/main" val="61196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05696-0383-492E-AD88-89EACC964D32}"/>
              </a:ext>
            </a:extLst>
          </p:cNvPr>
          <p:cNvSpPr txBox="1"/>
          <p:nvPr/>
        </p:nvSpPr>
        <p:spPr>
          <a:xfrm>
            <a:off x="0" y="9617"/>
            <a:ext cx="415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2-2 </a:t>
            </a:r>
            <a:r>
              <a:rPr lang="ko-KR" altLang="en-US" b="1" dirty="0">
                <a:solidFill>
                  <a:schemeClr val="bg1"/>
                </a:solidFill>
              </a:rPr>
              <a:t>경기도 내 교통사고 취약구간 탐색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0297A00-8D06-4654-AE44-F707FCF0B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3" y="736085"/>
            <a:ext cx="5810856" cy="55873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CC1632-0695-4529-9994-5333BF5B6D6E}"/>
              </a:ext>
            </a:extLst>
          </p:cNvPr>
          <p:cNvSpPr txBox="1"/>
          <p:nvPr/>
        </p:nvSpPr>
        <p:spPr>
          <a:xfrm>
            <a:off x="6096000" y="1119498"/>
            <a:ext cx="5810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반경 </a:t>
            </a:r>
            <a:r>
              <a:rPr lang="en-US" altLang="ko-KR" sz="1200" dirty="0"/>
              <a:t>150m </a:t>
            </a:r>
            <a:r>
              <a:rPr lang="ko-KR" altLang="en-US" sz="1200" dirty="0"/>
              <a:t>단위 사고 건수가 </a:t>
            </a:r>
            <a:r>
              <a:rPr lang="en-US" altLang="ko-KR" sz="1200" dirty="0"/>
              <a:t>3</a:t>
            </a:r>
            <a:r>
              <a:rPr lang="ko-KR" altLang="en-US" sz="1200" dirty="0"/>
              <a:t>곳 이상인 지역들 중 사고 </a:t>
            </a:r>
            <a:r>
              <a:rPr lang="ko-KR" altLang="en-US" sz="1200" dirty="0" smtClean="0"/>
              <a:t>취약 </a:t>
            </a:r>
            <a:r>
              <a:rPr lang="ko-KR" altLang="en-US" sz="1200" dirty="0"/>
              <a:t>상위 </a:t>
            </a:r>
            <a:r>
              <a:rPr lang="en-US" altLang="ko-KR" sz="1200" dirty="0"/>
              <a:t>3</a:t>
            </a:r>
            <a:r>
              <a:rPr lang="ko-KR" altLang="en-US" sz="1200" dirty="0" smtClean="0"/>
              <a:t>개 </a:t>
            </a:r>
            <a:r>
              <a:rPr lang="ko-KR" altLang="en-US" sz="1200" dirty="0"/>
              <a:t>거리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5DF25ED-7A26-4E2A-9A46-CB1EAA15BE90}"/>
              </a:ext>
            </a:extLst>
          </p:cNvPr>
          <p:cNvCxnSpPr>
            <a:cxnSpLocks/>
          </p:cNvCxnSpPr>
          <p:nvPr/>
        </p:nvCxnSpPr>
        <p:spPr>
          <a:xfrm>
            <a:off x="3614871" y="2927223"/>
            <a:ext cx="3798321" cy="183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07C40B4-07EC-4481-AF7A-1C7B61DE1B71}"/>
              </a:ext>
            </a:extLst>
          </p:cNvPr>
          <p:cNvSpPr txBox="1"/>
          <p:nvPr/>
        </p:nvSpPr>
        <p:spPr>
          <a:xfrm>
            <a:off x="7413192" y="2927995"/>
            <a:ext cx="3973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인계 사거리 인근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나혜석 거리 </a:t>
            </a:r>
            <a:r>
              <a:rPr lang="ko-KR" altLang="en-US" dirty="0" smtClean="0"/>
              <a:t>인근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권선 사거리 인근 </a:t>
            </a: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E161D8E6-FFF1-4A7B-B066-89D336696913}"/>
              </a:ext>
            </a:extLst>
          </p:cNvPr>
          <p:cNvSpPr/>
          <p:nvPr/>
        </p:nvSpPr>
        <p:spPr>
          <a:xfrm>
            <a:off x="8443244" y="1734344"/>
            <a:ext cx="683663" cy="91803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632305D-121F-47D3-9AB9-D17889F5AB8E}"/>
              </a:ext>
            </a:extLst>
          </p:cNvPr>
          <p:cNvCxnSpPr>
            <a:cxnSpLocks/>
          </p:cNvCxnSpPr>
          <p:nvPr/>
        </p:nvCxnSpPr>
        <p:spPr>
          <a:xfrm flipV="1">
            <a:off x="3255948" y="3683000"/>
            <a:ext cx="4157244" cy="2618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6723F50-0FD1-4F30-93AA-C75FD7BAE16E}"/>
              </a:ext>
            </a:extLst>
          </p:cNvPr>
          <p:cNvCxnSpPr>
            <a:cxnSpLocks/>
          </p:cNvCxnSpPr>
          <p:nvPr/>
        </p:nvCxnSpPr>
        <p:spPr>
          <a:xfrm flipV="1">
            <a:off x="4153256" y="3386289"/>
            <a:ext cx="3259936" cy="4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1075301-9E46-42D5-AB3B-2153C8D053C2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086172" y="3389660"/>
            <a:ext cx="3327020" cy="138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3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3-1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DD354-9FF1-4275-9DB3-5CA9D2C62451}"/>
              </a:ext>
            </a:extLst>
          </p:cNvPr>
          <p:cNvSpPr txBox="1"/>
          <p:nvPr/>
        </p:nvSpPr>
        <p:spPr>
          <a:xfrm>
            <a:off x="392212" y="1244193"/>
            <a:ext cx="282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사고 내용 변수 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471DC3C-D4F9-4726-99E6-7C340B3FDA19}"/>
              </a:ext>
            </a:extLst>
          </p:cNvPr>
          <p:cNvCxnSpPr>
            <a:cxnSpLocks/>
          </p:cNvCxnSpPr>
          <p:nvPr/>
        </p:nvCxnSpPr>
        <p:spPr>
          <a:xfrm flipV="1">
            <a:off x="2109203" y="1039244"/>
            <a:ext cx="1702916" cy="389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3972E7C-C3EF-4FFB-B50A-67F903DA0FFB}"/>
              </a:ext>
            </a:extLst>
          </p:cNvPr>
          <p:cNvCxnSpPr>
            <a:cxnSpLocks/>
          </p:cNvCxnSpPr>
          <p:nvPr/>
        </p:nvCxnSpPr>
        <p:spPr>
          <a:xfrm flipV="1">
            <a:off x="2109203" y="1428859"/>
            <a:ext cx="177201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700B033-9276-4FC1-A5D1-BB924B6594CB}"/>
              </a:ext>
            </a:extLst>
          </p:cNvPr>
          <p:cNvCxnSpPr>
            <a:cxnSpLocks/>
          </p:cNvCxnSpPr>
          <p:nvPr/>
        </p:nvCxnSpPr>
        <p:spPr>
          <a:xfrm>
            <a:off x="2109203" y="1424874"/>
            <a:ext cx="1702915" cy="424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DFC2F33-CCFA-4960-9CE7-DB746F9487DA}"/>
              </a:ext>
            </a:extLst>
          </p:cNvPr>
          <p:cNvCxnSpPr>
            <a:cxnSpLocks/>
          </p:cNvCxnSpPr>
          <p:nvPr/>
        </p:nvCxnSpPr>
        <p:spPr>
          <a:xfrm>
            <a:off x="2116854" y="1424874"/>
            <a:ext cx="1626167" cy="828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30F5C6A-3924-4332-B2B0-923E6A5A506C}"/>
              </a:ext>
            </a:extLst>
          </p:cNvPr>
          <p:cNvSpPr txBox="1"/>
          <p:nvPr/>
        </p:nvSpPr>
        <p:spPr>
          <a:xfrm>
            <a:off x="3812118" y="902415"/>
            <a:ext cx="236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사망사고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0EC8C4-DAE2-4772-8812-4CEC12E456F0}"/>
              </a:ext>
            </a:extLst>
          </p:cNvPr>
          <p:cNvSpPr txBox="1"/>
          <p:nvPr/>
        </p:nvSpPr>
        <p:spPr>
          <a:xfrm>
            <a:off x="3812119" y="1292028"/>
            <a:ext cx="236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중상사고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071969-FA18-4EEF-80A4-C5CBFE3DBF08}"/>
              </a:ext>
            </a:extLst>
          </p:cNvPr>
          <p:cNvSpPr txBox="1"/>
          <p:nvPr/>
        </p:nvSpPr>
        <p:spPr>
          <a:xfrm>
            <a:off x="3812117" y="1694756"/>
            <a:ext cx="236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경상사고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E85093-45A3-4116-ACC6-EBED3FA31C8C}"/>
              </a:ext>
            </a:extLst>
          </p:cNvPr>
          <p:cNvSpPr txBox="1"/>
          <p:nvPr/>
        </p:nvSpPr>
        <p:spPr>
          <a:xfrm>
            <a:off x="3812117" y="2164064"/>
            <a:ext cx="2367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부상사고</a:t>
            </a:r>
            <a:endParaRPr lang="ko-KR" altLang="en-US" sz="1600" dirty="0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EF7D6E06-F050-48E2-A8BB-F4110B2585FC}"/>
              </a:ext>
            </a:extLst>
          </p:cNvPr>
          <p:cNvSpPr/>
          <p:nvPr/>
        </p:nvSpPr>
        <p:spPr>
          <a:xfrm>
            <a:off x="5342829" y="1257819"/>
            <a:ext cx="1506342" cy="57200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이진 분류화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0EEA94-8404-4643-8030-F6FD0888A93E}"/>
              </a:ext>
            </a:extLst>
          </p:cNvPr>
          <p:cNvSpPr txBox="1"/>
          <p:nvPr/>
        </p:nvSpPr>
        <p:spPr>
          <a:xfrm>
            <a:off x="7270517" y="1190328"/>
            <a:ext cx="4529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중상해 이상 사고</a:t>
            </a:r>
            <a:r>
              <a:rPr lang="en-US" altLang="ko-KR" sz="1600" dirty="0"/>
              <a:t>(1) : </a:t>
            </a:r>
            <a:r>
              <a:rPr lang="ko-KR" altLang="en-US" sz="1600" dirty="0"/>
              <a:t>중상사고</a:t>
            </a:r>
            <a:r>
              <a:rPr lang="en-US" altLang="ko-KR" sz="1600" dirty="0"/>
              <a:t>, </a:t>
            </a:r>
            <a:r>
              <a:rPr lang="ko-KR" altLang="en-US" sz="1600" dirty="0"/>
              <a:t>사망사고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일반 상해 사고</a:t>
            </a:r>
            <a:r>
              <a:rPr lang="en-US" altLang="ko-KR" sz="1600" dirty="0"/>
              <a:t>(0) : </a:t>
            </a:r>
            <a:r>
              <a:rPr lang="ko-KR" altLang="en-US" sz="1600" dirty="0"/>
              <a:t>부상사고</a:t>
            </a:r>
            <a:r>
              <a:rPr lang="en-US" altLang="ko-KR" sz="1600" dirty="0"/>
              <a:t>,</a:t>
            </a:r>
            <a:r>
              <a:rPr lang="ko-KR" altLang="en-US" sz="1600" dirty="0"/>
              <a:t>경상사고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A54243E-A0DE-4E38-B057-9B86BB32FD85}"/>
              </a:ext>
            </a:extLst>
          </p:cNvPr>
          <p:cNvSpPr/>
          <p:nvPr/>
        </p:nvSpPr>
        <p:spPr>
          <a:xfrm>
            <a:off x="2995209" y="2975441"/>
            <a:ext cx="3695812" cy="30114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XGBoost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선별한 수원시 내 교통 사고 취약 지역의 교통 사고 데이터를 활용하여 모델 구축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타겟 변수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사고내용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중상해 이상 사고</a:t>
            </a:r>
            <a:r>
              <a:rPr lang="en-US" altLang="ko-KR" sz="1200" dirty="0">
                <a:solidFill>
                  <a:schemeClr val="tx1"/>
                </a:solidFill>
              </a:rPr>
              <a:t> (1),</a:t>
            </a:r>
            <a:r>
              <a:rPr lang="ko-KR" altLang="en-US" sz="1200" dirty="0">
                <a:solidFill>
                  <a:schemeClr val="tx1"/>
                </a:solidFill>
              </a:rPr>
              <a:t> 일반 상해 사고 </a:t>
            </a:r>
            <a:r>
              <a:rPr lang="en-US" altLang="ko-KR" sz="1200" dirty="0">
                <a:solidFill>
                  <a:schemeClr val="tx1"/>
                </a:solidFill>
              </a:rPr>
              <a:t>(0))</a:t>
            </a:r>
            <a:r>
              <a:rPr lang="ko-KR" altLang="en-US" sz="1200" dirty="0">
                <a:solidFill>
                  <a:schemeClr val="tx1"/>
                </a:solidFill>
              </a:rPr>
              <a:t>  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예측 변수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도로형태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노면상태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가해 운전자 차종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피해운전자 성별</a:t>
            </a:r>
            <a:r>
              <a:rPr lang="en-US" altLang="ko-KR" sz="1200" dirty="0">
                <a:solidFill>
                  <a:schemeClr val="tx1"/>
                </a:solidFill>
              </a:rPr>
              <a:t>, … </a:t>
            </a:r>
            <a:r>
              <a:rPr lang="ko-KR" altLang="en-US" sz="1200" dirty="0">
                <a:solidFill>
                  <a:schemeClr val="tx1"/>
                </a:solidFill>
              </a:rPr>
              <a:t>총 </a:t>
            </a:r>
            <a:r>
              <a:rPr lang="en-US" altLang="ko-KR" sz="1200" dirty="0">
                <a:solidFill>
                  <a:schemeClr val="tx1"/>
                </a:solidFill>
              </a:rPr>
              <a:t>15</a:t>
            </a:r>
            <a:r>
              <a:rPr lang="ko-KR" altLang="en-US" sz="1200" dirty="0">
                <a:solidFill>
                  <a:schemeClr val="tx1"/>
                </a:solidFill>
              </a:rPr>
              <a:t>개 변수 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Accuracy = 70.8%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4367E934-F84B-4A7C-961F-32A8E80D01E1}"/>
              </a:ext>
            </a:extLst>
          </p:cNvPr>
          <p:cNvSpPr/>
          <p:nvPr/>
        </p:nvSpPr>
        <p:spPr>
          <a:xfrm>
            <a:off x="911933" y="4108664"/>
            <a:ext cx="1529697" cy="55547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모델 예측</a:t>
            </a:r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A7C56FCD-7881-4A9C-BB97-FBC7FCF8F7B1}"/>
              </a:ext>
            </a:extLst>
          </p:cNvPr>
          <p:cNvSpPr/>
          <p:nvPr/>
        </p:nvSpPr>
        <p:spPr>
          <a:xfrm>
            <a:off x="7124908" y="4030293"/>
            <a:ext cx="1309791" cy="55547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900C4C-68F5-49C3-89DF-2ED17AE2F973}"/>
              </a:ext>
            </a:extLst>
          </p:cNvPr>
          <p:cNvSpPr txBox="1"/>
          <p:nvPr/>
        </p:nvSpPr>
        <p:spPr>
          <a:xfrm>
            <a:off x="8639796" y="3766434"/>
            <a:ext cx="355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변수중요도를 통해 해당 지역 내 중상해 이상 사고에 주된 영향을 미치는 요소 파악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27531-68F9-4917-8642-764910C955CF}"/>
              </a:ext>
            </a:extLst>
          </p:cNvPr>
          <p:cNvSpPr txBox="1"/>
          <p:nvPr/>
        </p:nvSpPr>
        <p:spPr>
          <a:xfrm>
            <a:off x="8639796" y="4652523"/>
            <a:ext cx="355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/>
              <a:t>Partial Dependence Plot</a:t>
            </a:r>
            <a:r>
              <a:rPr lang="ko-KR" altLang="en-US" sz="1200" dirty="0"/>
              <a:t>을 통해 주된 영향을 </a:t>
            </a:r>
            <a:endParaRPr lang="en-US" altLang="ko-KR" sz="1200" dirty="0"/>
          </a:p>
          <a:p>
            <a:r>
              <a:rPr lang="en-US" altLang="ko-KR" sz="1200" dirty="0"/>
              <a:t>     </a:t>
            </a:r>
            <a:r>
              <a:rPr lang="ko-KR" altLang="en-US" sz="1200" dirty="0"/>
              <a:t>미치는 변수와 예측치의 관계 파악 </a:t>
            </a:r>
          </a:p>
        </p:txBody>
      </p:sp>
    </p:spTree>
    <p:extLst>
      <p:ext uri="{BB962C8B-B14F-4D97-AF65-F5344CB8AC3E}">
        <p14:creationId xmlns:p14="http://schemas.microsoft.com/office/powerpoint/2010/main" val="114623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3-2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72356C-670E-4AC4-B42C-89A9F7CA6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16" y="2227837"/>
            <a:ext cx="5205973" cy="29048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7341444-A6AC-4368-BABF-BA87E6BE3430}"/>
              </a:ext>
            </a:extLst>
          </p:cNvPr>
          <p:cNvSpPr/>
          <p:nvPr/>
        </p:nvSpPr>
        <p:spPr>
          <a:xfrm>
            <a:off x="734939" y="2529981"/>
            <a:ext cx="4520725" cy="3503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CDF5F-1386-4FB6-91A9-2264D746A877}"/>
              </a:ext>
            </a:extLst>
          </p:cNvPr>
          <p:cNvSpPr txBox="1"/>
          <p:nvPr/>
        </p:nvSpPr>
        <p:spPr>
          <a:xfrm>
            <a:off x="5940911" y="2344840"/>
            <a:ext cx="5680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교통사고 피해의 크기는 피해 운전자의 나이에 가장 크게 영향을 받음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71786-0B0F-4D34-9DE6-018B650448A1}"/>
              </a:ext>
            </a:extLst>
          </p:cNvPr>
          <p:cNvSpPr txBox="1"/>
          <p:nvPr/>
        </p:nvSpPr>
        <p:spPr>
          <a:xfrm>
            <a:off x="5940911" y="4737613"/>
            <a:ext cx="6251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변수 중요도 상위 </a:t>
            </a:r>
            <a:r>
              <a:rPr lang="en-US" altLang="ko-KR" sz="1400" dirty="0"/>
              <a:t>2</a:t>
            </a:r>
            <a:r>
              <a:rPr lang="ko-KR" altLang="en-US" sz="1400" dirty="0"/>
              <a:t>개 변수인 피해운전자의 연령과 가해운전자의 연령에 주목하여 교통사고 상해 정도와 관계파악 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491C893-6BFB-4DF3-A908-45423D9D2DA5}"/>
              </a:ext>
            </a:extLst>
          </p:cNvPr>
          <p:cNvSpPr/>
          <p:nvPr/>
        </p:nvSpPr>
        <p:spPr>
          <a:xfrm>
            <a:off x="8485973" y="3483732"/>
            <a:ext cx="897308" cy="81185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D108C2E1-A03D-45EF-9B5A-95E3CD1CE6C7}"/>
              </a:ext>
            </a:extLst>
          </p:cNvPr>
          <p:cNvSpPr/>
          <p:nvPr/>
        </p:nvSpPr>
        <p:spPr>
          <a:xfrm>
            <a:off x="2670718" y="857496"/>
            <a:ext cx="6110245" cy="643613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사고 피해 정도에 영향을 미치는 변수들의 중요도 파악</a:t>
            </a:r>
          </a:p>
        </p:txBody>
      </p:sp>
    </p:spTree>
    <p:extLst>
      <p:ext uri="{BB962C8B-B14F-4D97-AF65-F5344CB8AC3E}">
        <p14:creationId xmlns:p14="http://schemas.microsoft.com/office/powerpoint/2010/main" val="258210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C1BC20-E164-49C7-AA7A-C8D43BBAFDC5}"/>
              </a:ext>
            </a:extLst>
          </p:cNvPr>
          <p:cNvSpPr/>
          <p:nvPr/>
        </p:nvSpPr>
        <p:spPr>
          <a:xfrm>
            <a:off x="0" y="0"/>
            <a:ext cx="12192000" cy="419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15616A-A52B-4BEF-B520-CA6DCE364D7E}"/>
              </a:ext>
            </a:extLst>
          </p:cNvPr>
          <p:cNvSpPr/>
          <p:nvPr/>
        </p:nvSpPr>
        <p:spPr>
          <a:xfrm>
            <a:off x="0" y="6640082"/>
            <a:ext cx="12192000" cy="26126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2783C-E1AB-4E4B-AA6A-9EE0910B235B}"/>
              </a:ext>
            </a:extLst>
          </p:cNvPr>
          <p:cNvSpPr txBox="1"/>
          <p:nvPr/>
        </p:nvSpPr>
        <p:spPr>
          <a:xfrm>
            <a:off x="10511404" y="55836"/>
            <a:ext cx="3238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2021 </a:t>
            </a:r>
            <a:r>
              <a:rPr lang="ko-KR" altLang="en-US" sz="1400" b="1" dirty="0">
                <a:solidFill>
                  <a:schemeClr val="bg1"/>
                </a:solidFill>
              </a:rPr>
              <a:t>팀 프로젝트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28E5D1-8AD3-4716-8AC3-35CB16877F12}"/>
              </a:ext>
            </a:extLst>
          </p:cNvPr>
          <p:cNvSpPr txBox="1"/>
          <p:nvPr/>
        </p:nvSpPr>
        <p:spPr>
          <a:xfrm>
            <a:off x="-1" y="46133"/>
            <a:ext cx="50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3-3 </a:t>
            </a:r>
            <a:r>
              <a:rPr lang="ko-KR" altLang="en-US" b="1" dirty="0">
                <a:solidFill>
                  <a:schemeClr val="bg1"/>
                </a:solidFill>
              </a:rPr>
              <a:t>교통사고 취약구간 내 사고발생 원인분석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8DECF4-63DD-4885-9DDC-96F511439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724" y="1518240"/>
            <a:ext cx="4362895" cy="27206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849BAE-B4F2-4879-9CB8-929B09CEA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99" y="1580049"/>
            <a:ext cx="4362896" cy="2658813"/>
          </a:xfrm>
          <a:prstGeom prst="rect">
            <a:avLst/>
          </a:prstGeom>
        </p:spPr>
      </p:pic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B60EE764-667B-42CE-806C-2057843494A5}"/>
              </a:ext>
            </a:extLst>
          </p:cNvPr>
          <p:cNvSpPr/>
          <p:nvPr/>
        </p:nvSpPr>
        <p:spPr>
          <a:xfrm>
            <a:off x="3315768" y="708595"/>
            <a:ext cx="5059111" cy="538385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중요 변수와 사고 피해 정도와의 관계 파악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D92A0-FBA0-43E4-AE9B-4160C934ECAC}"/>
              </a:ext>
            </a:extLst>
          </p:cNvPr>
          <p:cNvSpPr txBox="1"/>
          <p:nvPr/>
        </p:nvSpPr>
        <p:spPr>
          <a:xfrm>
            <a:off x="642666" y="4404414"/>
            <a:ext cx="4042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200" dirty="0"/>
              <a:t>피해 운전자의 연령과 중상해 이상 피해의 교통사고 발생률이 대체로 비례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FF2D5-A4F2-4555-9942-15CEF278512A}"/>
              </a:ext>
            </a:extLst>
          </p:cNvPr>
          <p:cNvSpPr txBox="1"/>
          <p:nvPr/>
        </p:nvSpPr>
        <p:spPr>
          <a:xfrm>
            <a:off x="6698478" y="4401292"/>
            <a:ext cx="404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/>
              <a:t>60 </a:t>
            </a:r>
            <a:r>
              <a:rPr lang="ko-KR" altLang="en-US" sz="1200" dirty="0"/>
              <a:t>대 이후 </a:t>
            </a:r>
            <a:r>
              <a:rPr lang="en-US" altLang="ko-KR" sz="1200" dirty="0"/>
              <a:t>patrial dependence</a:t>
            </a:r>
            <a:r>
              <a:rPr lang="ko-KR" altLang="en-US" sz="1200" dirty="0"/>
              <a:t>가 급증한 것은 같은 사고라도 쉽게 중상해 이상 피해로 이어질 수 있는 노년층의 신체적 특성에 기인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93FE2-26EA-41C4-8D5F-F91DB8F495BF}"/>
              </a:ext>
            </a:extLst>
          </p:cNvPr>
          <p:cNvSpPr txBox="1"/>
          <p:nvPr/>
        </p:nvSpPr>
        <p:spPr>
          <a:xfrm>
            <a:off x="6698478" y="5173002"/>
            <a:ext cx="4042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/>
              <a:t>20</a:t>
            </a:r>
            <a:r>
              <a:rPr lang="ko-KR" altLang="en-US" sz="1200" dirty="0"/>
              <a:t>대 후반 연령대 가해 운전자일 경우 중상해 이상 사고 발생률이 가장 높음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F0BB67B-8A41-4363-91C2-83F93CD090F1}"/>
              </a:ext>
            </a:extLst>
          </p:cNvPr>
          <p:cNvSpPr/>
          <p:nvPr/>
        </p:nvSpPr>
        <p:spPr>
          <a:xfrm>
            <a:off x="7460479" y="2878551"/>
            <a:ext cx="1538242" cy="9585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559D52-4107-4CC9-BB04-77B22858533F}"/>
              </a:ext>
            </a:extLst>
          </p:cNvPr>
          <p:cNvCxnSpPr/>
          <p:nvPr/>
        </p:nvCxnSpPr>
        <p:spPr>
          <a:xfrm flipV="1">
            <a:off x="1427148" y="1944393"/>
            <a:ext cx="2213360" cy="14846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6DF8F0-44B2-4100-81C5-9DDF055BFE3D}"/>
              </a:ext>
            </a:extLst>
          </p:cNvPr>
          <p:cNvSpPr txBox="1"/>
          <p:nvPr/>
        </p:nvSpPr>
        <p:spPr>
          <a:xfrm>
            <a:off x="6698478" y="5756715"/>
            <a:ext cx="404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/>
              <a:t>60</a:t>
            </a:r>
            <a:r>
              <a:rPr lang="ko-KR" altLang="en-US" sz="1200" dirty="0"/>
              <a:t>대 이상을 제외하고 대체로 </a:t>
            </a:r>
            <a:r>
              <a:rPr lang="en-US" altLang="ko-KR" sz="1200" dirty="0"/>
              <a:t>20</a:t>
            </a:r>
            <a:r>
              <a:rPr lang="ko-KR" altLang="en-US" sz="1200" dirty="0"/>
              <a:t>대 후반 </a:t>
            </a:r>
            <a:r>
              <a:rPr lang="en-US" altLang="ko-KR" sz="1200" dirty="0"/>
              <a:t>~ 30</a:t>
            </a:r>
            <a:r>
              <a:rPr lang="ko-KR" altLang="en-US" sz="1200" dirty="0"/>
              <a:t>대 나이대의 가해운전자일 경우 중상해 이상 사고로 이어지는 경향이 강함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D92A0-FBA0-43E4-AE9B-4160C934ECAC}"/>
              </a:ext>
            </a:extLst>
          </p:cNvPr>
          <p:cNvSpPr txBox="1"/>
          <p:nvPr/>
        </p:nvSpPr>
        <p:spPr>
          <a:xfrm>
            <a:off x="642665" y="5095265"/>
            <a:ext cx="4042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70</a:t>
            </a:r>
            <a:r>
              <a:rPr lang="ko-KR" altLang="en-US" sz="1200" dirty="0" smtClean="0"/>
              <a:t>대 이상 사고 피해자일수록 중상해 이상 사고 피해를 입을 확률이 급증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6552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947</Words>
  <Application>Microsoft Office PowerPoint</Application>
  <PresentationFormat>와이드스크린</PresentationFormat>
  <Paragraphs>144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세현</dc:creator>
  <cp:lastModifiedBy>tjoeun707-12</cp:lastModifiedBy>
  <cp:revision>48</cp:revision>
  <dcterms:created xsi:type="dcterms:W3CDTF">2021-09-08T11:46:31Z</dcterms:created>
  <dcterms:modified xsi:type="dcterms:W3CDTF">2021-09-13T06:18:46Z</dcterms:modified>
</cp:coreProperties>
</file>