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9" r:id="rId13"/>
    <p:sldId id="264" r:id="rId14"/>
    <p:sldId id="266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세현" initials="고세" lastIdx="1" clrIdx="0">
    <p:extLst>
      <p:ext uri="{19B8F6BF-5375-455C-9EA6-DF929625EA0E}">
        <p15:presenceInfo xmlns:p15="http://schemas.microsoft.com/office/powerpoint/2012/main" userId="fa226a8eaa8af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F844-FFCB-4834-B1BD-CDBEA1CD9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001E-52B1-4862-BBCD-06078E35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5FBB2-45CB-4ADF-AC88-719F7706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B4A9-F70D-493C-8065-DFAC2E5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6C00D-E983-4E69-A8DB-B744A8A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CD2F-1894-4F1B-91F0-D91DC3B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6A434-0DF4-430B-8C07-FB5516FA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DC5E-835B-4FDF-BE90-88ED766B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C6FF0-84C8-4D78-AD9D-75DBEA1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A8CD-9FD8-45C6-BD10-B858E611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04907-1AF4-44DF-B40D-BF2A1962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CE91-38F3-4A60-BA81-2733446A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FFBC-48C7-429A-9B2C-C536A62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3DF76-7859-459F-86DC-F77C473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A431C-7BEE-48E5-8976-2BB21FC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EE5B8-826A-43AF-A266-05E1D5A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5282-3627-4B2C-9967-5726A14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BC39A-DABD-4947-AB6D-553FD319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B22E-E296-4CA1-958A-9D5B0CA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4B008-DF50-49A9-9D5B-745377F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22744-5643-4697-AA6F-B7E59CB6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829D6-38C6-4C1C-B5BD-BC628B0C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6594D-CBF4-40C1-A2D9-D9ADA45A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4198-DCEF-43F8-BEA8-468BDB8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1116-BDBE-4FD3-9D07-37CDE91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3A18-D496-41A8-841E-D67EFCF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B36D-835C-4AF1-8859-4AF697BB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A3C3-D243-4744-8CD4-275291DD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24861-C499-48F5-B81A-8CE41C0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C11D4-9E41-4B99-8CBF-D66DA50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D460F-69E5-4B17-9096-45108C6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F66D-5C4F-46ED-A8B2-D43027A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8B8DC-8E93-4C54-8683-E8CF8FCC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2EA3-CE28-422B-8D45-505AC4E8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D22DF-5B42-4896-A592-097FAF50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D8FBD-D84D-4E4F-A225-BC6D572B4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32395-C55B-4CF8-A9DE-EBF62D0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AE687-5650-4667-9897-621C310D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74620-CF94-4CA3-9C8C-73943C0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4B8-2E00-4B3A-88AE-CC09EEA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108BA-F990-43A9-B5E2-F313599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63354-04FE-4103-9C80-0890E56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8841B-FBAB-42B5-8F1F-E88B3AE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915653-70FA-4D10-B645-B64D4C11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C1801-89B9-4BA2-8103-3CA635E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D3F4-43E9-435B-9F79-757D6A2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FF76-76B5-450D-9706-2ABAAD8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724-0BBB-4108-9C23-030C7231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07FD7-2EA3-4231-BA71-DF3E974C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3CDC1-6940-4CE4-AE57-6CF8F44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A35A3-934A-48FD-AD1E-8ACE504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F9FD-0C00-430B-94E2-EAAFFBC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8EB-3560-4142-B8F0-7451408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570A9-95BA-49ED-8019-A84A24C53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794DC-1A4B-442B-A351-E73CF3BB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D92AC-6393-4F7B-A740-48C5E8EA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213D8-AEC1-4F0A-8C83-478BFD1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4596D-C1CE-4F6A-9B5F-E34E946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5953D-3830-4747-80C1-A3BC3715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CB51A-4CD0-4C56-91AE-E133D6D2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A3F2-A9F8-433B-994B-4929FFE0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6AA6-706B-4234-A7CF-7F9274A181F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F88D-6FA8-49A4-B53F-CD7386AA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CA65E-935B-497D-9C06-CCFDB227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481894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948D-3442-4368-A54F-3AC5821561E4}"/>
              </a:ext>
            </a:extLst>
          </p:cNvPr>
          <p:cNvSpPr txBox="1"/>
          <p:nvPr/>
        </p:nvSpPr>
        <p:spPr>
          <a:xfrm>
            <a:off x="8217210" y="5688419"/>
            <a:ext cx="39340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팀명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교통 사고 탈출 넘버원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고세현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김설웅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이태희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봉준기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E993-BCCA-4C1B-9EF7-5F248BCA06C5}"/>
              </a:ext>
            </a:extLst>
          </p:cNvPr>
          <p:cNvSpPr txBox="1"/>
          <p:nvPr/>
        </p:nvSpPr>
        <p:spPr>
          <a:xfrm>
            <a:off x="10326846" y="515875"/>
            <a:ext cx="233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2021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팀 프로젝트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14714-D66B-4576-83D8-BA9C725D9974}"/>
              </a:ext>
            </a:extLst>
          </p:cNvPr>
          <p:cNvSpPr/>
          <p:nvPr/>
        </p:nvSpPr>
        <p:spPr>
          <a:xfrm>
            <a:off x="2725479" y="2120628"/>
            <a:ext cx="6741042" cy="1562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3-2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2356C-670E-4AC4-B42C-89A9F7CA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6" y="1719877"/>
            <a:ext cx="5205973" cy="46193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41444-A6AC-4368-BABF-BA87E6BE3430}"/>
              </a:ext>
            </a:extLst>
          </p:cNvPr>
          <p:cNvSpPr/>
          <p:nvPr/>
        </p:nvSpPr>
        <p:spPr>
          <a:xfrm>
            <a:off x="869270" y="2250832"/>
            <a:ext cx="4520725" cy="550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614848" y="3529908"/>
            <a:ext cx="600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교통사고 피해의 크기는 피해 운전자의 나이에 가장 크게 영향을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71786-0B0F-4D34-9DE6-018B650448A1}"/>
              </a:ext>
            </a:extLst>
          </p:cNvPr>
          <p:cNvSpPr txBox="1"/>
          <p:nvPr/>
        </p:nvSpPr>
        <p:spPr>
          <a:xfrm>
            <a:off x="5614848" y="5474824"/>
            <a:ext cx="657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변수 중요도 상위 </a:t>
            </a:r>
            <a:r>
              <a:rPr lang="en-US" altLang="ko-KR" dirty="0"/>
              <a:t>2</a:t>
            </a:r>
            <a:r>
              <a:rPr lang="ko-KR" altLang="en-US" dirty="0"/>
              <a:t>개 변수인 피해운전자의 연령과 가해운전자의 연령에 주목하여 교통사고 상해 정도와 관계파악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91C893-6BFB-4DF3-A908-45423D9D2DA5}"/>
              </a:ext>
            </a:extLst>
          </p:cNvPr>
          <p:cNvSpPr/>
          <p:nvPr/>
        </p:nvSpPr>
        <p:spPr>
          <a:xfrm>
            <a:off x="8123886" y="4338484"/>
            <a:ext cx="897308" cy="81185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108C2E1-A03D-45EF-9B5A-95E3CD1CE6C7}"/>
              </a:ext>
            </a:extLst>
          </p:cNvPr>
          <p:cNvSpPr/>
          <p:nvPr/>
        </p:nvSpPr>
        <p:spPr>
          <a:xfrm>
            <a:off x="2670718" y="857496"/>
            <a:ext cx="6110245" cy="643613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 피해 정도에 영향을 미치는 변수들의 중요도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614848" y="1801936"/>
            <a:ext cx="600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피해 운전자 연령의 </a:t>
            </a:r>
            <a:r>
              <a:rPr lang="en-US" altLang="ko-KR" dirty="0" smtClean="0"/>
              <a:t>F </a:t>
            </a:r>
            <a:r>
              <a:rPr lang="ko-KR" altLang="en-US" dirty="0" smtClean="0"/>
              <a:t>통계량 값이 가장 크게 나타남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모델 내에서 변수의 유의성이 가장 크게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3-3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8DECF4-63DD-4885-9DDC-96F51143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0" y="1175675"/>
            <a:ext cx="4362895" cy="2720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9BAE-B4F2-4879-9CB8-929B09CE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7" y="1214321"/>
            <a:ext cx="4362896" cy="2658813"/>
          </a:xfrm>
          <a:prstGeom prst="rect">
            <a:avLst/>
          </a:prstGeom>
        </p:spPr>
      </p:pic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B60EE764-667B-42CE-806C-2057843494A5}"/>
              </a:ext>
            </a:extLst>
          </p:cNvPr>
          <p:cNvSpPr/>
          <p:nvPr/>
        </p:nvSpPr>
        <p:spPr>
          <a:xfrm>
            <a:off x="1913592" y="489619"/>
            <a:ext cx="8364816" cy="53838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Partial Dependence Plot</a:t>
            </a:r>
            <a:r>
              <a:rPr lang="ko-KR" altLang="en-US" b="1" dirty="0" smtClean="0">
                <a:solidFill>
                  <a:schemeClr val="tx1"/>
                </a:solidFill>
              </a:rPr>
              <a:t>을 통한 </a:t>
            </a:r>
            <a:r>
              <a:rPr lang="ko-KR" altLang="en-US" b="1" dirty="0" smtClean="0">
                <a:solidFill>
                  <a:schemeClr val="tx1"/>
                </a:solidFill>
              </a:rPr>
              <a:t>중요 </a:t>
            </a:r>
            <a:r>
              <a:rPr lang="ko-KR" altLang="en-US" b="1" dirty="0">
                <a:solidFill>
                  <a:schemeClr val="tx1"/>
                </a:solidFill>
              </a:rPr>
              <a:t>변수와 사고 피해 정도와의 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723848" y="3925919"/>
            <a:ext cx="40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피해 운전자의 연령과 중상해 이상 피해의 교통사고 발생률이 대체로 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F2D5-A4F2-4555-9942-15CEF278512A}"/>
              </a:ext>
            </a:extLst>
          </p:cNvPr>
          <p:cNvSpPr txBox="1"/>
          <p:nvPr/>
        </p:nvSpPr>
        <p:spPr>
          <a:xfrm>
            <a:off x="6787090" y="3808947"/>
            <a:ext cx="482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60 </a:t>
            </a:r>
            <a:r>
              <a:rPr lang="ko-KR" altLang="en-US" sz="1600" dirty="0"/>
              <a:t>대 이후 </a:t>
            </a:r>
            <a:r>
              <a:rPr lang="en-US" altLang="ko-KR" sz="1600" dirty="0"/>
              <a:t>patrial dependence</a:t>
            </a:r>
            <a:r>
              <a:rPr lang="ko-KR" altLang="en-US" sz="1600" dirty="0"/>
              <a:t>가 급증한 것은 같은 사고라도 쉽게 중상해 이상 피해로 이어질 수 있는 노년층의 신체적 특성에 기인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93FE2-26EA-41C4-8D5F-F91DB8F495BF}"/>
              </a:ext>
            </a:extLst>
          </p:cNvPr>
          <p:cNvSpPr txBox="1"/>
          <p:nvPr/>
        </p:nvSpPr>
        <p:spPr>
          <a:xfrm>
            <a:off x="6787090" y="4747456"/>
            <a:ext cx="476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20</a:t>
            </a:r>
            <a:r>
              <a:rPr lang="ko-KR" altLang="en-US" sz="1600" dirty="0"/>
              <a:t>대 후반 연령대 가해 운전자일 경우 중상해 이상 사고 발생률이 </a:t>
            </a:r>
            <a:r>
              <a:rPr lang="ko-KR" altLang="en-US" sz="1600" dirty="0" smtClean="0"/>
              <a:t>크게 치솟는 모습을 보임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BB67B-8A41-4363-91C2-83F93CD090F1}"/>
              </a:ext>
            </a:extLst>
          </p:cNvPr>
          <p:cNvSpPr/>
          <p:nvPr/>
        </p:nvSpPr>
        <p:spPr>
          <a:xfrm>
            <a:off x="7451686" y="2470068"/>
            <a:ext cx="1538242" cy="958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559D52-4107-4CC9-BB04-77B22858533F}"/>
              </a:ext>
            </a:extLst>
          </p:cNvPr>
          <p:cNvCxnSpPr/>
          <p:nvPr/>
        </p:nvCxnSpPr>
        <p:spPr>
          <a:xfrm flipV="1">
            <a:off x="1427148" y="1944393"/>
            <a:ext cx="2213360" cy="1484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DF8F0-44B2-4100-81C5-9DDF055BFE3D}"/>
              </a:ext>
            </a:extLst>
          </p:cNvPr>
          <p:cNvSpPr txBox="1"/>
          <p:nvPr/>
        </p:nvSpPr>
        <p:spPr>
          <a:xfrm>
            <a:off x="6787090" y="5516697"/>
            <a:ext cx="491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60</a:t>
            </a:r>
            <a:r>
              <a:rPr lang="ko-KR" altLang="en-US" sz="1600" dirty="0"/>
              <a:t>대 이상을 제외하고 대체로 </a:t>
            </a:r>
            <a:r>
              <a:rPr lang="en-US" altLang="ko-KR" sz="1600" dirty="0"/>
              <a:t>20</a:t>
            </a:r>
            <a:r>
              <a:rPr lang="ko-KR" altLang="en-US" sz="1600" dirty="0"/>
              <a:t>대 후반 </a:t>
            </a:r>
            <a:r>
              <a:rPr lang="en-US" altLang="ko-KR" sz="1600" dirty="0"/>
              <a:t>~ 30</a:t>
            </a:r>
            <a:r>
              <a:rPr lang="ko-KR" altLang="en-US" sz="1600" dirty="0"/>
              <a:t>대 나이대의 가해운전자일 경우 중상해 이상 사고로 이어지는 경향이 강함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723848" y="5039844"/>
            <a:ext cx="40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70</a:t>
            </a:r>
            <a:r>
              <a:rPr lang="ko-KR" altLang="en-US" sz="1600" dirty="0" smtClean="0"/>
              <a:t>대 이상 사고 피해자일수록 중상해 이상 사고 피해를 입을 확률이 급증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55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3-4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0" y="1909476"/>
            <a:ext cx="5066667" cy="38857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86933" y="3073400"/>
            <a:ext cx="711200" cy="1354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98133" y="2658533"/>
            <a:ext cx="4419600" cy="787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1" y="2366145"/>
            <a:ext cx="546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교차로에서 차 대 차 사고 비율이 전체의 </a:t>
            </a:r>
            <a:r>
              <a:rPr lang="en-US" altLang="ko-KR" dirty="0" smtClean="0"/>
              <a:t>45.9%</a:t>
            </a:r>
            <a:r>
              <a:rPr lang="ko-KR" altLang="en-US" dirty="0" smtClean="0"/>
              <a:t>를 차지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3-5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382710" y="548693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3" y="1480859"/>
            <a:ext cx="5066667" cy="388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867" y="1752600"/>
            <a:ext cx="626533" cy="2573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133" y="1480859"/>
            <a:ext cx="5190067" cy="38857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48" y="1290712"/>
            <a:ext cx="4432176" cy="4712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03" y="1265312"/>
            <a:ext cx="5139373" cy="49077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576" y="1534066"/>
            <a:ext cx="419292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3-6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1071310" y="746936"/>
            <a:ext cx="6331813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</a:t>
            </a:r>
            <a:r>
              <a:rPr lang="ko-KR" altLang="en-US" b="1" dirty="0">
                <a:solidFill>
                  <a:schemeClr val="tx1"/>
                </a:solidFill>
              </a:rPr>
              <a:t>대 후반</a:t>
            </a:r>
            <a:r>
              <a:rPr lang="en-US" altLang="ko-KR" b="1" dirty="0">
                <a:solidFill>
                  <a:schemeClr val="tx1"/>
                </a:solidFill>
              </a:rPr>
              <a:t>(27~) 30</a:t>
            </a:r>
            <a:r>
              <a:rPr lang="ko-KR" altLang="en-US" b="1" dirty="0">
                <a:solidFill>
                  <a:schemeClr val="tx1"/>
                </a:solidFill>
              </a:rPr>
              <a:t>대 가해 </a:t>
            </a:r>
            <a:r>
              <a:rPr lang="ko-KR" altLang="en-US" b="1" dirty="0" smtClean="0">
                <a:solidFill>
                  <a:schemeClr val="tx1"/>
                </a:solidFill>
              </a:rPr>
              <a:t>운전자에 의한 사고 특성 요약  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753353"/>
            <a:ext cx="88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상당 수의 교통사고가 교차로에서 발생하며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차 대 차 유형으로 나타남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635960"/>
            <a:ext cx="804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교차로 진입 시 신호 위반에 의한 차량 측면 충돌이 가장 큰 원인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520214"/>
            <a:ext cx="88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교차로 신호등이 황색에서 적색으로 바뀌는 시점에 꼬리 물기에 의한 사고 발생가능성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3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4-1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621453" y="753367"/>
            <a:ext cx="7203687" cy="76943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수원시 내 교통사고 데이터 기반 사고 피해 정도 예측 모델 설계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(Deep Neural Network)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745" y="2027770"/>
            <a:ext cx="344753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사고 요일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노면 상태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기상 상태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도로 형태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가해 운전자 차종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가해 운전자 성별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가해 운전자 연령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사고 발생 월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사고 발생 시간대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사고 발생 행정동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029753" y="3580994"/>
            <a:ext cx="1631092" cy="7562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9199" y="3497443"/>
            <a:ext cx="282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일반 상해 사고</a:t>
            </a:r>
            <a:r>
              <a:rPr lang="en-US" altLang="ko-KR" sz="2000" dirty="0" smtClean="0"/>
              <a:t>(0)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중상해 및 사망 사고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224203" y="3681331"/>
            <a:ext cx="257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Accuracy = 73.5%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5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4-2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57335" y="752284"/>
            <a:ext cx="9412758" cy="51898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활용 방안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모바일 네비게이션을 통한 교통사고 알림 맞춤 서비스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56554" y="2017696"/>
            <a:ext cx="545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통신사</a:t>
            </a:r>
            <a:r>
              <a:rPr lang="en-US" altLang="ko-KR" dirty="0"/>
              <a:t>, </a:t>
            </a:r>
            <a:r>
              <a:rPr lang="ko-KR" altLang="en-US" dirty="0"/>
              <a:t>모바일 네비게이션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경찰청과 협력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56554" y="2726364"/>
            <a:ext cx="4894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사고 다발 구간을 통과하는 운전자의 연령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차종을</a:t>
            </a:r>
            <a:r>
              <a:rPr lang="en-US" altLang="ko-KR" dirty="0"/>
              <a:t> </a:t>
            </a:r>
            <a:r>
              <a:rPr lang="ko-KR" altLang="en-US" dirty="0" smtClean="0"/>
              <a:t>실시간으로 파악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6553" y="3540719"/>
            <a:ext cx="589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해당 지점의 노면상태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통과 시점의 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등을 센서를 통해 주기적으로 파악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" y="1673084"/>
            <a:ext cx="5784530" cy="2853302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468029" y="2821259"/>
            <a:ext cx="2486722" cy="16169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76136" y="4595560"/>
            <a:ext cx="3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사고 다발 구역 중 하나인 나혜석 거리 인근 </a:t>
            </a:r>
            <a:endParaRPr lang="ko-KR" altLang="en-US" sz="12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8753707" y="4526386"/>
            <a:ext cx="649247" cy="4470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2000" y="5223528"/>
            <a:ext cx="4548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해당 지점을 통과하는 운전자에 대해 사고발생시 중상해 및 사망사고로 이어질 확률을 실시간으로 계산 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57335" y="1673084"/>
            <a:ext cx="5880418" cy="33003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4-3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" y="3889264"/>
            <a:ext cx="432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월 중 토요일 </a:t>
            </a:r>
            <a:r>
              <a:rPr lang="en-US" altLang="ko-KR" b="1" dirty="0"/>
              <a:t>1</a:t>
            </a:r>
            <a:r>
              <a:rPr lang="ko-KR" altLang="en-US" b="1" dirty="0" smtClean="0"/>
              <a:t>시 권선 사거리 교차로 부근을 통과하는 </a:t>
            </a:r>
            <a:r>
              <a:rPr lang="en-US" altLang="ko-KR" b="1" dirty="0" smtClean="0"/>
              <a:t>21</a:t>
            </a:r>
            <a:r>
              <a:rPr lang="ko-KR" altLang="en-US" b="1" dirty="0"/>
              <a:t>세</a:t>
            </a:r>
            <a:r>
              <a:rPr lang="ko-KR" altLang="en-US" b="1" dirty="0" smtClean="0"/>
              <a:t> 남성 승용차 운전자 김모씨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73" y="3020368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5634909" y="855905"/>
            <a:ext cx="4265229" cy="193361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000" y="1222548"/>
            <a:ext cx="3432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사고 발생시 운전자님이 중상해 및 사망사고로 이어질 확률 </a:t>
            </a:r>
            <a:r>
              <a:rPr lang="en-US" altLang="ko-KR" dirty="0" smtClean="0"/>
              <a:t>45.9%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안전운전을 준수해주세요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4-4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3" y="3889264"/>
            <a:ext cx="454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 smtClean="0"/>
              <a:t>월 중 화요일 </a:t>
            </a:r>
            <a:r>
              <a:rPr lang="en-US" altLang="ko-KR" b="1" dirty="0" smtClean="0"/>
              <a:t>21</a:t>
            </a:r>
            <a:r>
              <a:rPr lang="ko-KR" altLang="en-US" b="1" dirty="0" smtClean="0"/>
              <a:t>시 인계 사거리 교차로 부근을 통과하는 </a:t>
            </a:r>
            <a:r>
              <a:rPr lang="en-US" altLang="ko-KR" b="1" dirty="0" smtClean="0"/>
              <a:t>37</a:t>
            </a:r>
            <a:r>
              <a:rPr lang="ko-KR" altLang="en-US" b="1" dirty="0" smtClean="0"/>
              <a:t>세 남성 승용차 운전자 박모씨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41" y="3233494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5800209" y="709373"/>
            <a:ext cx="3931122" cy="223419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000" y="1226306"/>
            <a:ext cx="3432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사고 발생시 운전자님이 중상해 및 사망사고로 이어질 확률 </a:t>
            </a:r>
            <a:r>
              <a:rPr lang="en-US" altLang="ko-KR" dirty="0" smtClean="0"/>
              <a:t>21.4%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안전운전을 준수해주세요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8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4-5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4083050" y="579958"/>
            <a:ext cx="4025900" cy="762000"/>
          </a:xfrm>
          <a:prstGeom prst="snip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예방 효과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8470" y="1633700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기존 모바일 네비게이션 시스템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550692" y="2242494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8470" y="3359289"/>
            <a:ext cx="343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단순히 사고다발지역의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규정 속도 위반의 여부에 따라서 운전자에게 사고 위험을 전파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8470" y="4644831"/>
            <a:ext cx="3430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운전자의 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차량이 통과하는 도로의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도로 노면 상태 등 사고 발생 여부에 영향을 미치는 개별 요소에 대한 고려가 이루어지지 않아 사고 예방효과가 미비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63366" y="1561195"/>
            <a:ext cx="4517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운전자 특성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주변환경을 고려한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 smtClean="0"/>
              <a:t>모바일 네비게이션 사고 알림 맞춤 서비스</a:t>
            </a:r>
            <a:endParaRPr lang="ko-KR" altLang="en-US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8685882" y="2283656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77396" y="3425105"/>
            <a:ext cx="424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운전자 개별 특성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차량의 특성과 주변 환경 등을 모두 고려하여 사고 다발 지점을 통과하는 차량의 사고발생시 중상해 및 사망사고 가능성을 계산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7396" y="4666741"/>
            <a:ext cx="424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교통 사고 취약 계층인 </a:t>
            </a:r>
            <a:r>
              <a:rPr lang="en-US" altLang="ko-KR" sz="1600" dirty="0" smtClean="0"/>
              <a:t>60 – 70 </a:t>
            </a:r>
            <a:r>
              <a:rPr lang="ko-KR" altLang="en-US" sz="1600" dirty="0" smtClean="0"/>
              <a:t>대 이상 노년층 운전자와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쉽게 중상해 이상 사고를 유발하는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대 후반 </a:t>
            </a:r>
            <a:r>
              <a:rPr lang="en-US" altLang="ko-KR" sz="1600" dirty="0" smtClean="0"/>
              <a:t>– 30</a:t>
            </a:r>
            <a:r>
              <a:rPr lang="ko-KR" altLang="en-US" sz="1600" dirty="0" smtClean="0"/>
              <a:t>대 운전자들에 대해 해당 사고 다발 지역에서 안전 운전을 이끌어 내는데 큰 효과를 이끌어 낼 수 있음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79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8CE36-26B3-4050-99B0-713BDC2F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1461331"/>
            <a:ext cx="2643506" cy="2643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EEEF8-C277-48FE-8A4B-81BDD6B15800}"/>
              </a:ext>
            </a:extLst>
          </p:cNvPr>
          <p:cNvSpPr txBox="1"/>
          <p:nvPr/>
        </p:nvSpPr>
        <p:spPr>
          <a:xfrm>
            <a:off x="3683870" y="954252"/>
            <a:ext cx="50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7A6D4-EC81-457A-9D1A-B0E583B3B5CA}"/>
              </a:ext>
            </a:extLst>
          </p:cNvPr>
          <p:cNvSpPr txBox="1"/>
          <p:nvPr/>
        </p:nvSpPr>
        <p:spPr>
          <a:xfrm>
            <a:off x="3751603" y="1788444"/>
            <a:ext cx="5964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과정 개요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I. 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lI.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경기도 내 사고다발 구역 및 교통사고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취약구간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탐색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lII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교통사고 취약구간 내 사고발생 원인 분석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IV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 사고 예방 방안 제시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chemeClr val="bg1"/>
                </a:solidFill>
              </a:rPr>
              <a:t>-1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과정 요약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472806" y="800756"/>
            <a:ext cx="2576489" cy="4971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활용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데이터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6678707" y="707622"/>
            <a:ext cx="4988685" cy="561307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활용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소프트웨어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(Windows 10 X86 64 bit)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10806"/>
              </p:ext>
            </p:extLst>
          </p:nvPr>
        </p:nvGraphicFramePr>
        <p:xfrm>
          <a:off x="472806" y="1527439"/>
          <a:ext cx="5813695" cy="401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578">
                  <a:extLst>
                    <a:ext uri="{9D8B030D-6E8A-4147-A177-3AD203B41FA5}">
                      <a16:colId xmlns:a16="http://schemas.microsoft.com/office/drawing/2014/main" val="254084104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1054492201"/>
                    </a:ext>
                  </a:extLst>
                </a:gridCol>
                <a:gridCol w="1943170">
                  <a:extLst>
                    <a:ext uri="{9D8B030D-6E8A-4147-A177-3AD203B41FA5}">
                      <a16:colId xmlns:a16="http://schemas.microsoft.com/office/drawing/2014/main" val="3488462199"/>
                    </a:ext>
                  </a:extLst>
                </a:gridCol>
              </a:tblGrid>
              <a:tr h="3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파일 종류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출처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04962"/>
                  </a:ext>
                </a:extLst>
              </a:tr>
              <a:tr h="73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경기도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_2016_2017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xls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TAAS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교통사고 분석 시스템 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–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교통사고 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GIS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분석 시스템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70967"/>
                  </a:ext>
                </a:extLst>
              </a:tr>
              <a:tr h="974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경기도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_2018_2020</a:t>
                      </a:r>
                      <a:endParaRPr lang="ko-KR" altLang="en-US" sz="14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3916365"/>
                  </a:ext>
                </a:extLst>
              </a:tr>
              <a:tr h="791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지자체별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사고다발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지역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csv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TAAS</a:t>
                      </a:r>
                      <a:r>
                        <a:rPr lang="en-US" altLang="ko-KR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교통사고 정보 개방 시스템 </a:t>
                      </a:r>
                      <a:r>
                        <a:rPr lang="en-US" altLang="ko-KR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Open API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648247"/>
                  </a:ext>
                </a:extLst>
              </a:tr>
              <a:tr h="1150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LSMD_ADM_SECT_UMD_41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shp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shx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prj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dbf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국가 공간 정보 포털 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-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오픈마켓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312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26595"/>
              </p:ext>
            </p:extLst>
          </p:nvPr>
        </p:nvGraphicFramePr>
        <p:xfrm>
          <a:off x="6678707" y="1504364"/>
          <a:ext cx="5289176" cy="492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1643011538"/>
                    </a:ext>
                  </a:extLst>
                </a:gridCol>
                <a:gridCol w="2212305">
                  <a:extLst>
                    <a:ext uri="{9D8B030D-6E8A-4147-A177-3AD203B41FA5}">
                      <a16:colId xmlns:a16="http://schemas.microsoft.com/office/drawing/2014/main" val="3878728911"/>
                    </a:ext>
                  </a:extLst>
                </a:gridCol>
                <a:gridCol w="1313812">
                  <a:extLst>
                    <a:ext uri="{9D8B030D-6E8A-4147-A177-3AD203B41FA5}">
                      <a16:colId xmlns:a16="http://schemas.microsoft.com/office/drawing/2014/main" val="4009225489"/>
                    </a:ext>
                  </a:extLst>
                </a:gridCol>
              </a:tblGrid>
              <a:tr h="37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software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6915"/>
                  </a:ext>
                </a:extLst>
              </a:tr>
              <a:tr h="71706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 4.1.0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(R Studio)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지도 시각화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rgdal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ggplot2, </a:t>
                      </a:r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ggmap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raster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183925"/>
                  </a:ext>
                </a:extLst>
              </a:tr>
              <a:tr h="7170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그래프 시각화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ggplot2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2200"/>
                  </a:ext>
                </a:extLst>
              </a:tr>
              <a:tr h="7170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정형 데이터 전처리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dplyr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sqldf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34400"/>
                  </a:ext>
                </a:extLst>
              </a:tr>
              <a:tr h="7844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Python 3.8.8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(</a:t>
                      </a:r>
                      <a:r>
                        <a:rPr lang="en-US" altLang="ko-KR" sz="1800" b="1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Jupyter</a:t>
                      </a:r>
                      <a:r>
                        <a:rPr lang="en-US" altLang="ko-KR" sz="18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-</a:t>
                      </a:r>
                      <a:r>
                        <a:rPr lang="en-US" altLang="ko-KR" sz="1800" b="1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Notebook)</a:t>
                      </a:r>
                      <a:endParaRPr lang="ko-KR" altLang="en-US" sz="18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머신 러닝 모델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schikit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-learn,</a:t>
                      </a:r>
                    </a:p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xgboost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pandas,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n-US" altLang="ko-KR" sz="16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numpy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…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31375"/>
                  </a:ext>
                </a:extLst>
              </a:tr>
              <a:tr h="7170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딥 러닝 모델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tensorflow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4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chemeClr val="bg1"/>
                </a:solidFill>
              </a:rPr>
              <a:t>-2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과정 요약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351692" y="631900"/>
            <a:ext cx="2576489" cy="549919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일정관리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5956101" y="549348"/>
            <a:ext cx="2576489" cy="65918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업무분담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46313"/>
              </p:ext>
            </p:extLst>
          </p:nvPr>
        </p:nvGraphicFramePr>
        <p:xfrm>
          <a:off x="5956099" y="1286364"/>
          <a:ext cx="5711294" cy="4817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5647">
                  <a:extLst>
                    <a:ext uri="{9D8B030D-6E8A-4147-A177-3AD203B41FA5}">
                      <a16:colId xmlns:a16="http://schemas.microsoft.com/office/drawing/2014/main" val="4122800390"/>
                    </a:ext>
                  </a:extLst>
                </a:gridCol>
                <a:gridCol w="2855647">
                  <a:extLst>
                    <a:ext uri="{9D8B030D-6E8A-4147-A177-3AD203B41FA5}">
                      <a16:colId xmlns:a16="http://schemas.microsoft.com/office/drawing/2014/main" val="3904757855"/>
                    </a:ext>
                  </a:extLst>
                </a:gridCol>
              </a:tblGrid>
              <a:tr h="34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고세현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김설웅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26419"/>
                  </a:ext>
                </a:extLst>
              </a:tr>
              <a:tr h="218870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EDA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시각화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기계학습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모델링</a:t>
                      </a:r>
                      <a:endParaRPr lang="en-US" altLang="ko-KR" sz="160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aseline="0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ppt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작성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시각화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수집 및 전처리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배경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지식 탐색 </a:t>
                      </a:r>
                      <a:endParaRPr lang="en-US" altLang="ko-KR" sz="160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보고서 작성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79392"/>
                  </a:ext>
                </a:extLst>
              </a:tr>
              <a:tr h="402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봉준기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이태희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567454"/>
                  </a:ext>
                </a:extLst>
              </a:tr>
              <a:tr h="1829506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기계학습 모델링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수집 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EDA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배경 지식 탐색</a:t>
                      </a:r>
                      <a:endParaRPr lang="en-US" altLang="ko-KR" sz="160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수집 및 전처리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배경지식 탐색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시각화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보고서 작성 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647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468337"/>
            <a:ext cx="5363307" cy="43048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1692" y="1397977"/>
            <a:ext cx="5433646" cy="43971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1-1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B2BEA2-C88C-4C64-8751-B9554559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5" y="1265479"/>
            <a:ext cx="5496915" cy="552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C9A089-6517-43BA-A171-A4B23DE0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5" y="1817606"/>
            <a:ext cx="4621501" cy="3000000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DACC23FD-C52E-4924-BDF3-8E4C6E559AEE}"/>
              </a:ext>
            </a:extLst>
          </p:cNvPr>
          <p:cNvSpPr/>
          <p:nvPr/>
        </p:nvSpPr>
        <p:spPr>
          <a:xfrm>
            <a:off x="492758" y="5617420"/>
            <a:ext cx="5004273" cy="552127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몇 년 간 지속 되는 경기도의 교통안전을 위한 노력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EE5D6-71DC-45BE-8E20-40ECE60A1B8A}"/>
              </a:ext>
            </a:extLst>
          </p:cNvPr>
          <p:cNvSpPr/>
          <p:nvPr/>
        </p:nvSpPr>
        <p:spPr>
          <a:xfrm>
            <a:off x="492758" y="1190847"/>
            <a:ext cx="5004273" cy="38495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F1CA83-3147-4547-A379-F5EE241F2A9A}"/>
              </a:ext>
            </a:extLst>
          </p:cNvPr>
          <p:cNvSpPr/>
          <p:nvPr/>
        </p:nvSpPr>
        <p:spPr>
          <a:xfrm>
            <a:off x="5743294" y="2663636"/>
            <a:ext cx="1254642" cy="4194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260FF4-F402-44EC-B8E6-31A8E593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9" y="1064258"/>
            <a:ext cx="4050784" cy="40507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772812-EC35-4180-9B41-9703BC5999EA}"/>
              </a:ext>
            </a:extLst>
          </p:cNvPr>
          <p:cNvSpPr/>
          <p:nvPr/>
        </p:nvSpPr>
        <p:spPr>
          <a:xfrm>
            <a:off x="7209853" y="1057694"/>
            <a:ext cx="4336125" cy="40507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B08CCDBB-0054-4945-BD98-173F231FE097}"/>
              </a:ext>
            </a:extLst>
          </p:cNvPr>
          <p:cNvSpPr/>
          <p:nvPr/>
        </p:nvSpPr>
        <p:spPr>
          <a:xfrm>
            <a:off x="7003925" y="5583017"/>
            <a:ext cx="4821744" cy="552126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하지만 아직까지 가시적인 성과는 아직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4B50-020E-4E89-BCAA-1BD7D897E484}"/>
              </a:ext>
            </a:extLst>
          </p:cNvPr>
          <p:cNvSpPr txBox="1"/>
          <p:nvPr/>
        </p:nvSpPr>
        <p:spPr>
          <a:xfrm>
            <a:off x="4181742" y="5136312"/>
            <a:ext cx="191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군포시민신문</a:t>
            </a:r>
          </a:p>
        </p:txBody>
      </p:sp>
    </p:spTree>
    <p:extLst>
      <p:ext uri="{BB962C8B-B14F-4D97-AF65-F5344CB8AC3E}">
        <p14:creationId xmlns:p14="http://schemas.microsoft.com/office/powerpoint/2010/main" val="21077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1-2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8670F3F-EA57-4AF7-8CB2-48A2915F9A03}"/>
              </a:ext>
            </a:extLst>
          </p:cNvPr>
          <p:cNvSpPr/>
          <p:nvPr/>
        </p:nvSpPr>
        <p:spPr>
          <a:xfrm>
            <a:off x="766471" y="5100822"/>
            <a:ext cx="10850309" cy="741691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탐구한 교통사고 원인 분석을 바탕으로 교통사고 취약구간 내 교통 환경 개선을 위한 해결책 제시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75477E58-166A-4445-9F00-3F429BC45680}"/>
              </a:ext>
            </a:extLst>
          </p:cNvPr>
          <p:cNvSpPr/>
          <p:nvPr/>
        </p:nvSpPr>
        <p:spPr>
          <a:xfrm>
            <a:off x="766471" y="868230"/>
            <a:ext cx="10850309" cy="637243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TAAS </a:t>
            </a:r>
            <a:r>
              <a:rPr lang="ko-KR" altLang="en-US" dirty="0"/>
              <a:t>교통사고 분석 시스템에서 제공되는 경기도 지역 교통사고 데이터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D70FD30D-9DB8-4A05-A0CD-93CAF2A6E690}"/>
              </a:ext>
            </a:extLst>
          </p:cNvPr>
          <p:cNvSpPr/>
          <p:nvPr/>
        </p:nvSpPr>
        <p:spPr>
          <a:xfrm>
            <a:off x="766471" y="2984526"/>
            <a:ext cx="10850309" cy="637243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내 교통사고 취약구간 파악과 해당 지역 내 교통사고 다발 원인을 탐색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AFADA6-9C51-4508-99AA-387B8338DAEE}"/>
              </a:ext>
            </a:extLst>
          </p:cNvPr>
          <p:cNvSpPr/>
          <p:nvPr/>
        </p:nvSpPr>
        <p:spPr>
          <a:xfrm>
            <a:off x="5819686" y="1777525"/>
            <a:ext cx="922946" cy="7386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02740F-379E-440F-A9A0-F1575D0D3EDC}"/>
              </a:ext>
            </a:extLst>
          </p:cNvPr>
          <p:cNvSpPr/>
          <p:nvPr/>
        </p:nvSpPr>
        <p:spPr>
          <a:xfrm>
            <a:off x="5819686" y="4022930"/>
            <a:ext cx="922946" cy="7386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4613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2-1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C5430F-0D9A-4908-9B41-450385E2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6" y="1149461"/>
            <a:ext cx="5024927" cy="502492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1D7A233-E01A-4CE6-97B7-725D7170D907}"/>
              </a:ext>
            </a:extLst>
          </p:cNvPr>
          <p:cNvSpPr/>
          <p:nvPr/>
        </p:nvSpPr>
        <p:spPr>
          <a:xfrm>
            <a:off x="1998291" y="4337543"/>
            <a:ext cx="820397" cy="6218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8DEFFF-43AC-420B-BC73-2C8EE89FCE0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698544" y="1088977"/>
            <a:ext cx="3120832" cy="3339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FCEBFC-B48C-40B5-8F9C-D206E30D3AFD}"/>
              </a:ext>
            </a:extLst>
          </p:cNvPr>
          <p:cNvSpPr txBox="1"/>
          <p:nvPr/>
        </p:nvSpPr>
        <p:spPr>
          <a:xfrm>
            <a:off x="5788790" y="806179"/>
            <a:ext cx="458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교통사고 건수 </a:t>
            </a:r>
            <a:r>
              <a:rPr lang="ko-KR" altLang="en-US" sz="1600" dirty="0" smtClean="0"/>
              <a:t>상당량이 </a:t>
            </a:r>
            <a:r>
              <a:rPr lang="ko-KR" altLang="en-US" sz="1600" dirty="0"/>
              <a:t>수원시에 집중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F67279-D0B9-4BA2-A10D-72DA3E693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86" y="1321247"/>
            <a:ext cx="5694932" cy="421550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C3EF35F-904A-40BB-BEFA-A1555425AB6E}"/>
              </a:ext>
            </a:extLst>
          </p:cNvPr>
          <p:cNvSpPr/>
          <p:nvPr/>
        </p:nvSpPr>
        <p:spPr>
          <a:xfrm>
            <a:off x="6349525" y="1365240"/>
            <a:ext cx="4862557" cy="4018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202C41-814A-42EC-B81A-B3D088370DB5}"/>
              </a:ext>
            </a:extLst>
          </p:cNvPr>
          <p:cNvSpPr/>
          <p:nvPr/>
        </p:nvSpPr>
        <p:spPr>
          <a:xfrm>
            <a:off x="6887910" y="3016665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9540C4-4B07-4836-9D05-C47028F12B7E}"/>
              </a:ext>
            </a:extLst>
          </p:cNvPr>
          <p:cNvSpPr/>
          <p:nvPr/>
        </p:nvSpPr>
        <p:spPr>
          <a:xfrm>
            <a:off x="7917677" y="2206288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4024B-85D0-4786-913A-74AC35A58391}"/>
              </a:ext>
            </a:extLst>
          </p:cNvPr>
          <p:cNvSpPr/>
          <p:nvPr/>
        </p:nvSpPr>
        <p:spPr>
          <a:xfrm>
            <a:off x="7804026" y="3308704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BB584C-602D-4850-8C84-DB39BAFEEBCB}"/>
              </a:ext>
            </a:extLst>
          </p:cNvPr>
          <p:cNvSpPr/>
          <p:nvPr/>
        </p:nvSpPr>
        <p:spPr>
          <a:xfrm>
            <a:off x="9244910" y="2539927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8D5A0-C88B-46D8-B423-255299AABCE9}"/>
              </a:ext>
            </a:extLst>
          </p:cNvPr>
          <p:cNvSpPr txBox="1"/>
          <p:nvPr/>
        </p:nvSpPr>
        <p:spPr>
          <a:xfrm>
            <a:off x="5758441" y="5770982"/>
            <a:ext cx="643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수원시 내 교통 사고 다발 지역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개 행정동 중 </a:t>
            </a:r>
            <a:r>
              <a:rPr lang="en-US" altLang="ko-KR" sz="1600" dirty="0"/>
              <a:t>4</a:t>
            </a:r>
            <a:r>
              <a:rPr lang="ko-KR" altLang="en-US" sz="1600" dirty="0"/>
              <a:t>개 행정동이 밀집한 교통 사고 취약 지역 파악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107" y="719645"/>
            <a:ext cx="507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sz="1600" b="1" dirty="0" smtClean="0"/>
              <a:t>커널 밀도 함수로 표현된 경기도 교통사고 발생 지역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19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9617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2-2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297A00-8D06-4654-AE44-F707FCF0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" y="736085"/>
            <a:ext cx="5810856" cy="55873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CC1632-0695-4529-9994-5333BF5B6D6E}"/>
              </a:ext>
            </a:extLst>
          </p:cNvPr>
          <p:cNvSpPr txBox="1"/>
          <p:nvPr/>
        </p:nvSpPr>
        <p:spPr>
          <a:xfrm>
            <a:off x="6096000" y="1119498"/>
            <a:ext cx="581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반경 </a:t>
            </a:r>
            <a:r>
              <a:rPr lang="en-US" altLang="ko-KR" sz="1600" dirty="0"/>
              <a:t>150m </a:t>
            </a:r>
            <a:r>
              <a:rPr lang="ko-KR" altLang="en-US" sz="1600" dirty="0"/>
              <a:t>단위 사고 건수가 </a:t>
            </a:r>
            <a:r>
              <a:rPr lang="en-US" altLang="ko-KR" sz="1600" dirty="0"/>
              <a:t>3</a:t>
            </a:r>
            <a:r>
              <a:rPr lang="ko-KR" altLang="en-US" sz="1600" dirty="0"/>
              <a:t>곳 이상인 지역들 중 사고 </a:t>
            </a:r>
            <a:r>
              <a:rPr lang="ko-KR" altLang="en-US" sz="1600" dirty="0" smtClean="0"/>
              <a:t>취약 </a:t>
            </a:r>
            <a:r>
              <a:rPr lang="ko-KR" altLang="en-US" sz="1600" dirty="0"/>
              <a:t>상위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개 </a:t>
            </a:r>
            <a:r>
              <a:rPr lang="ko-KR" altLang="en-US" sz="1600" dirty="0"/>
              <a:t>거리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DF25ED-7A26-4E2A-9A46-CB1EAA15BE90}"/>
              </a:ext>
            </a:extLst>
          </p:cNvPr>
          <p:cNvCxnSpPr>
            <a:cxnSpLocks/>
          </p:cNvCxnSpPr>
          <p:nvPr/>
        </p:nvCxnSpPr>
        <p:spPr>
          <a:xfrm>
            <a:off x="3614871" y="2927223"/>
            <a:ext cx="3798321" cy="18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7C40B4-07EC-4481-AF7A-1C7B61DE1B71}"/>
              </a:ext>
            </a:extLst>
          </p:cNvPr>
          <p:cNvSpPr txBox="1"/>
          <p:nvPr/>
        </p:nvSpPr>
        <p:spPr>
          <a:xfrm>
            <a:off x="7413192" y="2927995"/>
            <a:ext cx="397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인계 사거리 인근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나혜석 거리 </a:t>
            </a:r>
            <a:r>
              <a:rPr lang="ko-KR" altLang="en-US" dirty="0" smtClean="0"/>
              <a:t>인근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권선 사거리 인근 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161D8E6-FFF1-4A7B-B066-89D336696913}"/>
              </a:ext>
            </a:extLst>
          </p:cNvPr>
          <p:cNvSpPr/>
          <p:nvPr/>
        </p:nvSpPr>
        <p:spPr>
          <a:xfrm>
            <a:off x="8443244" y="1734344"/>
            <a:ext cx="683663" cy="918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2305D-121F-47D3-9AB9-D17889F5AB8E}"/>
              </a:ext>
            </a:extLst>
          </p:cNvPr>
          <p:cNvCxnSpPr>
            <a:cxnSpLocks/>
          </p:cNvCxnSpPr>
          <p:nvPr/>
        </p:nvCxnSpPr>
        <p:spPr>
          <a:xfrm flipV="1">
            <a:off x="3255948" y="3683000"/>
            <a:ext cx="4157244" cy="26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23F50-0FD1-4F30-93AA-C75FD7BAE16E}"/>
              </a:ext>
            </a:extLst>
          </p:cNvPr>
          <p:cNvCxnSpPr>
            <a:cxnSpLocks/>
          </p:cNvCxnSpPr>
          <p:nvPr/>
        </p:nvCxnSpPr>
        <p:spPr>
          <a:xfrm flipV="1">
            <a:off x="4153256" y="3386289"/>
            <a:ext cx="3259936" cy="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075301-9E46-42D5-AB3B-2153C8D053C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086172" y="3389660"/>
            <a:ext cx="3327020" cy="138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3-1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D354-9FF1-4275-9DB3-5CA9D2C62451}"/>
              </a:ext>
            </a:extLst>
          </p:cNvPr>
          <p:cNvSpPr txBox="1"/>
          <p:nvPr/>
        </p:nvSpPr>
        <p:spPr>
          <a:xfrm>
            <a:off x="392212" y="1244193"/>
            <a:ext cx="28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사고 내용 변수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71DC3C-D4F9-4726-99E6-7C340B3FDA19}"/>
              </a:ext>
            </a:extLst>
          </p:cNvPr>
          <p:cNvCxnSpPr>
            <a:cxnSpLocks/>
          </p:cNvCxnSpPr>
          <p:nvPr/>
        </p:nvCxnSpPr>
        <p:spPr>
          <a:xfrm flipV="1">
            <a:off x="2109203" y="1039244"/>
            <a:ext cx="1702916" cy="38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972E7C-C3EF-4FFB-B50A-67F903DA0FFB}"/>
              </a:ext>
            </a:extLst>
          </p:cNvPr>
          <p:cNvCxnSpPr>
            <a:cxnSpLocks/>
          </p:cNvCxnSpPr>
          <p:nvPr/>
        </p:nvCxnSpPr>
        <p:spPr>
          <a:xfrm flipV="1">
            <a:off x="2109203" y="1428859"/>
            <a:ext cx="17720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00B033-9276-4FC1-A5D1-BB924B6594CB}"/>
              </a:ext>
            </a:extLst>
          </p:cNvPr>
          <p:cNvCxnSpPr>
            <a:cxnSpLocks/>
          </p:cNvCxnSpPr>
          <p:nvPr/>
        </p:nvCxnSpPr>
        <p:spPr>
          <a:xfrm>
            <a:off x="2109203" y="1424874"/>
            <a:ext cx="1702915" cy="42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FC2F33-CCFA-4960-9CE7-DB746F9487DA}"/>
              </a:ext>
            </a:extLst>
          </p:cNvPr>
          <p:cNvCxnSpPr>
            <a:cxnSpLocks/>
          </p:cNvCxnSpPr>
          <p:nvPr/>
        </p:nvCxnSpPr>
        <p:spPr>
          <a:xfrm>
            <a:off x="2116854" y="1424874"/>
            <a:ext cx="1626167" cy="828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0F5C6A-3924-4332-B2B0-923E6A5A506C}"/>
              </a:ext>
            </a:extLst>
          </p:cNvPr>
          <p:cNvSpPr txBox="1"/>
          <p:nvPr/>
        </p:nvSpPr>
        <p:spPr>
          <a:xfrm>
            <a:off x="3812118" y="902415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사망사고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EC8C4-DAE2-4772-8812-4CEC12E456F0}"/>
              </a:ext>
            </a:extLst>
          </p:cNvPr>
          <p:cNvSpPr txBox="1"/>
          <p:nvPr/>
        </p:nvSpPr>
        <p:spPr>
          <a:xfrm>
            <a:off x="3812119" y="1292028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중상사고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71969-FA18-4EEF-80A4-C5CBFE3DBF08}"/>
              </a:ext>
            </a:extLst>
          </p:cNvPr>
          <p:cNvSpPr txBox="1"/>
          <p:nvPr/>
        </p:nvSpPr>
        <p:spPr>
          <a:xfrm>
            <a:off x="3812117" y="1694756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경상사고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5093-45A3-4116-ACC6-EBED3FA31C8C}"/>
              </a:ext>
            </a:extLst>
          </p:cNvPr>
          <p:cNvSpPr txBox="1"/>
          <p:nvPr/>
        </p:nvSpPr>
        <p:spPr>
          <a:xfrm>
            <a:off x="3812117" y="2164064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부상사고</a:t>
            </a:r>
            <a:endParaRPr lang="ko-KR" altLang="en-US" sz="16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EF7D6E06-F050-48E2-A8BB-F4110B2585FC}"/>
              </a:ext>
            </a:extLst>
          </p:cNvPr>
          <p:cNvSpPr/>
          <p:nvPr/>
        </p:nvSpPr>
        <p:spPr>
          <a:xfrm>
            <a:off x="5342829" y="1257819"/>
            <a:ext cx="1506342" cy="5720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이진 분류화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EEA94-8404-4643-8030-F6FD0888A93E}"/>
              </a:ext>
            </a:extLst>
          </p:cNvPr>
          <p:cNvSpPr txBox="1"/>
          <p:nvPr/>
        </p:nvSpPr>
        <p:spPr>
          <a:xfrm>
            <a:off x="7270517" y="1190328"/>
            <a:ext cx="452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중상해 이상 사고</a:t>
            </a:r>
            <a:r>
              <a:rPr lang="en-US" altLang="ko-KR" sz="1600" dirty="0"/>
              <a:t>(1) : </a:t>
            </a:r>
            <a:r>
              <a:rPr lang="ko-KR" altLang="en-US" sz="1600" dirty="0"/>
              <a:t>중상사고</a:t>
            </a:r>
            <a:r>
              <a:rPr lang="en-US" altLang="ko-KR" sz="1600" dirty="0"/>
              <a:t>, </a:t>
            </a:r>
            <a:r>
              <a:rPr lang="ko-KR" altLang="en-US" sz="1600" dirty="0"/>
              <a:t>사망사고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일반 상해 사고</a:t>
            </a:r>
            <a:r>
              <a:rPr lang="en-US" altLang="ko-KR" sz="1600" dirty="0"/>
              <a:t>(0) : </a:t>
            </a:r>
            <a:r>
              <a:rPr lang="ko-KR" altLang="en-US" sz="1600" dirty="0"/>
              <a:t>부상사고</a:t>
            </a:r>
            <a:r>
              <a:rPr lang="en-US" altLang="ko-KR" sz="1600" dirty="0"/>
              <a:t>,</a:t>
            </a:r>
            <a:r>
              <a:rPr lang="ko-KR" altLang="en-US" sz="1600" dirty="0"/>
              <a:t>경상사고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54243E-A0DE-4E38-B057-9B86BB32FD85}"/>
              </a:ext>
            </a:extLst>
          </p:cNvPr>
          <p:cNvSpPr/>
          <p:nvPr/>
        </p:nvSpPr>
        <p:spPr>
          <a:xfrm>
            <a:off x="2579498" y="2886235"/>
            <a:ext cx="4407541" cy="33702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XGBoost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선별한 수원시 내 교통 사고 취약 지역의 교통 사고 데이터를 활용하여 모델 구축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타겟 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사고내용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중상해 이상 사고</a:t>
            </a:r>
            <a:r>
              <a:rPr lang="en-US" altLang="ko-KR" sz="1400" dirty="0">
                <a:solidFill>
                  <a:schemeClr val="tx1"/>
                </a:solidFill>
              </a:rPr>
              <a:t> (1),</a:t>
            </a:r>
            <a:r>
              <a:rPr lang="ko-KR" altLang="en-US" sz="1400" dirty="0">
                <a:solidFill>
                  <a:schemeClr val="tx1"/>
                </a:solidFill>
              </a:rPr>
              <a:t> 일반 상해 사고 </a:t>
            </a:r>
            <a:r>
              <a:rPr lang="en-US" altLang="ko-KR" sz="1400" dirty="0">
                <a:solidFill>
                  <a:schemeClr val="tx1"/>
                </a:solidFill>
              </a:rPr>
              <a:t>(0))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예측 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도로형태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노면상태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가해 운전자 차종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피해운전자 성별</a:t>
            </a:r>
            <a:r>
              <a:rPr lang="en-US" altLang="ko-KR" sz="1400" dirty="0">
                <a:solidFill>
                  <a:schemeClr val="tx1"/>
                </a:solidFill>
              </a:rPr>
              <a:t>, … </a:t>
            </a:r>
            <a:r>
              <a:rPr lang="ko-KR" altLang="en-US" sz="1400" dirty="0">
                <a:solidFill>
                  <a:schemeClr val="tx1"/>
                </a:solidFill>
              </a:rPr>
              <a:t>총 </a:t>
            </a: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개 변수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Accuracy = 70.8%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367E934-F84B-4A7C-961F-32A8E80D01E1}"/>
              </a:ext>
            </a:extLst>
          </p:cNvPr>
          <p:cNvSpPr/>
          <p:nvPr/>
        </p:nvSpPr>
        <p:spPr>
          <a:xfrm>
            <a:off x="577178" y="4087485"/>
            <a:ext cx="1529697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예측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7C56FCD-7881-4A9C-BB97-FBC7FCF8F7B1}"/>
              </a:ext>
            </a:extLst>
          </p:cNvPr>
          <p:cNvSpPr/>
          <p:nvPr/>
        </p:nvSpPr>
        <p:spPr>
          <a:xfrm>
            <a:off x="7111629" y="4018446"/>
            <a:ext cx="1309791" cy="48895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00C4C-68F5-49C3-89DF-2ED17AE2F973}"/>
              </a:ext>
            </a:extLst>
          </p:cNvPr>
          <p:cNvSpPr txBox="1"/>
          <p:nvPr/>
        </p:nvSpPr>
        <p:spPr>
          <a:xfrm>
            <a:off x="8546011" y="3754772"/>
            <a:ext cx="355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변수중요도를 통해 해당 지역 내 중상해 이상 사고에 주된 영향을 미치는 요소 파악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27531-68F9-4917-8642-764910C955CF}"/>
              </a:ext>
            </a:extLst>
          </p:cNvPr>
          <p:cNvSpPr txBox="1"/>
          <p:nvPr/>
        </p:nvSpPr>
        <p:spPr>
          <a:xfrm>
            <a:off x="8546011" y="4805928"/>
            <a:ext cx="373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Partial Dependence Plot</a:t>
            </a:r>
            <a:r>
              <a:rPr lang="ko-KR" altLang="en-US" sz="1600" dirty="0"/>
              <a:t>을 통해 주된 영향을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미치는 변수와 예측치의 관계 파악 </a:t>
            </a:r>
          </a:p>
        </p:txBody>
      </p:sp>
    </p:spTree>
    <p:extLst>
      <p:ext uri="{BB962C8B-B14F-4D97-AF65-F5344CB8AC3E}">
        <p14:creationId xmlns:p14="http://schemas.microsoft.com/office/powerpoint/2010/main" val="11462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1133</Words>
  <Application>Microsoft Office PowerPoint</Application>
  <PresentationFormat>와이드스크린</PresentationFormat>
  <Paragraphs>194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세현</dc:creator>
  <cp:lastModifiedBy>tjoeun707-12</cp:lastModifiedBy>
  <cp:revision>69</cp:revision>
  <dcterms:created xsi:type="dcterms:W3CDTF">2021-09-08T11:46:31Z</dcterms:created>
  <dcterms:modified xsi:type="dcterms:W3CDTF">2021-09-27T07:41:47Z</dcterms:modified>
</cp:coreProperties>
</file>