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58" r:id="rId14"/>
    <p:sldId id="269" r:id="rId15"/>
    <p:sldId id="270" r:id="rId16"/>
    <p:sldId id="271" r:id="rId1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78" y="10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900" b="0" i="0">
                <a:solidFill>
                  <a:srgbClr val="222020"/>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850" b="0" i="0">
                <a:solidFill>
                  <a:srgbClr val="222020"/>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22202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850" b="0" i="0">
                <a:solidFill>
                  <a:srgbClr val="222020"/>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222020"/>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22202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4F0"/>
          </a:solidFill>
        </p:spPr>
        <p:txBody>
          <a:bodyPr wrap="square" lIns="0" tIns="0" rIns="0" bIns="0" rtlCol="0"/>
          <a:lstStyle/>
          <a:p>
            <a:endParaRPr/>
          </a:p>
        </p:txBody>
      </p:sp>
      <p:sp>
        <p:nvSpPr>
          <p:cNvPr id="2" name="Holder 2"/>
          <p:cNvSpPr>
            <a:spLocks noGrp="1"/>
          </p:cNvSpPr>
          <p:nvPr>
            <p:ph type="title"/>
          </p:nvPr>
        </p:nvSpPr>
        <p:spPr>
          <a:xfrm>
            <a:off x="1316469" y="831672"/>
            <a:ext cx="15667761" cy="1193164"/>
          </a:xfrm>
          <a:prstGeom prst="rect">
            <a:avLst/>
          </a:prstGeom>
        </p:spPr>
        <p:txBody>
          <a:bodyPr wrap="square" lIns="0" tIns="0" rIns="0" bIns="0">
            <a:spAutoFit/>
          </a:bodyPr>
          <a:lstStyle>
            <a:lvl1pPr>
              <a:defRPr sz="5900" b="0" i="0">
                <a:solidFill>
                  <a:srgbClr val="222020"/>
                </a:solidFill>
                <a:latin typeface="Verdana"/>
                <a:cs typeface="Verdana"/>
              </a:defRPr>
            </a:lvl1pPr>
          </a:lstStyle>
          <a:p>
            <a:endParaRPr/>
          </a:p>
        </p:txBody>
      </p:sp>
      <p:sp>
        <p:nvSpPr>
          <p:cNvPr id="3" name="Holder 3"/>
          <p:cNvSpPr>
            <a:spLocks noGrp="1"/>
          </p:cNvSpPr>
          <p:nvPr>
            <p:ph type="body" idx="1"/>
          </p:nvPr>
        </p:nvSpPr>
        <p:spPr>
          <a:xfrm>
            <a:off x="4545266" y="2384526"/>
            <a:ext cx="11353165" cy="6406515"/>
          </a:xfrm>
          <a:prstGeom prst="rect">
            <a:avLst/>
          </a:prstGeom>
        </p:spPr>
        <p:txBody>
          <a:bodyPr wrap="square" lIns="0" tIns="0" rIns="0" bIns="0">
            <a:spAutoFit/>
          </a:bodyPr>
          <a:lstStyle>
            <a:lvl1pPr>
              <a:defRPr sz="2850" b="0" i="0">
                <a:solidFill>
                  <a:srgbClr val="222020"/>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8927" y="785115"/>
            <a:ext cx="1952624" cy="986433"/>
          </a:xfrm>
          <a:prstGeom prst="rect">
            <a:avLst/>
          </a:prstGeom>
        </p:spPr>
      </p:pic>
      <p:pic>
        <p:nvPicPr>
          <p:cNvPr id="3" name="object 3"/>
          <p:cNvPicPr/>
          <p:nvPr/>
        </p:nvPicPr>
        <p:blipFill>
          <a:blip r:embed="rId3" cstate="print"/>
          <a:stretch>
            <a:fillRect/>
          </a:stretch>
        </p:blipFill>
        <p:spPr>
          <a:xfrm>
            <a:off x="4504435" y="924471"/>
            <a:ext cx="9563099" cy="6372224"/>
          </a:xfrm>
          <a:prstGeom prst="rect">
            <a:avLst/>
          </a:prstGeom>
        </p:spPr>
      </p:pic>
      <p:sp>
        <p:nvSpPr>
          <p:cNvPr id="4" name="object 4"/>
          <p:cNvSpPr txBox="1">
            <a:spLocks noGrp="1"/>
          </p:cNvSpPr>
          <p:nvPr>
            <p:ph type="title"/>
          </p:nvPr>
        </p:nvSpPr>
        <p:spPr>
          <a:xfrm>
            <a:off x="2787205" y="8022501"/>
            <a:ext cx="12887960" cy="1938020"/>
          </a:xfrm>
          <a:prstGeom prst="rect">
            <a:avLst/>
          </a:prstGeom>
        </p:spPr>
        <p:txBody>
          <a:bodyPr vert="horz" wrap="square" lIns="0" tIns="33019" rIns="0" bIns="0" rtlCol="0">
            <a:spAutoFit/>
          </a:bodyPr>
          <a:lstStyle/>
          <a:p>
            <a:pPr marL="4511675" marR="5080" indent="-4499610">
              <a:lnSpc>
                <a:spcPts val="7500"/>
              </a:lnSpc>
              <a:spcBef>
                <a:spcPts val="259"/>
              </a:spcBef>
            </a:pPr>
            <a:r>
              <a:rPr sz="6300" b="1" spc="-600" dirty="0">
                <a:solidFill>
                  <a:srgbClr val="000000"/>
                </a:solidFill>
                <a:latin typeface="Tahoma"/>
                <a:cs typeface="Tahoma"/>
              </a:rPr>
              <a:t>Nagarjuna</a:t>
            </a:r>
            <a:r>
              <a:rPr sz="6300" b="1" spc="-365" dirty="0">
                <a:solidFill>
                  <a:srgbClr val="000000"/>
                </a:solidFill>
                <a:latin typeface="Tahoma"/>
                <a:cs typeface="Tahoma"/>
              </a:rPr>
              <a:t> </a:t>
            </a:r>
            <a:r>
              <a:rPr sz="6300" b="1" spc="-425" dirty="0">
                <a:solidFill>
                  <a:srgbClr val="000000"/>
                </a:solidFill>
                <a:latin typeface="Tahoma"/>
                <a:cs typeface="Tahoma"/>
              </a:rPr>
              <a:t>college</a:t>
            </a:r>
            <a:r>
              <a:rPr sz="6300" b="1" spc="-365" dirty="0">
                <a:solidFill>
                  <a:srgbClr val="000000"/>
                </a:solidFill>
                <a:latin typeface="Tahoma"/>
                <a:cs typeface="Tahoma"/>
              </a:rPr>
              <a:t> </a:t>
            </a:r>
            <a:r>
              <a:rPr sz="6300" b="1" spc="-475" dirty="0">
                <a:solidFill>
                  <a:srgbClr val="000000"/>
                </a:solidFill>
                <a:latin typeface="Tahoma"/>
                <a:cs typeface="Tahoma"/>
              </a:rPr>
              <a:t>of</a:t>
            </a:r>
            <a:r>
              <a:rPr sz="6300" b="1" spc="-360" dirty="0">
                <a:solidFill>
                  <a:srgbClr val="000000"/>
                </a:solidFill>
                <a:latin typeface="Tahoma"/>
                <a:cs typeface="Tahoma"/>
              </a:rPr>
              <a:t> </a:t>
            </a:r>
            <a:r>
              <a:rPr sz="6300" b="1" spc="-520" dirty="0">
                <a:solidFill>
                  <a:srgbClr val="000000"/>
                </a:solidFill>
                <a:latin typeface="Tahoma"/>
                <a:cs typeface="Tahoma"/>
              </a:rPr>
              <a:t>engineering</a:t>
            </a:r>
            <a:r>
              <a:rPr sz="6300" b="1" spc="-360" dirty="0">
                <a:solidFill>
                  <a:srgbClr val="000000"/>
                </a:solidFill>
                <a:latin typeface="Tahoma"/>
                <a:cs typeface="Tahoma"/>
              </a:rPr>
              <a:t> </a:t>
            </a:r>
            <a:r>
              <a:rPr sz="6300" b="1" spc="-580" dirty="0">
                <a:solidFill>
                  <a:srgbClr val="000000"/>
                </a:solidFill>
                <a:latin typeface="Tahoma"/>
                <a:cs typeface="Tahoma"/>
              </a:rPr>
              <a:t>and </a:t>
            </a:r>
            <a:r>
              <a:rPr sz="6300" b="1" spc="-475" dirty="0">
                <a:solidFill>
                  <a:srgbClr val="000000"/>
                </a:solidFill>
                <a:latin typeface="Tahoma"/>
                <a:cs typeface="Tahoma"/>
              </a:rPr>
              <a:t>technology</a:t>
            </a:r>
            <a:endParaRPr sz="63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8155" y="2394030"/>
            <a:ext cx="386080" cy="386080"/>
          </a:xfrm>
          <a:custGeom>
            <a:avLst/>
            <a:gdLst/>
            <a:ahLst/>
            <a:cxnLst/>
            <a:rect l="l" t="t" r="r" b="b"/>
            <a:pathLst>
              <a:path w="386080" h="386080">
                <a:moveTo>
                  <a:pt x="0" y="93597"/>
                </a:moveTo>
                <a:lnTo>
                  <a:pt x="93573" y="0"/>
                </a:lnTo>
                <a:lnTo>
                  <a:pt x="192901" y="99351"/>
                </a:lnTo>
                <a:lnTo>
                  <a:pt x="292228" y="0"/>
                </a:lnTo>
                <a:lnTo>
                  <a:pt x="385802" y="93597"/>
                </a:lnTo>
                <a:lnTo>
                  <a:pt x="286475" y="192948"/>
                </a:lnTo>
                <a:lnTo>
                  <a:pt x="385802" y="292300"/>
                </a:lnTo>
                <a:lnTo>
                  <a:pt x="292228" y="385884"/>
                </a:lnTo>
                <a:lnTo>
                  <a:pt x="192901" y="286533"/>
                </a:lnTo>
                <a:lnTo>
                  <a:pt x="93573" y="385884"/>
                </a:lnTo>
                <a:lnTo>
                  <a:pt x="0" y="292300"/>
                </a:lnTo>
                <a:lnTo>
                  <a:pt x="99328" y="192948"/>
                </a:lnTo>
                <a:lnTo>
                  <a:pt x="0" y="93597"/>
                </a:lnTo>
                <a:close/>
              </a:path>
            </a:pathLst>
          </a:custGeom>
          <a:ln w="18716">
            <a:solidFill>
              <a:srgbClr val="222020"/>
            </a:solidFill>
          </a:ln>
        </p:spPr>
        <p:txBody>
          <a:bodyPr wrap="square" lIns="0" tIns="0" rIns="0" bIns="0" rtlCol="0"/>
          <a:lstStyle/>
          <a:p>
            <a:endParaRPr/>
          </a:p>
        </p:txBody>
      </p:sp>
      <p:sp>
        <p:nvSpPr>
          <p:cNvPr id="3" name="object 3"/>
          <p:cNvSpPr/>
          <p:nvPr/>
        </p:nvSpPr>
        <p:spPr>
          <a:xfrm>
            <a:off x="488155" y="2955590"/>
            <a:ext cx="386080" cy="386080"/>
          </a:xfrm>
          <a:custGeom>
            <a:avLst/>
            <a:gdLst/>
            <a:ahLst/>
            <a:cxnLst/>
            <a:rect l="l" t="t" r="r" b="b"/>
            <a:pathLst>
              <a:path w="386080" h="386079">
                <a:moveTo>
                  <a:pt x="0" y="93597"/>
                </a:moveTo>
                <a:lnTo>
                  <a:pt x="93573" y="0"/>
                </a:lnTo>
                <a:lnTo>
                  <a:pt x="192901" y="99351"/>
                </a:lnTo>
                <a:lnTo>
                  <a:pt x="292228" y="0"/>
                </a:lnTo>
                <a:lnTo>
                  <a:pt x="385802" y="93597"/>
                </a:lnTo>
                <a:lnTo>
                  <a:pt x="286475" y="192948"/>
                </a:lnTo>
                <a:lnTo>
                  <a:pt x="385802" y="292300"/>
                </a:lnTo>
                <a:lnTo>
                  <a:pt x="292228" y="385897"/>
                </a:lnTo>
                <a:lnTo>
                  <a:pt x="192901" y="286533"/>
                </a:lnTo>
                <a:lnTo>
                  <a:pt x="93573" y="385897"/>
                </a:lnTo>
                <a:lnTo>
                  <a:pt x="0" y="292300"/>
                </a:lnTo>
                <a:lnTo>
                  <a:pt x="99328" y="192948"/>
                </a:lnTo>
                <a:lnTo>
                  <a:pt x="0" y="93597"/>
                </a:lnTo>
                <a:close/>
              </a:path>
            </a:pathLst>
          </a:custGeom>
          <a:ln w="18716">
            <a:solidFill>
              <a:srgbClr val="222020"/>
            </a:solidFill>
          </a:ln>
        </p:spPr>
        <p:txBody>
          <a:bodyPr wrap="square" lIns="0" tIns="0" rIns="0" bIns="0" rtlCol="0"/>
          <a:lstStyle/>
          <a:p>
            <a:endParaRPr/>
          </a:p>
        </p:txBody>
      </p:sp>
      <p:sp>
        <p:nvSpPr>
          <p:cNvPr id="4" name="object 4"/>
          <p:cNvSpPr/>
          <p:nvPr/>
        </p:nvSpPr>
        <p:spPr>
          <a:xfrm>
            <a:off x="488155" y="3517874"/>
            <a:ext cx="386080" cy="386080"/>
          </a:xfrm>
          <a:custGeom>
            <a:avLst/>
            <a:gdLst/>
            <a:ahLst/>
            <a:cxnLst/>
            <a:rect l="l" t="t" r="r" b="b"/>
            <a:pathLst>
              <a:path w="386080" h="386079">
                <a:moveTo>
                  <a:pt x="0" y="93584"/>
                </a:moveTo>
                <a:lnTo>
                  <a:pt x="93573" y="0"/>
                </a:lnTo>
                <a:lnTo>
                  <a:pt x="192901" y="99351"/>
                </a:lnTo>
                <a:lnTo>
                  <a:pt x="292228" y="0"/>
                </a:lnTo>
                <a:lnTo>
                  <a:pt x="385802" y="93584"/>
                </a:lnTo>
                <a:lnTo>
                  <a:pt x="286475" y="192948"/>
                </a:lnTo>
                <a:lnTo>
                  <a:pt x="385802" y="292300"/>
                </a:lnTo>
                <a:lnTo>
                  <a:pt x="292228" y="385897"/>
                </a:lnTo>
                <a:lnTo>
                  <a:pt x="192901" y="286546"/>
                </a:lnTo>
                <a:lnTo>
                  <a:pt x="93573" y="385897"/>
                </a:lnTo>
                <a:lnTo>
                  <a:pt x="0" y="292300"/>
                </a:lnTo>
                <a:lnTo>
                  <a:pt x="99328" y="192948"/>
                </a:lnTo>
                <a:lnTo>
                  <a:pt x="0" y="93584"/>
                </a:lnTo>
                <a:close/>
              </a:path>
            </a:pathLst>
          </a:custGeom>
          <a:ln w="18716">
            <a:solidFill>
              <a:srgbClr val="222020"/>
            </a:solidFill>
          </a:ln>
        </p:spPr>
        <p:txBody>
          <a:bodyPr wrap="square" lIns="0" tIns="0" rIns="0" bIns="0" rtlCol="0"/>
          <a:lstStyle/>
          <a:p>
            <a:endParaRPr/>
          </a:p>
        </p:txBody>
      </p:sp>
      <p:sp>
        <p:nvSpPr>
          <p:cNvPr id="5" name="object 5"/>
          <p:cNvSpPr/>
          <p:nvPr/>
        </p:nvSpPr>
        <p:spPr>
          <a:xfrm>
            <a:off x="-719" y="-723"/>
            <a:ext cx="12042140" cy="548005"/>
          </a:xfrm>
          <a:custGeom>
            <a:avLst/>
            <a:gdLst/>
            <a:ahLst/>
            <a:cxnLst/>
            <a:rect l="l" t="t" r="r" b="b"/>
            <a:pathLst>
              <a:path w="12042140" h="548005">
                <a:moveTo>
                  <a:pt x="12041983" y="0"/>
                </a:moveTo>
                <a:lnTo>
                  <a:pt x="0" y="0"/>
                </a:lnTo>
                <a:lnTo>
                  <a:pt x="0" y="547839"/>
                </a:lnTo>
                <a:lnTo>
                  <a:pt x="6021344" y="547839"/>
                </a:lnTo>
                <a:lnTo>
                  <a:pt x="12041983" y="547839"/>
                </a:lnTo>
                <a:lnTo>
                  <a:pt x="12041983" y="0"/>
                </a:lnTo>
                <a:close/>
              </a:path>
            </a:pathLst>
          </a:custGeom>
          <a:solidFill>
            <a:srgbClr val="222020"/>
          </a:solidFill>
        </p:spPr>
        <p:txBody>
          <a:bodyPr wrap="square" lIns="0" tIns="0" rIns="0" bIns="0" rtlCol="0"/>
          <a:lstStyle/>
          <a:p>
            <a:endParaRPr/>
          </a:p>
        </p:txBody>
      </p:sp>
      <p:sp>
        <p:nvSpPr>
          <p:cNvPr id="6" name="object 6"/>
          <p:cNvSpPr/>
          <p:nvPr/>
        </p:nvSpPr>
        <p:spPr>
          <a:xfrm>
            <a:off x="10526369"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sp>
        <p:nvSpPr>
          <p:cNvPr id="7" name="object 7"/>
          <p:cNvSpPr/>
          <p:nvPr/>
        </p:nvSpPr>
        <p:spPr>
          <a:xfrm>
            <a:off x="9863252"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8" name="object 8"/>
          <p:cNvSpPr/>
          <p:nvPr/>
        </p:nvSpPr>
        <p:spPr>
          <a:xfrm>
            <a:off x="9200133"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9" name="object 9"/>
          <p:cNvSpPr/>
          <p:nvPr/>
        </p:nvSpPr>
        <p:spPr>
          <a:xfrm>
            <a:off x="8537029"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sp>
        <p:nvSpPr>
          <p:cNvPr id="10" name="object 10"/>
          <p:cNvSpPr/>
          <p:nvPr/>
        </p:nvSpPr>
        <p:spPr>
          <a:xfrm>
            <a:off x="7873187"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11" name="object 11"/>
          <p:cNvSpPr/>
          <p:nvPr/>
        </p:nvSpPr>
        <p:spPr>
          <a:xfrm>
            <a:off x="7210082"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pic>
        <p:nvPicPr>
          <p:cNvPr id="12" name="object 12"/>
          <p:cNvPicPr/>
          <p:nvPr/>
        </p:nvPicPr>
        <p:blipFill>
          <a:blip r:embed="rId2" cstate="print"/>
          <a:stretch>
            <a:fillRect/>
          </a:stretch>
        </p:blipFill>
        <p:spPr>
          <a:xfrm>
            <a:off x="11239919" y="0"/>
            <a:ext cx="7048081" cy="10286998"/>
          </a:xfrm>
          <a:prstGeom prst="rect">
            <a:avLst/>
          </a:prstGeom>
        </p:spPr>
      </p:pic>
      <p:sp>
        <p:nvSpPr>
          <p:cNvPr id="13" name="object 13"/>
          <p:cNvSpPr txBox="1">
            <a:spLocks noGrp="1"/>
          </p:cNvSpPr>
          <p:nvPr>
            <p:ph type="title"/>
          </p:nvPr>
        </p:nvSpPr>
        <p:spPr>
          <a:prstGeom prst="rect">
            <a:avLst/>
          </a:prstGeom>
        </p:spPr>
        <p:txBody>
          <a:bodyPr vert="horz" wrap="square" lIns="0" tIns="256197" rIns="0" bIns="0" rtlCol="0">
            <a:spAutoFit/>
          </a:bodyPr>
          <a:lstStyle/>
          <a:p>
            <a:pPr marL="41275">
              <a:lnSpc>
                <a:spcPct val="100000"/>
              </a:lnSpc>
              <a:spcBef>
                <a:spcPts val="125"/>
              </a:spcBef>
            </a:pPr>
            <a:r>
              <a:rPr sz="5000" spc="-60" dirty="0">
                <a:latin typeface="Tahoma"/>
                <a:cs typeface="Tahoma"/>
              </a:rPr>
              <a:t>Sending</a:t>
            </a:r>
            <a:r>
              <a:rPr sz="5000" spc="-459" dirty="0">
                <a:latin typeface="Tahoma"/>
                <a:cs typeface="Tahoma"/>
              </a:rPr>
              <a:t> </a:t>
            </a:r>
            <a:r>
              <a:rPr sz="5000" spc="185" dirty="0">
                <a:latin typeface="Tahoma"/>
                <a:cs typeface="Tahoma"/>
              </a:rPr>
              <a:t>SMS</a:t>
            </a:r>
            <a:r>
              <a:rPr sz="5000" spc="-455" dirty="0">
                <a:latin typeface="Tahoma"/>
                <a:cs typeface="Tahoma"/>
              </a:rPr>
              <a:t> </a:t>
            </a:r>
            <a:r>
              <a:rPr sz="5000" spc="-10" dirty="0">
                <a:latin typeface="Tahoma"/>
                <a:cs typeface="Tahoma"/>
              </a:rPr>
              <a:t>Notifications</a:t>
            </a:r>
            <a:endParaRPr sz="5000">
              <a:latin typeface="Tahoma"/>
              <a:cs typeface="Tahoma"/>
            </a:endParaRPr>
          </a:p>
        </p:txBody>
      </p:sp>
      <p:pic>
        <p:nvPicPr>
          <p:cNvPr id="14" name="object 14"/>
          <p:cNvPicPr/>
          <p:nvPr/>
        </p:nvPicPr>
        <p:blipFill>
          <a:blip r:embed="rId3" cstate="print"/>
          <a:stretch>
            <a:fillRect/>
          </a:stretch>
        </p:blipFill>
        <p:spPr>
          <a:xfrm>
            <a:off x="1367459" y="2257082"/>
            <a:ext cx="123825" cy="123825"/>
          </a:xfrm>
          <a:prstGeom prst="rect">
            <a:avLst/>
          </a:prstGeom>
        </p:spPr>
      </p:pic>
      <p:pic>
        <p:nvPicPr>
          <p:cNvPr id="17" name="object 17"/>
          <p:cNvPicPr/>
          <p:nvPr/>
        </p:nvPicPr>
        <p:blipFill>
          <a:blip r:embed="rId4" cstate="print"/>
          <a:stretch>
            <a:fillRect/>
          </a:stretch>
        </p:blipFill>
        <p:spPr>
          <a:xfrm>
            <a:off x="1372082" y="6582791"/>
            <a:ext cx="114300" cy="114300"/>
          </a:xfrm>
          <a:prstGeom prst="rect">
            <a:avLst/>
          </a:prstGeom>
        </p:spPr>
      </p:pic>
      <p:sp>
        <p:nvSpPr>
          <p:cNvPr id="18" name="object 18"/>
          <p:cNvSpPr txBox="1"/>
          <p:nvPr/>
        </p:nvSpPr>
        <p:spPr>
          <a:xfrm>
            <a:off x="1385271" y="1704096"/>
            <a:ext cx="9109075" cy="6878806"/>
          </a:xfrm>
          <a:prstGeom prst="rect">
            <a:avLst/>
          </a:prstGeom>
        </p:spPr>
        <p:txBody>
          <a:bodyPr vert="horz" wrap="square" lIns="0" tIns="12700" rIns="0" bIns="0" rtlCol="0">
            <a:spAutoFit/>
          </a:bodyPr>
          <a:lstStyle/>
          <a:p>
            <a:pPr>
              <a:lnSpc>
                <a:spcPct val="100000"/>
              </a:lnSpc>
              <a:spcBef>
                <a:spcPts val="1025"/>
              </a:spcBef>
            </a:pPr>
            <a:endParaRPr lang="en-IN" sz="2700" dirty="0">
              <a:latin typeface="Trebuchet MS"/>
              <a:cs typeface="Trebuchet MS"/>
            </a:endParaRPr>
          </a:p>
          <a:p>
            <a:pPr marL="12700">
              <a:lnSpc>
                <a:spcPct val="100000"/>
              </a:lnSpc>
            </a:pPr>
            <a:endParaRPr lang="en-IN" sz="4950" spc="-105" dirty="0">
              <a:latin typeface="Tahoma"/>
              <a:cs typeface="Tahoma"/>
            </a:endParaRPr>
          </a:p>
          <a:p>
            <a:pPr marL="12700">
              <a:lnSpc>
                <a:spcPct val="100000"/>
              </a:lnSpc>
            </a:pPr>
            <a:endParaRPr lang="en-IN" sz="4950" spc="-105" dirty="0">
              <a:latin typeface="Tahoma"/>
              <a:cs typeface="Tahoma"/>
            </a:endParaRPr>
          </a:p>
          <a:p>
            <a:pPr marL="12700">
              <a:lnSpc>
                <a:spcPct val="100000"/>
              </a:lnSpc>
            </a:pPr>
            <a:endParaRPr lang="en-IN" sz="4950" spc="-105" dirty="0">
              <a:latin typeface="Tahoma"/>
              <a:cs typeface="Tahoma"/>
            </a:endParaRPr>
          </a:p>
          <a:p>
            <a:pPr marL="12700">
              <a:lnSpc>
                <a:spcPct val="100000"/>
              </a:lnSpc>
            </a:pPr>
            <a:endParaRPr lang="en-IN" sz="4950" spc="-105" dirty="0">
              <a:latin typeface="Tahoma"/>
              <a:cs typeface="Tahoma"/>
            </a:endParaRPr>
          </a:p>
          <a:p>
            <a:pPr marL="12700">
              <a:lnSpc>
                <a:spcPct val="100000"/>
              </a:lnSpc>
            </a:pPr>
            <a:r>
              <a:rPr sz="4950" spc="-105" dirty="0">
                <a:latin typeface="Tahoma"/>
                <a:cs typeface="Tahoma"/>
              </a:rPr>
              <a:t>Testing</a:t>
            </a:r>
            <a:r>
              <a:rPr sz="4950" spc="-434" dirty="0">
                <a:latin typeface="Tahoma"/>
                <a:cs typeface="Tahoma"/>
              </a:rPr>
              <a:t> </a:t>
            </a:r>
            <a:r>
              <a:rPr sz="4950" spc="-105" dirty="0">
                <a:latin typeface="Tahoma"/>
                <a:cs typeface="Tahoma"/>
              </a:rPr>
              <a:t>the</a:t>
            </a:r>
            <a:r>
              <a:rPr sz="4950" spc="-434" dirty="0">
                <a:latin typeface="Tahoma"/>
                <a:cs typeface="Tahoma"/>
              </a:rPr>
              <a:t> </a:t>
            </a:r>
            <a:r>
              <a:rPr sz="4950" spc="-10" dirty="0">
                <a:latin typeface="Tahoma"/>
                <a:cs typeface="Tahoma"/>
              </a:rPr>
              <a:t>System</a:t>
            </a:r>
            <a:endParaRPr sz="4950" dirty="0">
              <a:latin typeface="Tahoma"/>
              <a:cs typeface="Tahoma"/>
            </a:endParaRPr>
          </a:p>
          <a:p>
            <a:pPr marL="319405" marR="5080" algn="just">
              <a:lnSpc>
                <a:spcPct val="100099"/>
              </a:lnSpc>
              <a:spcBef>
                <a:spcPts val="4365"/>
              </a:spcBef>
            </a:pPr>
            <a:r>
              <a:rPr sz="2700" dirty="0">
                <a:latin typeface="Tahoma"/>
                <a:cs typeface="Tahoma"/>
              </a:rPr>
              <a:t>Once</a:t>
            </a:r>
            <a:r>
              <a:rPr sz="2700" spc="565" dirty="0">
                <a:latin typeface="Tahoma"/>
                <a:cs typeface="Tahoma"/>
              </a:rPr>
              <a:t> </a:t>
            </a:r>
            <a:r>
              <a:rPr sz="2700" dirty="0">
                <a:latin typeface="Tahoma"/>
                <a:cs typeface="Tahoma"/>
              </a:rPr>
              <a:t>the</a:t>
            </a:r>
            <a:r>
              <a:rPr sz="2700" spc="570" dirty="0">
                <a:latin typeface="Tahoma"/>
                <a:cs typeface="Tahoma"/>
              </a:rPr>
              <a:t> </a:t>
            </a:r>
            <a:r>
              <a:rPr sz="2700" dirty="0">
                <a:latin typeface="Tahoma"/>
                <a:cs typeface="Tahoma"/>
              </a:rPr>
              <a:t>motion</a:t>
            </a:r>
            <a:r>
              <a:rPr sz="2700" spc="575" dirty="0">
                <a:latin typeface="Tahoma"/>
                <a:cs typeface="Tahoma"/>
              </a:rPr>
              <a:t> </a:t>
            </a:r>
            <a:r>
              <a:rPr sz="2700" dirty="0">
                <a:latin typeface="Tahoma"/>
                <a:cs typeface="Tahoma"/>
              </a:rPr>
              <a:t>detection</a:t>
            </a:r>
            <a:r>
              <a:rPr sz="2700" spc="575" dirty="0">
                <a:latin typeface="Tahoma"/>
                <a:cs typeface="Tahoma"/>
              </a:rPr>
              <a:t> </a:t>
            </a:r>
            <a:r>
              <a:rPr sz="2700" dirty="0">
                <a:latin typeface="Tahoma"/>
                <a:cs typeface="Tahoma"/>
              </a:rPr>
              <a:t>and</a:t>
            </a:r>
            <a:r>
              <a:rPr sz="2700" spc="570" dirty="0">
                <a:latin typeface="Tahoma"/>
                <a:cs typeface="Tahoma"/>
              </a:rPr>
              <a:t> </a:t>
            </a:r>
            <a:r>
              <a:rPr sz="2700" dirty="0">
                <a:latin typeface="Tahoma"/>
                <a:cs typeface="Tahoma"/>
              </a:rPr>
              <a:t>alert</a:t>
            </a:r>
            <a:r>
              <a:rPr sz="2700" spc="570" dirty="0">
                <a:latin typeface="Tahoma"/>
                <a:cs typeface="Tahoma"/>
              </a:rPr>
              <a:t> </a:t>
            </a:r>
            <a:r>
              <a:rPr sz="2700" dirty="0">
                <a:latin typeface="Tahoma"/>
                <a:cs typeface="Tahoma"/>
              </a:rPr>
              <a:t>system</a:t>
            </a:r>
            <a:r>
              <a:rPr sz="2700" spc="570" dirty="0">
                <a:latin typeface="Tahoma"/>
                <a:cs typeface="Tahoma"/>
              </a:rPr>
              <a:t> </a:t>
            </a:r>
            <a:r>
              <a:rPr sz="2700" dirty="0">
                <a:latin typeface="Tahoma"/>
                <a:cs typeface="Tahoma"/>
              </a:rPr>
              <a:t>is</a:t>
            </a:r>
            <a:r>
              <a:rPr sz="2700" spc="575" dirty="0">
                <a:latin typeface="Tahoma"/>
                <a:cs typeface="Tahoma"/>
              </a:rPr>
              <a:t> </a:t>
            </a:r>
            <a:r>
              <a:rPr sz="2700" dirty="0">
                <a:latin typeface="Tahoma"/>
                <a:cs typeface="Tahoma"/>
              </a:rPr>
              <a:t>set</a:t>
            </a:r>
            <a:r>
              <a:rPr sz="2700" spc="575" dirty="0">
                <a:latin typeface="Tahoma"/>
                <a:cs typeface="Tahoma"/>
              </a:rPr>
              <a:t> </a:t>
            </a:r>
            <a:r>
              <a:rPr sz="2700" spc="-25" dirty="0">
                <a:latin typeface="Tahoma"/>
                <a:cs typeface="Tahoma"/>
              </a:rPr>
              <a:t>up, </a:t>
            </a:r>
            <a:r>
              <a:rPr sz="2700" dirty="0">
                <a:latin typeface="Tahoma"/>
                <a:cs typeface="Tahoma"/>
              </a:rPr>
              <a:t>thorough</a:t>
            </a:r>
            <a:r>
              <a:rPr sz="2700" spc="310" dirty="0">
                <a:latin typeface="Tahoma"/>
                <a:cs typeface="Tahoma"/>
              </a:rPr>
              <a:t> </a:t>
            </a:r>
            <a:r>
              <a:rPr sz="2700" dirty="0">
                <a:latin typeface="Tahoma"/>
                <a:cs typeface="Tahoma"/>
              </a:rPr>
              <a:t>testing</a:t>
            </a:r>
            <a:r>
              <a:rPr sz="2700" spc="310" dirty="0">
                <a:latin typeface="Tahoma"/>
                <a:cs typeface="Tahoma"/>
              </a:rPr>
              <a:t> </a:t>
            </a:r>
            <a:r>
              <a:rPr sz="2700" dirty="0">
                <a:latin typeface="Tahoma"/>
                <a:cs typeface="Tahoma"/>
              </a:rPr>
              <a:t>is</a:t>
            </a:r>
            <a:r>
              <a:rPr sz="2700" spc="310" dirty="0">
                <a:latin typeface="Tahoma"/>
                <a:cs typeface="Tahoma"/>
              </a:rPr>
              <a:t> </a:t>
            </a:r>
            <a:r>
              <a:rPr sz="2700" dirty="0">
                <a:latin typeface="Tahoma"/>
                <a:cs typeface="Tahoma"/>
              </a:rPr>
              <a:t>crucial.</a:t>
            </a:r>
            <a:r>
              <a:rPr sz="2700" spc="310" dirty="0">
                <a:latin typeface="Tahoma"/>
                <a:cs typeface="Tahoma"/>
              </a:rPr>
              <a:t> </a:t>
            </a:r>
            <a:r>
              <a:rPr sz="2700" dirty="0">
                <a:latin typeface="Tahoma"/>
                <a:cs typeface="Tahoma"/>
              </a:rPr>
              <a:t>Check</a:t>
            </a:r>
            <a:r>
              <a:rPr sz="2700" spc="310" dirty="0">
                <a:latin typeface="Tahoma"/>
                <a:cs typeface="Tahoma"/>
              </a:rPr>
              <a:t> </a:t>
            </a:r>
            <a:r>
              <a:rPr sz="2700" dirty="0">
                <a:latin typeface="Tahoma"/>
                <a:cs typeface="Tahoma"/>
              </a:rPr>
              <a:t>for</a:t>
            </a:r>
            <a:r>
              <a:rPr sz="2700" spc="310" dirty="0">
                <a:latin typeface="Tahoma"/>
                <a:cs typeface="Tahoma"/>
              </a:rPr>
              <a:t> </a:t>
            </a:r>
            <a:r>
              <a:rPr sz="2700" dirty="0">
                <a:latin typeface="Tahoma"/>
                <a:cs typeface="Tahoma"/>
              </a:rPr>
              <a:t>false</a:t>
            </a:r>
            <a:r>
              <a:rPr sz="2700" spc="310" dirty="0">
                <a:latin typeface="Tahoma"/>
                <a:cs typeface="Tahoma"/>
              </a:rPr>
              <a:t> </a:t>
            </a:r>
            <a:r>
              <a:rPr sz="2700" dirty="0">
                <a:latin typeface="Tahoma"/>
                <a:cs typeface="Tahoma"/>
              </a:rPr>
              <a:t>positives</a:t>
            </a:r>
            <a:r>
              <a:rPr sz="2700" spc="315" dirty="0">
                <a:latin typeface="Tahoma"/>
                <a:cs typeface="Tahoma"/>
              </a:rPr>
              <a:t> </a:t>
            </a:r>
            <a:r>
              <a:rPr sz="2700" spc="-25" dirty="0">
                <a:latin typeface="Tahoma"/>
                <a:cs typeface="Tahoma"/>
              </a:rPr>
              <a:t>and </a:t>
            </a:r>
            <a:r>
              <a:rPr sz="2700" dirty="0">
                <a:latin typeface="Tahoma"/>
                <a:cs typeface="Tahoma"/>
              </a:rPr>
              <a:t>ensure</a:t>
            </a:r>
            <a:r>
              <a:rPr sz="2700" spc="90" dirty="0">
                <a:latin typeface="Tahoma"/>
                <a:cs typeface="Tahoma"/>
              </a:rPr>
              <a:t> </a:t>
            </a:r>
            <a:r>
              <a:rPr sz="2700" dirty="0">
                <a:latin typeface="Tahoma"/>
                <a:cs typeface="Tahoma"/>
              </a:rPr>
              <a:t>alerts</a:t>
            </a:r>
            <a:r>
              <a:rPr sz="2700" spc="95" dirty="0">
                <a:latin typeface="Tahoma"/>
                <a:cs typeface="Tahoma"/>
              </a:rPr>
              <a:t> </a:t>
            </a:r>
            <a:r>
              <a:rPr sz="2700" dirty="0">
                <a:latin typeface="Tahoma"/>
                <a:cs typeface="Tahoma"/>
              </a:rPr>
              <a:t>are</a:t>
            </a:r>
            <a:r>
              <a:rPr sz="2700" spc="95" dirty="0">
                <a:latin typeface="Tahoma"/>
                <a:cs typeface="Tahoma"/>
              </a:rPr>
              <a:t> </a:t>
            </a:r>
            <a:r>
              <a:rPr sz="2700" dirty="0">
                <a:latin typeface="Tahoma"/>
                <a:cs typeface="Tahoma"/>
              </a:rPr>
              <a:t>sent</a:t>
            </a:r>
            <a:r>
              <a:rPr sz="2700" spc="90" dirty="0">
                <a:latin typeface="Tahoma"/>
                <a:cs typeface="Tahoma"/>
              </a:rPr>
              <a:t> </a:t>
            </a:r>
            <a:r>
              <a:rPr sz="2700" dirty="0">
                <a:latin typeface="Tahoma"/>
                <a:cs typeface="Tahoma"/>
              </a:rPr>
              <a:t>promptly.</a:t>
            </a:r>
            <a:r>
              <a:rPr sz="2700" spc="95" dirty="0">
                <a:latin typeface="Tahoma"/>
                <a:cs typeface="Tahoma"/>
              </a:rPr>
              <a:t> </a:t>
            </a:r>
            <a:r>
              <a:rPr sz="2700" dirty="0">
                <a:latin typeface="Tahoma"/>
                <a:cs typeface="Tahoma"/>
              </a:rPr>
              <a:t>Monitor</a:t>
            </a:r>
            <a:r>
              <a:rPr sz="2700" spc="95" dirty="0">
                <a:latin typeface="Tahoma"/>
                <a:cs typeface="Tahoma"/>
              </a:rPr>
              <a:t> </a:t>
            </a:r>
            <a:r>
              <a:rPr sz="2700" dirty="0">
                <a:latin typeface="Tahoma"/>
                <a:cs typeface="Tahoma"/>
              </a:rPr>
              <a:t>the</a:t>
            </a:r>
            <a:r>
              <a:rPr sz="2700" spc="95" dirty="0">
                <a:latin typeface="Tahoma"/>
                <a:cs typeface="Tahoma"/>
              </a:rPr>
              <a:t> </a:t>
            </a:r>
            <a:r>
              <a:rPr sz="2700" spc="-20" dirty="0">
                <a:latin typeface="Tahoma"/>
                <a:cs typeface="Tahoma"/>
              </a:rPr>
              <a:t>performance </a:t>
            </a:r>
            <a:r>
              <a:rPr sz="2700" dirty="0">
                <a:latin typeface="Tahoma"/>
                <a:cs typeface="Tahoma"/>
              </a:rPr>
              <a:t>under</a:t>
            </a:r>
            <a:r>
              <a:rPr sz="2700" spc="200" dirty="0">
                <a:latin typeface="Tahoma"/>
                <a:cs typeface="Tahoma"/>
              </a:rPr>
              <a:t>  </a:t>
            </a:r>
            <a:r>
              <a:rPr sz="2700" dirty="0">
                <a:latin typeface="Tahoma"/>
                <a:cs typeface="Tahoma"/>
              </a:rPr>
              <a:t>different</a:t>
            </a:r>
            <a:r>
              <a:rPr sz="2700" spc="200" dirty="0">
                <a:latin typeface="Tahoma"/>
                <a:cs typeface="Tahoma"/>
              </a:rPr>
              <a:t>  </a:t>
            </a:r>
            <a:r>
              <a:rPr sz="2700" dirty="0">
                <a:latin typeface="Tahoma"/>
                <a:cs typeface="Tahoma"/>
              </a:rPr>
              <a:t>conditions</a:t>
            </a:r>
            <a:r>
              <a:rPr sz="2700" spc="200" dirty="0">
                <a:latin typeface="Tahoma"/>
                <a:cs typeface="Tahoma"/>
              </a:rPr>
              <a:t>  </a:t>
            </a:r>
            <a:r>
              <a:rPr sz="2700" dirty="0">
                <a:latin typeface="Tahoma"/>
                <a:cs typeface="Tahoma"/>
              </a:rPr>
              <a:t>to</a:t>
            </a:r>
            <a:r>
              <a:rPr sz="2700" spc="200" dirty="0">
                <a:latin typeface="Tahoma"/>
                <a:cs typeface="Tahoma"/>
              </a:rPr>
              <a:t>  </a:t>
            </a:r>
            <a:r>
              <a:rPr sz="2700" spc="-60" dirty="0">
                <a:latin typeface="Tahoma"/>
                <a:cs typeface="Tahoma"/>
              </a:rPr>
              <a:t>fine-</a:t>
            </a:r>
            <a:r>
              <a:rPr sz="2700" dirty="0">
                <a:latin typeface="Tahoma"/>
                <a:cs typeface="Tahoma"/>
              </a:rPr>
              <a:t>tune</a:t>
            </a:r>
            <a:r>
              <a:rPr sz="2700" spc="200" dirty="0">
                <a:latin typeface="Tahoma"/>
                <a:cs typeface="Tahoma"/>
              </a:rPr>
              <a:t>  </a:t>
            </a:r>
            <a:r>
              <a:rPr sz="2700" dirty="0">
                <a:latin typeface="Tahoma"/>
                <a:cs typeface="Tahoma"/>
              </a:rPr>
              <a:t>the</a:t>
            </a:r>
            <a:r>
              <a:rPr sz="2700" spc="200" dirty="0">
                <a:latin typeface="Tahoma"/>
                <a:cs typeface="Tahoma"/>
              </a:rPr>
              <a:t>  </a:t>
            </a:r>
            <a:r>
              <a:rPr sz="2700" spc="-10" dirty="0">
                <a:latin typeface="Tahoma"/>
                <a:cs typeface="Tahoma"/>
              </a:rPr>
              <a:t>detection </a:t>
            </a:r>
            <a:r>
              <a:rPr sz="2700" spc="-50" dirty="0">
                <a:latin typeface="Tahoma"/>
                <a:cs typeface="Tahoma"/>
              </a:rPr>
              <a:t>sensitivity</a:t>
            </a:r>
            <a:r>
              <a:rPr sz="2700" spc="-215" dirty="0">
                <a:latin typeface="Tahoma"/>
                <a:cs typeface="Tahoma"/>
              </a:rPr>
              <a:t> </a:t>
            </a:r>
            <a:r>
              <a:rPr sz="2700" spc="-70" dirty="0">
                <a:latin typeface="Tahoma"/>
                <a:cs typeface="Tahoma"/>
              </a:rPr>
              <a:t>and</a:t>
            </a:r>
            <a:r>
              <a:rPr sz="2700" spc="-225" dirty="0">
                <a:latin typeface="Tahoma"/>
                <a:cs typeface="Tahoma"/>
              </a:rPr>
              <a:t> </a:t>
            </a:r>
            <a:r>
              <a:rPr sz="2700" spc="-80" dirty="0">
                <a:latin typeface="Tahoma"/>
                <a:cs typeface="Tahoma"/>
              </a:rPr>
              <a:t>alert</a:t>
            </a:r>
            <a:r>
              <a:rPr sz="2700" spc="-215" dirty="0">
                <a:latin typeface="Tahoma"/>
                <a:cs typeface="Tahoma"/>
              </a:rPr>
              <a:t> </a:t>
            </a:r>
            <a:r>
              <a:rPr sz="2700" spc="-10" dirty="0">
                <a:latin typeface="Tahoma"/>
                <a:cs typeface="Tahoma"/>
              </a:rPr>
              <a:t>mechanisms.</a:t>
            </a:r>
            <a:endParaRPr sz="2700" dirty="0">
              <a:latin typeface="Tahoma"/>
              <a:cs typeface="Tahoma"/>
            </a:endParaRPr>
          </a:p>
        </p:txBody>
      </p:sp>
      <p:sp>
        <p:nvSpPr>
          <p:cNvPr id="19" name="TextBox 18">
            <a:extLst>
              <a:ext uri="{FF2B5EF4-FFF2-40B4-BE49-F238E27FC236}">
                <a16:creationId xmlns:a16="http://schemas.microsoft.com/office/drawing/2014/main" id="{9732694C-C1D9-18E8-17C2-EB43FA79E37F}"/>
              </a:ext>
            </a:extLst>
          </p:cNvPr>
          <p:cNvSpPr txBox="1"/>
          <p:nvPr/>
        </p:nvSpPr>
        <p:spPr>
          <a:xfrm>
            <a:off x="1716328" y="2101849"/>
            <a:ext cx="8571739" cy="2677656"/>
          </a:xfrm>
          <a:prstGeom prst="rect">
            <a:avLst/>
          </a:prstGeom>
          <a:noFill/>
        </p:spPr>
        <p:txBody>
          <a:bodyPr wrap="square" rtlCol="0">
            <a:spAutoFit/>
          </a:bodyPr>
          <a:lstStyle/>
          <a:p>
            <a:r>
              <a:rPr lang="en-US" sz="2800" dirty="0"/>
              <a:t>Using Twilio's API, you can send SMS notifications directly from your application. The process involves creating a Twilio account, obtaining an API key, and using the Twilio library to send messages. This feature is essential for real-time alerts during motion detection events.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57592" y="215605"/>
            <a:ext cx="15725775" cy="9809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 y="6822133"/>
            <a:ext cx="18292445" cy="3470910"/>
            <a:chOff x="-5913" y="6822133"/>
            <a:chExt cx="18292445" cy="3470910"/>
          </a:xfrm>
        </p:grpSpPr>
        <p:sp>
          <p:nvSpPr>
            <p:cNvPr id="3" name="object 3"/>
            <p:cNvSpPr/>
            <p:nvPr/>
          </p:nvSpPr>
          <p:spPr>
            <a:xfrm>
              <a:off x="0" y="6828047"/>
              <a:ext cx="5034915" cy="3459479"/>
            </a:xfrm>
            <a:custGeom>
              <a:avLst/>
              <a:gdLst/>
              <a:ahLst/>
              <a:cxnLst/>
              <a:rect l="l" t="t" r="r" b="b"/>
              <a:pathLst>
                <a:path w="5034915" h="3459479">
                  <a:moveTo>
                    <a:pt x="0" y="268774"/>
                  </a:moveTo>
                  <a:lnTo>
                    <a:pt x="1860622" y="0"/>
                  </a:lnTo>
                  <a:lnTo>
                    <a:pt x="1461983" y="953124"/>
                  </a:lnTo>
                  <a:lnTo>
                    <a:pt x="2333046" y="642884"/>
                  </a:lnTo>
                  <a:lnTo>
                    <a:pt x="2823379" y="1170100"/>
                  </a:lnTo>
                  <a:lnTo>
                    <a:pt x="3764169" y="1077372"/>
                  </a:lnTo>
                  <a:lnTo>
                    <a:pt x="3815581" y="1763412"/>
                  </a:lnTo>
                  <a:lnTo>
                    <a:pt x="5034460" y="2352943"/>
                  </a:lnTo>
                  <a:lnTo>
                    <a:pt x="4162613" y="3458950"/>
                  </a:lnTo>
                </a:path>
              </a:pathLst>
            </a:custGeom>
            <a:ln w="11827">
              <a:solidFill>
                <a:srgbClr val="222020"/>
              </a:solidFill>
            </a:ln>
          </p:spPr>
          <p:txBody>
            <a:bodyPr wrap="square" lIns="0" tIns="0" rIns="0" bIns="0" rtlCol="0"/>
            <a:lstStyle/>
            <a:p>
              <a:endParaRPr/>
            </a:p>
          </p:txBody>
        </p:sp>
        <p:sp>
          <p:nvSpPr>
            <p:cNvPr id="4" name="object 4"/>
            <p:cNvSpPr/>
            <p:nvPr/>
          </p:nvSpPr>
          <p:spPr>
            <a:xfrm>
              <a:off x="-719" y="9399600"/>
              <a:ext cx="18287365" cy="886460"/>
            </a:xfrm>
            <a:custGeom>
              <a:avLst/>
              <a:gdLst/>
              <a:ahLst/>
              <a:cxnLst/>
              <a:rect l="l" t="t" r="r" b="b"/>
              <a:pathLst>
                <a:path w="18287365" h="886459">
                  <a:moveTo>
                    <a:pt x="18287195" y="0"/>
                  </a:moveTo>
                  <a:lnTo>
                    <a:pt x="0" y="0"/>
                  </a:lnTo>
                  <a:lnTo>
                    <a:pt x="0" y="886271"/>
                  </a:lnTo>
                  <a:lnTo>
                    <a:pt x="9143982" y="886271"/>
                  </a:lnTo>
                  <a:lnTo>
                    <a:pt x="18287195" y="886271"/>
                  </a:lnTo>
                  <a:lnTo>
                    <a:pt x="18287195" y="0"/>
                  </a:lnTo>
                  <a:close/>
                </a:path>
              </a:pathLst>
            </a:custGeom>
            <a:solidFill>
              <a:srgbClr val="222020"/>
            </a:solidFill>
          </p:spPr>
          <p:txBody>
            <a:bodyPr wrap="square" lIns="0" tIns="0" rIns="0" bIns="0" rtlCol="0"/>
            <a:lstStyle/>
            <a:p>
              <a:endParaRPr/>
            </a:p>
          </p:txBody>
        </p:sp>
      </p:grpSp>
      <p:sp>
        <p:nvSpPr>
          <p:cNvPr id="5" name="object 5"/>
          <p:cNvSpPr/>
          <p:nvPr/>
        </p:nvSpPr>
        <p:spPr>
          <a:xfrm>
            <a:off x="17328177" y="788875"/>
            <a:ext cx="400050" cy="400685"/>
          </a:xfrm>
          <a:custGeom>
            <a:avLst/>
            <a:gdLst/>
            <a:ahLst/>
            <a:cxnLst/>
            <a:rect l="l" t="t" r="r" b="b"/>
            <a:pathLst>
              <a:path w="400050" h="400684">
                <a:moveTo>
                  <a:pt x="0" y="97041"/>
                </a:moveTo>
                <a:lnTo>
                  <a:pt x="97014" y="0"/>
                </a:lnTo>
                <a:lnTo>
                  <a:pt x="199996" y="103024"/>
                </a:lnTo>
                <a:lnTo>
                  <a:pt x="302978" y="0"/>
                </a:lnTo>
                <a:lnTo>
                  <a:pt x="399992" y="97041"/>
                </a:lnTo>
                <a:lnTo>
                  <a:pt x="297010" y="200053"/>
                </a:lnTo>
                <a:lnTo>
                  <a:pt x="399992" y="303077"/>
                </a:lnTo>
                <a:lnTo>
                  <a:pt x="302978" y="400118"/>
                </a:lnTo>
                <a:lnTo>
                  <a:pt x="199996" y="297094"/>
                </a:lnTo>
                <a:lnTo>
                  <a:pt x="97014" y="400118"/>
                </a:lnTo>
                <a:lnTo>
                  <a:pt x="0" y="303077"/>
                </a:lnTo>
                <a:lnTo>
                  <a:pt x="102982" y="200053"/>
                </a:lnTo>
                <a:lnTo>
                  <a:pt x="0" y="97041"/>
                </a:lnTo>
                <a:close/>
              </a:path>
            </a:pathLst>
          </a:custGeom>
          <a:ln w="19405">
            <a:solidFill>
              <a:srgbClr val="222020"/>
            </a:solidFill>
          </a:ln>
        </p:spPr>
        <p:txBody>
          <a:bodyPr wrap="square" lIns="0" tIns="0" rIns="0" bIns="0" rtlCol="0"/>
          <a:lstStyle/>
          <a:p>
            <a:endParaRPr/>
          </a:p>
        </p:txBody>
      </p:sp>
      <p:sp>
        <p:nvSpPr>
          <p:cNvPr id="6" name="object 6"/>
          <p:cNvSpPr/>
          <p:nvPr/>
        </p:nvSpPr>
        <p:spPr>
          <a:xfrm>
            <a:off x="17328177" y="1371874"/>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7" name="object 7"/>
          <p:cNvSpPr/>
          <p:nvPr/>
        </p:nvSpPr>
        <p:spPr>
          <a:xfrm>
            <a:off x="17328177" y="1954873"/>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8" name="object 8"/>
          <p:cNvSpPr/>
          <p:nvPr/>
        </p:nvSpPr>
        <p:spPr>
          <a:xfrm>
            <a:off x="17328177" y="2537123"/>
            <a:ext cx="400050" cy="400685"/>
          </a:xfrm>
          <a:custGeom>
            <a:avLst/>
            <a:gdLst/>
            <a:ahLst/>
            <a:cxnLst/>
            <a:rect l="l" t="t" r="r" b="b"/>
            <a:pathLst>
              <a:path w="400050" h="400685">
                <a:moveTo>
                  <a:pt x="0" y="97041"/>
                </a:moveTo>
                <a:lnTo>
                  <a:pt x="97014" y="0"/>
                </a:lnTo>
                <a:lnTo>
                  <a:pt x="199996" y="102998"/>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9" name="object 9"/>
          <p:cNvSpPr/>
          <p:nvPr/>
        </p:nvSpPr>
        <p:spPr>
          <a:xfrm>
            <a:off x="17328177" y="3120109"/>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10" name="object 10"/>
          <p:cNvSpPr/>
          <p:nvPr/>
        </p:nvSpPr>
        <p:spPr>
          <a:xfrm>
            <a:off x="17328177" y="3703108"/>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0" y="0"/>
            <a:ext cx="5190458" cy="4824933"/>
          </a:xfrm>
          <a:prstGeom prst="rect">
            <a:avLst/>
          </a:prstGeom>
        </p:spPr>
      </p:pic>
      <p:sp>
        <p:nvSpPr>
          <p:cNvPr id="12" name="object 12"/>
          <p:cNvSpPr/>
          <p:nvPr/>
        </p:nvSpPr>
        <p:spPr>
          <a:xfrm>
            <a:off x="7818107"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3" name="object 13"/>
          <p:cNvSpPr/>
          <p:nvPr/>
        </p:nvSpPr>
        <p:spPr>
          <a:xfrm>
            <a:off x="7152868" y="8326031"/>
            <a:ext cx="548640" cy="548640"/>
          </a:xfrm>
          <a:custGeom>
            <a:avLst/>
            <a:gdLst/>
            <a:ahLst/>
            <a:cxnLst/>
            <a:rect l="l" t="t" r="r" b="b"/>
            <a:pathLst>
              <a:path w="548640" h="548640">
                <a:moveTo>
                  <a:pt x="548614" y="0"/>
                </a:moveTo>
                <a:lnTo>
                  <a:pt x="0" y="548589"/>
                </a:lnTo>
                <a:lnTo>
                  <a:pt x="548614" y="548589"/>
                </a:lnTo>
                <a:lnTo>
                  <a:pt x="548614" y="0"/>
                </a:lnTo>
                <a:close/>
              </a:path>
            </a:pathLst>
          </a:custGeom>
          <a:solidFill>
            <a:srgbClr val="222020"/>
          </a:solidFill>
        </p:spPr>
        <p:txBody>
          <a:bodyPr wrap="square" lIns="0" tIns="0" rIns="0" bIns="0" rtlCol="0"/>
          <a:lstStyle/>
          <a:p>
            <a:endParaRPr/>
          </a:p>
        </p:txBody>
      </p:sp>
      <p:sp>
        <p:nvSpPr>
          <p:cNvPr id="14" name="object 14"/>
          <p:cNvSpPr/>
          <p:nvPr/>
        </p:nvSpPr>
        <p:spPr>
          <a:xfrm>
            <a:off x="6488353"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5" name="object 15"/>
          <p:cNvSpPr txBox="1">
            <a:spLocks noGrp="1"/>
          </p:cNvSpPr>
          <p:nvPr>
            <p:ph type="title"/>
          </p:nvPr>
        </p:nvSpPr>
        <p:spPr>
          <a:xfrm>
            <a:off x="6159550" y="750265"/>
            <a:ext cx="3175635" cy="832485"/>
          </a:xfrm>
          <a:prstGeom prst="rect">
            <a:avLst/>
          </a:prstGeom>
        </p:spPr>
        <p:txBody>
          <a:bodyPr vert="horz" wrap="square" lIns="0" tIns="12065" rIns="0" bIns="0" rtlCol="0">
            <a:spAutoFit/>
          </a:bodyPr>
          <a:lstStyle/>
          <a:p>
            <a:pPr marL="12700">
              <a:lnSpc>
                <a:spcPct val="100000"/>
              </a:lnSpc>
              <a:spcBef>
                <a:spcPts val="95"/>
              </a:spcBef>
            </a:pPr>
            <a:r>
              <a:rPr sz="5300" spc="-440" dirty="0"/>
              <a:t>Challenges</a:t>
            </a:r>
            <a:endParaRPr sz="5300"/>
          </a:p>
        </p:txBody>
      </p:sp>
      <p:pic>
        <p:nvPicPr>
          <p:cNvPr id="16" name="object 16"/>
          <p:cNvPicPr/>
          <p:nvPr/>
        </p:nvPicPr>
        <p:blipFill>
          <a:blip r:embed="rId3" cstate="print"/>
          <a:stretch>
            <a:fillRect/>
          </a:stretch>
        </p:blipFill>
        <p:spPr>
          <a:xfrm>
            <a:off x="6286550" y="2666403"/>
            <a:ext cx="133350" cy="133350"/>
          </a:xfrm>
          <a:prstGeom prst="rect">
            <a:avLst/>
          </a:prstGeom>
        </p:spPr>
      </p:pic>
      <p:pic>
        <p:nvPicPr>
          <p:cNvPr id="17" name="object 17"/>
          <p:cNvPicPr/>
          <p:nvPr/>
        </p:nvPicPr>
        <p:blipFill>
          <a:blip r:embed="rId3" cstate="print"/>
          <a:stretch>
            <a:fillRect/>
          </a:stretch>
        </p:blipFill>
        <p:spPr>
          <a:xfrm>
            <a:off x="6286550" y="3961803"/>
            <a:ext cx="133350" cy="133350"/>
          </a:xfrm>
          <a:prstGeom prst="rect">
            <a:avLst/>
          </a:prstGeom>
        </p:spPr>
      </p:pic>
      <p:pic>
        <p:nvPicPr>
          <p:cNvPr id="18" name="object 18"/>
          <p:cNvPicPr/>
          <p:nvPr/>
        </p:nvPicPr>
        <p:blipFill>
          <a:blip r:embed="rId4" cstate="print"/>
          <a:stretch>
            <a:fillRect/>
          </a:stretch>
        </p:blipFill>
        <p:spPr>
          <a:xfrm>
            <a:off x="6286550" y="5695353"/>
            <a:ext cx="133350" cy="133350"/>
          </a:xfrm>
          <a:prstGeom prst="rect">
            <a:avLst/>
          </a:prstGeom>
        </p:spPr>
      </p:pic>
      <p:sp>
        <p:nvSpPr>
          <p:cNvPr id="19" name="object 19"/>
          <p:cNvSpPr txBox="1">
            <a:spLocks noGrp="1"/>
          </p:cNvSpPr>
          <p:nvPr>
            <p:ph type="body" idx="1"/>
          </p:nvPr>
        </p:nvSpPr>
        <p:spPr>
          <a:xfrm>
            <a:off x="4545266" y="2384526"/>
            <a:ext cx="11767884" cy="4962191"/>
          </a:xfrm>
          <a:prstGeom prst="rect">
            <a:avLst/>
          </a:prstGeom>
        </p:spPr>
        <p:txBody>
          <a:bodyPr vert="horz" wrap="square" lIns="0" tIns="111061" rIns="0" bIns="0" rtlCol="0">
            <a:spAutoFit/>
          </a:bodyPr>
          <a:lstStyle/>
          <a:p>
            <a:pPr marL="2061210" marR="5080">
              <a:lnSpc>
                <a:spcPct val="99800"/>
              </a:lnSpc>
              <a:spcBef>
                <a:spcPts val="105"/>
              </a:spcBef>
            </a:pPr>
            <a:r>
              <a:rPr lang="en-US" b="1" dirty="0"/>
              <a:t>Weather Conditions</a:t>
            </a:r>
            <a:r>
              <a:rPr lang="en-US" dirty="0"/>
              <a:t>: For outdoor applications, weather conditions like rain, fog, or snow can introduce noise and reduce the reliability of motion detection.</a:t>
            </a:r>
          </a:p>
          <a:p>
            <a:pPr marL="2061210" marR="5080">
              <a:lnSpc>
                <a:spcPct val="99800"/>
              </a:lnSpc>
              <a:spcBef>
                <a:spcPts val="105"/>
              </a:spcBef>
            </a:pPr>
            <a:r>
              <a:rPr lang="en-US" b="1" dirty="0"/>
              <a:t>Integration with Other Systems</a:t>
            </a:r>
            <a:r>
              <a:rPr lang="en-US" dirty="0"/>
              <a:t>: Integrating this system with larger security or monitoring setups, including cloud storage, remote access, and alert systems, can be challenging. </a:t>
            </a:r>
          </a:p>
          <a:p>
            <a:pPr marL="2061210" marR="5080">
              <a:lnSpc>
                <a:spcPct val="99800"/>
              </a:lnSpc>
              <a:spcBef>
                <a:spcPts val="105"/>
              </a:spcBef>
            </a:pPr>
            <a:r>
              <a:rPr lang="en-US" b="1" dirty="0"/>
              <a:t>Adaptability</a:t>
            </a:r>
            <a:r>
              <a:rPr lang="en-US" dirty="0"/>
              <a:t>: Adapting the system to different environments and specific user requirements can be complex, requiring customizations in the code and configuration</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 y="6822133"/>
            <a:ext cx="18292445" cy="3470910"/>
            <a:chOff x="-5913" y="6822133"/>
            <a:chExt cx="18292445" cy="3470910"/>
          </a:xfrm>
        </p:grpSpPr>
        <p:sp>
          <p:nvSpPr>
            <p:cNvPr id="3" name="object 3"/>
            <p:cNvSpPr/>
            <p:nvPr/>
          </p:nvSpPr>
          <p:spPr>
            <a:xfrm>
              <a:off x="0" y="6828047"/>
              <a:ext cx="5034915" cy="3459479"/>
            </a:xfrm>
            <a:custGeom>
              <a:avLst/>
              <a:gdLst/>
              <a:ahLst/>
              <a:cxnLst/>
              <a:rect l="l" t="t" r="r" b="b"/>
              <a:pathLst>
                <a:path w="5034915" h="3459479">
                  <a:moveTo>
                    <a:pt x="0" y="268774"/>
                  </a:moveTo>
                  <a:lnTo>
                    <a:pt x="1860622" y="0"/>
                  </a:lnTo>
                  <a:lnTo>
                    <a:pt x="1461983" y="953124"/>
                  </a:lnTo>
                  <a:lnTo>
                    <a:pt x="2333046" y="642884"/>
                  </a:lnTo>
                  <a:lnTo>
                    <a:pt x="2823379" y="1170100"/>
                  </a:lnTo>
                  <a:lnTo>
                    <a:pt x="3764169" y="1077372"/>
                  </a:lnTo>
                  <a:lnTo>
                    <a:pt x="3815581" y="1763412"/>
                  </a:lnTo>
                  <a:lnTo>
                    <a:pt x="5034460" y="2352943"/>
                  </a:lnTo>
                  <a:lnTo>
                    <a:pt x="4162613" y="3458950"/>
                  </a:lnTo>
                </a:path>
              </a:pathLst>
            </a:custGeom>
            <a:ln w="11827">
              <a:solidFill>
                <a:srgbClr val="222020"/>
              </a:solidFill>
            </a:ln>
          </p:spPr>
          <p:txBody>
            <a:bodyPr wrap="square" lIns="0" tIns="0" rIns="0" bIns="0" rtlCol="0"/>
            <a:lstStyle/>
            <a:p>
              <a:endParaRPr/>
            </a:p>
          </p:txBody>
        </p:sp>
        <p:sp>
          <p:nvSpPr>
            <p:cNvPr id="4" name="object 4"/>
            <p:cNvSpPr/>
            <p:nvPr/>
          </p:nvSpPr>
          <p:spPr>
            <a:xfrm>
              <a:off x="-719" y="9399600"/>
              <a:ext cx="18287365" cy="886460"/>
            </a:xfrm>
            <a:custGeom>
              <a:avLst/>
              <a:gdLst/>
              <a:ahLst/>
              <a:cxnLst/>
              <a:rect l="l" t="t" r="r" b="b"/>
              <a:pathLst>
                <a:path w="18287365" h="886459">
                  <a:moveTo>
                    <a:pt x="18287195" y="0"/>
                  </a:moveTo>
                  <a:lnTo>
                    <a:pt x="0" y="0"/>
                  </a:lnTo>
                  <a:lnTo>
                    <a:pt x="0" y="886271"/>
                  </a:lnTo>
                  <a:lnTo>
                    <a:pt x="9143982" y="886271"/>
                  </a:lnTo>
                  <a:lnTo>
                    <a:pt x="18287195" y="886271"/>
                  </a:lnTo>
                  <a:lnTo>
                    <a:pt x="18287195" y="0"/>
                  </a:lnTo>
                  <a:close/>
                </a:path>
              </a:pathLst>
            </a:custGeom>
            <a:solidFill>
              <a:srgbClr val="222020"/>
            </a:solidFill>
          </p:spPr>
          <p:txBody>
            <a:bodyPr wrap="square" lIns="0" tIns="0" rIns="0" bIns="0" rtlCol="0"/>
            <a:lstStyle/>
            <a:p>
              <a:endParaRPr/>
            </a:p>
          </p:txBody>
        </p:sp>
      </p:grpSp>
      <p:sp>
        <p:nvSpPr>
          <p:cNvPr id="5" name="object 5"/>
          <p:cNvSpPr/>
          <p:nvPr/>
        </p:nvSpPr>
        <p:spPr>
          <a:xfrm>
            <a:off x="17328177" y="788875"/>
            <a:ext cx="400050" cy="400685"/>
          </a:xfrm>
          <a:custGeom>
            <a:avLst/>
            <a:gdLst/>
            <a:ahLst/>
            <a:cxnLst/>
            <a:rect l="l" t="t" r="r" b="b"/>
            <a:pathLst>
              <a:path w="400050" h="400684">
                <a:moveTo>
                  <a:pt x="0" y="97041"/>
                </a:moveTo>
                <a:lnTo>
                  <a:pt x="97014" y="0"/>
                </a:lnTo>
                <a:lnTo>
                  <a:pt x="199996" y="103024"/>
                </a:lnTo>
                <a:lnTo>
                  <a:pt x="302978" y="0"/>
                </a:lnTo>
                <a:lnTo>
                  <a:pt x="399992" y="97041"/>
                </a:lnTo>
                <a:lnTo>
                  <a:pt x="297010" y="200053"/>
                </a:lnTo>
                <a:lnTo>
                  <a:pt x="399992" y="303077"/>
                </a:lnTo>
                <a:lnTo>
                  <a:pt x="302978" y="400118"/>
                </a:lnTo>
                <a:lnTo>
                  <a:pt x="199996" y="297094"/>
                </a:lnTo>
                <a:lnTo>
                  <a:pt x="97014" y="400118"/>
                </a:lnTo>
                <a:lnTo>
                  <a:pt x="0" y="303077"/>
                </a:lnTo>
                <a:lnTo>
                  <a:pt x="102982" y="200053"/>
                </a:lnTo>
                <a:lnTo>
                  <a:pt x="0" y="97041"/>
                </a:lnTo>
                <a:close/>
              </a:path>
            </a:pathLst>
          </a:custGeom>
          <a:ln w="19405">
            <a:solidFill>
              <a:srgbClr val="222020"/>
            </a:solidFill>
          </a:ln>
        </p:spPr>
        <p:txBody>
          <a:bodyPr wrap="square" lIns="0" tIns="0" rIns="0" bIns="0" rtlCol="0"/>
          <a:lstStyle/>
          <a:p>
            <a:endParaRPr/>
          </a:p>
        </p:txBody>
      </p:sp>
      <p:sp>
        <p:nvSpPr>
          <p:cNvPr id="6" name="object 6"/>
          <p:cNvSpPr/>
          <p:nvPr/>
        </p:nvSpPr>
        <p:spPr>
          <a:xfrm>
            <a:off x="17328177" y="1371874"/>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7" name="object 7"/>
          <p:cNvSpPr/>
          <p:nvPr/>
        </p:nvSpPr>
        <p:spPr>
          <a:xfrm>
            <a:off x="17328177" y="1954873"/>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8" name="object 8"/>
          <p:cNvSpPr/>
          <p:nvPr/>
        </p:nvSpPr>
        <p:spPr>
          <a:xfrm>
            <a:off x="17328177" y="2537123"/>
            <a:ext cx="400050" cy="400685"/>
          </a:xfrm>
          <a:custGeom>
            <a:avLst/>
            <a:gdLst/>
            <a:ahLst/>
            <a:cxnLst/>
            <a:rect l="l" t="t" r="r" b="b"/>
            <a:pathLst>
              <a:path w="400050" h="400685">
                <a:moveTo>
                  <a:pt x="0" y="97041"/>
                </a:moveTo>
                <a:lnTo>
                  <a:pt x="97014" y="0"/>
                </a:lnTo>
                <a:lnTo>
                  <a:pt x="199996" y="102998"/>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9" name="object 9"/>
          <p:cNvSpPr/>
          <p:nvPr/>
        </p:nvSpPr>
        <p:spPr>
          <a:xfrm>
            <a:off x="17328177" y="3120109"/>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10" name="object 10"/>
          <p:cNvSpPr/>
          <p:nvPr/>
        </p:nvSpPr>
        <p:spPr>
          <a:xfrm>
            <a:off x="17328177" y="3703108"/>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0" y="0"/>
            <a:ext cx="3961733" cy="3682530"/>
          </a:xfrm>
          <a:prstGeom prst="rect">
            <a:avLst/>
          </a:prstGeom>
        </p:spPr>
      </p:pic>
      <p:sp>
        <p:nvSpPr>
          <p:cNvPr id="12" name="object 12"/>
          <p:cNvSpPr/>
          <p:nvPr/>
        </p:nvSpPr>
        <p:spPr>
          <a:xfrm>
            <a:off x="7818107"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3" name="object 13"/>
          <p:cNvSpPr/>
          <p:nvPr/>
        </p:nvSpPr>
        <p:spPr>
          <a:xfrm>
            <a:off x="7152868" y="8326031"/>
            <a:ext cx="548640" cy="548640"/>
          </a:xfrm>
          <a:custGeom>
            <a:avLst/>
            <a:gdLst/>
            <a:ahLst/>
            <a:cxnLst/>
            <a:rect l="l" t="t" r="r" b="b"/>
            <a:pathLst>
              <a:path w="548640" h="548640">
                <a:moveTo>
                  <a:pt x="548614" y="0"/>
                </a:moveTo>
                <a:lnTo>
                  <a:pt x="0" y="548589"/>
                </a:lnTo>
                <a:lnTo>
                  <a:pt x="548614" y="548589"/>
                </a:lnTo>
                <a:lnTo>
                  <a:pt x="548614" y="0"/>
                </a:lnTo>
                <a:close/>
              </a:path>
            </a:pathLst>
          </a:custGeom>
          <a:solidFill>
            <a:srgbClr val="222020"/>
          </a:solidFill>
        </p:spPr>
        <p:txBody>
          <a:bodyPr wrap="square" lIns="0" tIns="0" rIns="0" bIns="0" rtlCol="0"/>
          <a:lstStyle/>
          <a:p>
            <a:endParaRPr/>
          </a:p>
        </p:txBody>
      </p:sp>
      <p:sp>
        <p:nvSpPr>
          <p:cNvPr id="14" name="object 14"/>
          <p:cNvSpPr/>
          <p:nvPr/>
        </p:nvSpPr>
        <p:spPr>
          <a:xfrm>
            <a:off x="6488353"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5" name="object 15"/>
          <p:cNvSpPr txBox="1">
            <a:spLocks noGrp="1"/>
          </p:cNvSpPr>
          <p:nvPr>
            <p:ph type="title"/>
          </p:nvPr>
        </p:nvSpPr>
        <p:spPr>
          <a:xfrm>
            <a:off x="5940869" y="336715"/>
            <a:ext cx="6359525" cy="815975"/>
          </a:xfrm>
          <a:prstGeom prst="rect">
            <a:avLst/>
          </a:prstGeom>
        </p:spPr>
        <p:txBody>
          <a:bodyPr vert="horz" wrap="square" lIns="0" tIns="17145" rIns="0" bIns="0" rtlCol="0">
            <a:spAutoFit/>
          </a:bodyPr>
          <a:lstStyle/>
          <a:p>
            <a:pPr marL="12700">
              <a:lnSpc>
                <a:spcPct val="100000"/>
              </a:lnSpc>
              <a:spcBef>
                <a:spcPts val="135"/>
              </a:spcBef>
            </a:pPr>
            <a:r>
              <a:rPr sz="5150" b="1" spc="-380" dirty="0">
                <a:solidFill>
                  <a:srgbClr val="000000"/>
                </a:solidFill>
                <a:latin typeface="Tahoma"/>
                <a:cs typeface="Tahoma"/>
              </a:rPr>
              <a:t>Future</a:t>
            </a:r>
            <a:r>
              <a:rPr sz="5150" b="1" spc="-295" dirty="0">
                <a:solidFill>
                  <a:srgbClr val="000000"/>
                </a:solidFill>
                <a:latin typeface="Tahoma"/>
                <a:cs typeface="Tahoma"/>
              </a:rPr>
              <a:t> </a:t>
            </a:r>
            <a:r>
              <a:rPr sz="5150" b="1" spc="-380" dirty="0">
                <a:solidFill>
                  <a:srgbClr val="000000"/>
                </a:solidFill>
                <a:latin typeface="Tahoma"/>
                <a:cs typeface="Tahoma"/>
              </a:rPr>
              <a:t>Enhancements</a:t>
            </a:r>
            <a:endParaRPr sz="5150">
              <a:latin typeface="Tahoma"/>
              <a:cs typeface="Tahoma"/>
            </a:endParaRPr>
          </a:p>
        </p:txBody>
      </p:sp>
      <p:pic>
        <p:nvPicPr>
          <p:cNvPr id="16" name="object 16"/>
          <p:cNvPicPr/>
          <p:nvPr/>
        </p:nvPicPr>
        <p:blipFill>
          <a:blip r:embed="rId3" cstate="print"/>
          <a:stretch>
            <a:fillRect/>
          </a:stretch>
        </p:blipFill>
        <p:spPr>
          <a:xfrm>
            <a:off x="5409869" y="1738680"/>
            <a:ext cx="171450" cy="171450"/>
          </a:xfrm>
          <a:prstGeom prst="rect">
            <a:avLst/>
          </a:prstGeom>
        </p:spPr>
      </p:pic>
      <p:pic>
        <p:nvPicPr>
          <p:cNvPr id="17" name="object 17"/>
          <p:cNvPicPr/>
          <p:nvPr/>
        </p:nvPicPr>
        <p:blipFill>
          <a:blip r:embed="rId4" cstate="print"/>
          <a:stretch>
            <a:fillRect/>
          </a:stretch>
        </p:blipFill>
        <p:spPr>
          <a:xfrm>
            <a:off x="5409869" y="3586531"/>
            <a:ext cx="171450" cy="171437"/>
          </a:xfrm>
          <a:prstGeom prst="rect">
            <a:avLst/>
          </a:prstGeom>
        </p:spPr>
      </p:pic>
      <p:pic>
        <p:nvPicPr>
          <p:cNvPr id="18" name="object 18"/>
          <p:cNvPicPr/>
          <p:nvPr/>
        </p:nvPicPr>
        <p:blipFill>
          <a:blip r:embed="rId5" cstate="print"/>
          <a:stretch>
            <a:fillRect/>
          </a:stretch>
        </p:blipFill>
        <p:spPr>
          <a:xfrm>
            <a:off x="5409869" y="4815243"/>
            <a:ext cx="171450" cy="171450"/>
          </a:xfrm>
          <a:prstGeom prst="rect">
            <a:avLst/>
          </a:prstGeom>
        </p:spPr>
      </p:pic>
      <p:pic>
        <p:nvPicPr>
          <p:cNvPr id="19" name="object 19"/>
          <p:cNvPicPr/>
          <p:nvPr/>
        </p:nvPicPr>
        <p:blipFill>
          <a:blip r:embed="rId3" cstate="print"/>
          <a:stretch>
            <a:fillRect/>
          </a:stretch>
        </p:blipFill>
        <p:spPr>
          <a:xfrm>
            <a:off x="5409869" y="5424856"/>
            <a:ext cx="171450" cy="171450"/>
          </a:xfrm>
          <a:prstGeom prst="rect">
            <a:avLst/>
          </a:prstGeom>
        </p:spPr>
      </p:pic>
      <p:sp>
        <p:nvSpPr>
          <p:cNvPr id="20" name="object 20"/>
          <p:cNvSpPr txBox="1"/>
          <p:nvPr/>
        </p:nvSpPr>
        <p:spPr>
          <a:xfrm>
            <a:off x="5795276" y="1426895"/>
            <a:ext cx="10822674" cy="4362989"/>
          </a:xfrm>
          <a:prstGeom prst="rect">
            <a:avLst/>
          </a:prstGeom>
        </p:spPr>
        <p:txBody>
          <a:bodyPr vert="horz" wrap="square" lIns="0" tIns="17780" rIns="0" bIns="0" rtlCol="0">
            <a:spAutoFit/>
          </a:bodyPr>
          <a:lstStyle/>
          <a:p>
            <a:pPr marL="12700" marR="5080" algn="just">
              <a:lnSpc>
                <a:spcPct val="141400"/>
              </a:lnSpc>
              <a:spcBef>
                <a:spcPts val="140"/>
              </a:spcBef>
            </a:pPr>
            <a:r>
              <a:rPr sz="2850" b="1" dirty="0">
                <a:latin typeface="Tahoma"/>
                <a:cs typeface="Tahoma"/>
              </a:rPr>
              <a:t>Cloud</a:t>
            </a:r>
            <a:r>
              <a:rPr sz="2850" b="1" spc="-215" dirty="0">
                <a:latin typeface="Tahoma"/>
                <a:cs typeface="Tahoma"/>
              </a:rPr>
              <a:t> </a:t>
            </a:r>
            <a:r>
              <a:rPr sz="2850" b="1" spc="-110" dirty="0">
                <a:latin typeface="Tahoma"/>
                <a:cs typeface="Tahoma"/>
              </a:rPr>
              <a:t>Integration</a:t>
            </a:r>
            <a:r>
              <a:rPr sz="2850" b="1" spc="-75" dirty="0">
                <a:latin typeface="Tahoma"/>
                <a:cs typeface="Tahoma"/>
              </a:rPr>
              <a:t> </a:t>
            </a:r>
            <a:r>
              <a:rPr sz="2850" b="1" spc="-85" dirty="0">
                <a:latin typeface="Tahoma"/>
                <a:cs typeface="Tahoma"/>
              </a:rPr>
              <a:t>and </a:t>
            </a:r>
            <a:r>
              <a:rPr sz="2850" b="1" spc="-270" dirty="0">
                <a:latin typeface="Tahoma"/>
                <a:cs typeface="Tahoma"/>
              </a:rPr>
              <a:t>IoT</a:t>
            </a:r>
            <a:r>
              <a:rPr sz="2850" b="1" spc="50" dirty="0">
                <a:latin typeface="Tahoma"/>
                <a:cs typeface="Tahoma"/>
              </a:rPr>
              <a:t> </a:t>
            </a:r>
            <a:r>
              <a:rPr sz="2850" b="1" spc="-30" dirty="0">
                <a:latin typeface="Tahoma"/>
                <a:cs typeface="Tahoma"/>
              </a:rPr>
              <a:t>Connectivity</a:t>
            </a:r>
            <a:r>
              <a:rPr sz="2850" spc="-85" dirty="0">
                <a:latin typeface="Tahoma"/>
                <a:cs typeface="Tahoma"/>
              </a:rPr>
              <a:t> </a:t>
            </a:r>
            <a:r>
              <a:rPr sz="2850" spc="-130" dirty="0">
                <a:latin typeface="Tahoma"/>
                <a:cs typeface="Tahoma"/>
              </a:rPr>
              <a:t>:Integrating</a:t>
            </a:r>
            <a:r>
              <a:rPr sz="2850" spc="-85" dirty="0">
                <a:latin typeface="Tahoma"/>
                <a:cs typeface="Tahoma"/>
              </a:rPr>
              <a:t> </a:t>
            </a:r>
            <a:r>
              <a:rPr sz="2850" spc="-65" dirty="0">
                <a:latin typeface="Tahoma"/>
                <a:cs typeface="Tahoma"/>
              </a:rPr>
              <a:t>the</a:t>
            </a:r>
            <a:r>
              <a:rPr sz="2850" spc="-80" dirty="0">
                <a:latin typeface="Tahoma"/>
                <a:cs typeface="Tahoma"/>
              </a:rPr>
              <a:t> </a:t>
            </a:r>
            <a:r>
              <a:rPr sz="2850" spc="-20" dirty="0">
                <a:latin typeface="Tahoma"/>
                <a:cs typeface="Tahoma"/>
              </a:rPr>
              <a:t>system</a:t>
            </a:r>
            <a:r>
              <a:rPr sz="2850" spc="-85" dirty="0">
                <a:latin typeface="Tahoma"/>
                <a:cs typeface="Tahoma"/>
              </a:rPr>
              <a:t> </a:t>
            </a:r>
            <a:r>
              <a:rPr sz="2850" spc="-20" dirty="0">
                <a:latin typeface="Tahoma"/>
                <a:cs typeface="Tahoma"/>
              </a:rPr>
              <a:t>with </a:t>
            </a:r>
            <a:r>
              <a:rPr sz="2850" dirty="0">
                <a:latin typeface="Tahoma"/>
                <a:cs typeface="Tahoma"/>
              </a:rPr>
              <a:t>cloud</a:t>
            </a:r>
            <a:r>
              <a:rPr sz="2850" spc="-225" dirty="0">
                <a:latin typeface="Tahoma"/>
                <a:cs typeface="Tahoma"/>
              </a:rPr>
              <a:t> </a:t>
            </a:r>
            <a:r>
              <a:rPr sz="2850" spc="-30" dirty="0">
                <a:latin typeface="Tahoma"/>
                <a:cs typeface="Tahoma"/>
              </a:rPr>
              <a:t>platforms</a:t>
            </a:r>
            <a:r>
              <a:rPr sz="2850" spc="-160" dirty="0">
                <a:latin typeface="Tahoma"/>
                <a:cs typeface="Tahoma"/>
              </a:rPr>
              <a:t> </a:t>
            </a:r>
            <a:r>
              <a:rPr sz="2850" spc="-10" dirty="0">
                <a:latin typeface="Tahoma"/>
                <a:cs typeface="Tahoma"/>
              </a:rPr>
              <a:t>and</a:t>
            </a:r>
            <a:r>
              <a:rPr sz="2850" spc="-140" dirty="0">
                <a:latin typeface="Tahoma"/>
                <a:cs typeface="Tahoma"/>
              </a:rPr>
              <a:t> </a:t>
            </a:r>
            <a:r>
              <a:rPr sz="2850" spc="-195" dirty="0">
                <a:latin typeface="Tahoma"/>
                <a:cs typeface="Tahoma"/>
              </a:rPr>
              <a:t>IoT</a:t>
            </a:r>
            <a:r>
              <a:rPr sz="2850" spc="-25" dirty="0">
                <a:latin typeface="Tahoma"/>
                <a:cs typeface="Tahoma"/>
              </a:rPr>
              <a:t> devices</a:t>
            </a:r>
            <a:r>
              <a:rPr sz="2850" spc="-135" dirty="0">
                <a:latin typeface="Tahoma"/>
                <a:cs typeface="Tahoma"/>
              </a:rPr>
              <a:t> </a:t>
            </a:r>
            <a:r>
              <a:rPr sz="2850" dirty="0">
                <a:latin typeface="Tahoma"/>
                <a:cs typeface="Tahoma"/>
              </a:rPr>
              <a:t>can</a:t>
            </a:r>
            <a:r>
              <a:rPr sz="2850" spc="-135" dirty="0">
                <a:latin typeface="Tahoma"/>
                <a:cs typeface="Tahoma"/>
              </a:rPr>
              <a:t> </a:t>
            </a:r>
            <a:r>
              <a:rPr sz="2850" spc="-60" dirty="0">
                <a:latin typeface="Tahoma"/>
                <a:cs typeface="Tahoma"/>
              </a:rPr>
              <a:t>enable</a:t>
            </a:r>
            <a:r>
              <a:rPr sz="2850" spc="-135" dirty="0">
                <a:latin typeface="Tahoma"/>
                <a:cs typeface="Tahoma"/>
              </a:rPr>
              <a:t> </a:t>
            </a:r>
            <a:r>
              <a:rPr sz="2850" spc="-50" dirty="0">
                <a:latin typeface="Tahoma"/>
                <a:cs typeface="Tahoma"/>
              </a:rPr>
              <a:t>centralized</a:t>
            </a:r>
            <a:r>
              <a:rPr sz="2850" spc="-135" dirty="0">
                <a:latin typeface="Tahoma"/>
                <a:cs typeface="Tahoma"/>
              </a:rPr>
              <a:t> </a:t>
            </a:r>
            <a:r>
              <a:rPr sz="2850" spc="-10" dirty="0">
                <a:latin typeface="Tahoma"/>
                <a:cs typeface="Tahoma"/>
              </a:rPr>
              <a:t>monitoring </a:t>
            </a:r>
            <a:r>
              <a:rPr sz="2850" spc="-75" dirty="0">
                <a:latin typeface="Tahoma"/>
                <a:cs typeface="Tahoma"/>
              </a:rPr>
              <a:t>and</a:t>
            </a:r>
            <a:r>
              <a:rPr sz="2850" spc="-254" dirty="0">
                <a:latin typeface="Tahoma"/>
                <a:cs typeface="Tahoma"/>
              </a:rPr>
              <a:t> </a:t>
            </a:r>
            <a:r>
              <a:rPr sz="2850" spc="-65" dirty="0">
                <a:latin typeface="Tahoma"/>
                <a:cs typeface="Tahoma"/>
              </a:rPr>
              <a:t>control.</a:t>
            </a:r>
            <a:r>
              <a:rPr sz="2850" spc="-250" dirty="0">
                <a:latin typeface="Tahoma"/>
                <a:cs typeface="Tahoma"/>
              </a:rPr>
              <a:t> </a:t>
            </a:r>
            <a:r>
              <a:rPr sz="2850" spc="-70" dirty="0">
                <a:latin typeface="Tahoma"/>
                <a:cs typeface="Tahoma"/>
              </a:rPr>
              <a:t>We</a:t>
            </a:r>
            <a:r>
              <a:rPr sz="2850" spc="-254" dirty="0">
                <a:latin typeface="Tahoma"/>
                <a:cs typeface="Tahoma"/>
              </a:rPr>
              <a:t> </a:t>
            </a:r>
            <a:r>
              <a:rPr sz="2850" spc="-35" dirty="0">
                <a:latin typeface="Tahoma"/>
                <a:cs typeface="Tahoma"/>
              </a:rPr>
              <a:t>can</a:t>
            </a:r>
            <a:r>
              <a:rPr sz="2850" spc="-250" dirty="0">
                <a:latin typeface="Tahoma"/>
                <a:cs typeface="Tahoma"/>
              </a:rPr>
              <a:t> </a:t>
            </a:r>
            <a:r>
              <a:rPr sz="2850" spc="-55" dirty="0">
                <a:latin typeface="Tahoma"/>
                <a:cs typeface="Tahoma"/>
              </a:rPr>
              <a:t>send</a:t>
            </a:r>
            <a:r>
              <a:rPr sz="2850" spc="-254" dirty="0">
                <a:latin typeface="Tahoma"/>
                <a:cs typeface="Tahoma"/>
              </a:rPr>
              <a:t> </a:t>
            </a:r>
            <a:r>
              <a:rPr sz="2850" spc="-65" dirty="0">
                <a:latin typeface="Tahoma"/>
                <a:cs typeface="Tahoma"/>
              </a:rPr>
              <a:t>the</a:t>
            </a:r>
            <a:r>
              <a:rPr sz="2850" spc="-250" dirty="0">
                <a:latin typeface="Tahoma"/>
                <a:cs typeface="Tahoma"/>
              </a:rPr>
              <a:t> </a:t>
            </a:r>
            <a:r>
              <a:rPr sz="2850" spc="-80" dirty="0">
                <a:latin typeface="Tahoma"/>
                <a:cs typeface="Tahoma"/>
              </a:rPr>
              <a:t>video</a:t>
            </a:r>
            <a:r>
              <a:rPr sz="2850" spc="-254" dirty="0">
                <a:latin typeface="Tahoma"/>
                <a:cs typeface="Tahoma"/>
              </a:rPr>
              <a:t> </a:t>
            </a:r>
            <a:r>
              <a:rPr sz="2850" spc="-20" dirty="0">
                <a:latin typeface="Tahoma"/>
                <a:cs typeface="Tahoma"/>
              </a:rPr>
              <a:t>clips</a:t>
            </a:r>
            <a:r>
              <a:rPr sz="2850" spc="-254" dirty="0">
                <a:latin typeface="Tahoma"/>
                <a:cs typeface="Tahoma"/>
              </a:rPr>
              <a:t> </a:t>
            </a:r>
            <a:r>
              <a:rPr sz="2850" spc="-35" dirty="0">
                <a:latin typeface="Tahoma"/>
                <a:cs typeface="Tahoma"/>
              </a:rPr>
              <a:t>to</a:t>
            </a:r>
            <a:r>
              <a:rPr sz="2850" spc="-254" dirty="0">
                <a:latin typeface="Tahoma"/>
                <a:cs typeface="Tahoma"/>
              </a:rPr>
              <a:t> </a:t>
            </a:r>
            <a:r>
              <a:rPr sz="2850" spc="-10" dirty="0">
                <a:latin typeface="Tahoma"/>
                <a:cs typeface="Tahoma"/>
              </a:rPr>
              <a:t>Email</a:t>
            </a:r>
            <a:r>
              <a:rPr sz="2850" spc="-254" dirty="0">
                <a:latin typeface="Tahoma"/>
                <a:cs typeface="Tahoma"/>
              </a:rPr>
              <a:t> </a:t>
            </a:r>
            <a:r>
              <a:rPr sz="2850" spc="-85" dirty="0">
                <a:latin typeface="Tahoma"/>
                <a:cs typeface="Tahoma"/>
              </a:rPr>
              <a:t>or</a:t>
            </a:r>
            <a:r>
              <a:rPr sz="2850" spc="-245" dirty="0">
                <a:latin typeface="Tahoma"/>
                <a:cs typeface="Tahoma"/>
              </a:rPr>
              <a:t> </a:t>
            </a:r>
            <a:r>
              <a:rPr sz="2850" spc="-10" dirty="0">
                <a:latin typeface="Tahoma"/>
                <a:cs typeface="Tahoma"/>
              </a:rPr>
              <a:t>cloud.</a:t>
            </a:r>
            <a:endParaRPr sz="2850" dirty="0">
              <a:latin typeface="Tahoma"/>
              <a:cs typeface="Tahoma"/>
            </a:endParaRPr>
          </a:p>
          <a:p>
            <a:pPr marL="12700" marR="8255" algn="just">
              <a:lnSpc>
                <a:spcPct val="140400"/>
              </a:lnSpc>
              <a:spcBef>
                <a:spcPts val="70"/>
              </a:spcBef>
            </a:pPr>
            <a:r>
              <a:rPr sz="2850" b="1" spc="-50" dirty="0">
                <a:latin typeface="Tahoma"/>
                <a:cs typeface="Tahoma"/>
              </a:rPr>
              <a:t>User</a:t>
            </a:r>
            <a:r>
              <a:rPr sz="2850" b="1" spc="-155" dirty="0">
                <a:latin typeface="Tahoma"/>
                <a:cs typeface="Tahoma"/>
              </a:rPr>
              <a:t> </a:t>
            </a:r>
            <a:r>
              <a:rPr sz="2850" b="1" spc="-70" dirty="0">
                <a:latin typeface="Tahoma"/>
                <a:cs typeface="Tahoma"/>
              </a:rPr>
              <a:t>interface</a:t>
            </a:r>
            <a:r>
              <a:rPr sz="2850" b="1" spc="-125" dirty="0">
                <a:latin typeface="Tahoma"/>
                <a:cs typeface="Tahoma"/>
              </a:rPr>
              <a:t> </a:t>
            </a:r>
            <a:r>
              <a:rPr sz="2850" b="1" spc="-90" dirty="0">
                <a:latin typeface="Tahoma"/>
                <a:cs typeface="Tahoma"/>
              </a:rPr>
              <a:t>and</a:t>
            </a:r>
            <a:r>
              <a:rPr sz="2850" b="1" spc="-125" dirty="0">
                <a:latin typeface="Tahoma"/>
                <a:cs typeface="Tahoma"/>
              </a:rPr>
              <a:t> </a:t>
            </a:r>
            <a:r>
              <a:rPr sz="2850" b="1" spc="-80" dirty="0">
                <a:latin typeface="Tahoma"/>
                <a:cs typeface="Tahoma"/>
              </a:rPr>
              <a:t>live</a:t>
            </a:r>
            <a:r>
              <a:rPr sz="2850" b="1" spc="-114" dirty="0">
                <a:latin typeface="Tahoma"/>
                <a:cs typeface="Tahoma"/>
              </a:rPr>
              <a:t> </a:t>
            </a:r>
            <a:r>
              <a:rPr sz="2850" b="1" spc="-85" dirty="0">
                <a:latin typeface="Tahoma"/>
                <a:cs typeface="Tahoma"/>
              </a:rPr>
              <a:t>sharing</a:t>
            </a:r>
            <a:r>
              <a:rPr sz="2850" b="1" spc="-120" dirty="0">
                <a:latin typeface="Tahoma"/>
                <a:cs typeface="Tahoma"/>
              </a:rPr>
              <a:t> </a:t>
            </a:r>
            <a:r>
              <a:rPr sz="2850" spc="-135" dirty="0">
                <a:latin typeface="Tahoma"/>
                <a:cs typeface="Tahoma"/>
              </a:rPr>
              <a:t>:can</a:t>
            </a:r>
            <a:r>
              <a:rPr sz="2850" spc="-85" dirty="0">
                <a:latin typeface="Tahoma"/>
                <a:cs typeface="Tahoma"/>
              </a:rPr>
              <a:t> share</a:t>
            </a:r>
            <a:r>
              <a:rPr sz="2850" spc="-120" dirty="0">
                <a:latin typeface="Tahoma"/>
                <a:cs typeface="Tahoma"/>
              </a:rPr>
              <a:t> </a:t>
            </a:r>
            <a:r>
              <a:rPr sz="2850" spc="-80" dirty="0">
                <a:latin typeface="Tahoma"/>
                <a:cs typeface="Tahoma"/>
              </a:rPr>
              <a:t>the</a:t>
            </a:r>
            <a:r>
              <a:rPr sz="2850" spc="-125" dirty="0">
                <a:latin typeface="Tahoma"/>
                <a:cs typeface="Tahoma"/>
              </a:rPr>
              <a:t> </a:t>
            </a:r>
            <a:r>
              <a:rPr sz="2850" spc="-80" dirty="0">
                <a:latin typeface="Tahoma"/>
                <a:cs typeface="Tahoma"/>
              </a:rPr>
              <a:t>live</a:t>
            </a:r>
            <a:r>
              <a:rPr sz="2850" spc="-120" dirty="0">
                <a:latin typeface="Tahoma"/>
                <a:cs typeface="Tahoma"/>
              </a:rPr>
              <a:t> </a:t>
            </a:r>
            <a:r>
              <a:rPr sz="2850" spc="-70" dirty="0">
                <a:latin typeface="Tahoma"/>
                <a:cs typeface="Tahoma"/>
              </a:rPr>
              <a:t>recording</a:t>
            </a:r>
            <a:r>
              <a:rPr sz="2850" spc="-120" dirty="0">
                <a:latin typeface="Tahoma"/>
                <a:cs typeface="Tahoma"/>
              </a:rPr>
              <a:t> </a:t>
            </a:r>
            <a:r>
              <a:rPr sz="2850" spc="-10" dirty="0">
                <a:latin typeface="Tahoma"/>
                <a:cs typeface="Tahoma"/>
              </a:rPr>
              <a:t>through </a:t>
            </a:r>
            <a:r>
              <a:rPr sz="2850" spc="-65" dirty="0">
                <a:latin typeface="Tahoma"/>
                <a:cs typeface="Tahoma"/>
              </a:rPr>
              <a:t>the</a:t>
            </a:r>
            <a:r>
              <a:rPr sz="2850" spc="-245" dirty="0">
                <a:latin typeface="Tahoma"/>
                <a:cs typeface="Tahoma"/>
              </a:rPr>
              <a:t> </a:t>
            </a:r>
            <a:r>
              <a:rPr sz="2850" spc="-75" dirty="0">
                <a:latin typeface="Tahoma"/>
                <a:cs typeface="Tahoma"/>
              </a:rPr>
              <a:t>user</a:t>
            </a:r>
            <a:r>
              <a:rPr sz="2850" spc="-240" dirty="0">
                <a:latin typeface="Tahoma"/>
                <a:cs typeface="Tahoma"/>
              </a:rPr>
              <a:t> </a:t>
            </a:r>
            <a:r>
              <a:rPr sz="2850" spc="-75" dirty="0">
                <a:latin typeface="Tahoma"/>
                <a:cs typeface="Tahoma"/>
              </a:rPr>
              <a:t>interface</a:t>
            </a:r>
            <a:r>
              <a:rPr sz="2850" spc="-240" dirty="0">
                <a:latin typeface="Tahoma"/>
                <a:cs typeface="Tahoma"/>
              </a:rPr>
              <a:t> </a:t>
            </a:r>
            <a:r>
              <a:rPr sz="2850" spc="-40" dirty="0">
                <a:latin typeface="Tahoma"/>
                <a:cs typeface="Tahoma"/>
              </a:rPr>
              <a:t>which</a:t>
            </a:r>
            <a:r>
              <a:rPr sz="2850" spc="-245" dirty="0">
                <a:latin typeface="Tahoma"/>
                <a:cs typeface="Tahoma"/>
              </a:rPr>
              <a:t> </a:t>
            </a:r>
            <a:r>
              <a:rPr sz="2850" spc="-40" dirty="0">
                <a:latin typeface="Tahoma"/>
                <a:cs typeface="Tahoma"/>
              </a:rPr>
              <a:t>is</a:t>
            </a:r>
            <a:r>
              <a:rPr sz="2850" spc="-245" dirty="0">
                <a:latin typeface="Tahoma"/>
                <a:cs typeface="Tahoma"/>
              </a:rPr>
              <a:t> </a:t>
            </a:r>
            <a:r>
              <a:rPr sz="2850" spc="-50" dirty="0">
                <a:latin typeface="Tahoma"/>
                <a:cs typeface="Tahoma"/>
              </a:rPr>
              <a:t>built</a:t>
            </a:r>
            <a:r>
              <a:rPr sz="2850" spc="-235" dirty="0">
                <a:latin typeface="Tahoma"/>
                <a:cs typeface="Tahoma"/>
              </a:rPr>
              <a:t> </a:t>
            </a:r>
            <a:r>
              <a:rPr sz="2850" spc="-50" dirty="0">
                <a:latin typeface="Tahoma"/>
                <a:cs typeface="Tahoma"/>
              </a:rPr>
              <a:t>with</a:t>
            </a:r>
            <a:r>
              <a:rPr sz="2850" spc="-245" dirty="0">
                <a:latin typeface="Tahoma"/>
                <a:cs typeface="Tahoma"/>
              </a:rPr>
              <a:t> </a:t>
            </a:r>
            <a:r>
              <a:rPr sz="2850" spc="-80" dirty="0">
                <a:latin typeface="Tahoma"/>
                <a:cs typeface="Tahoma"/>
              </a:rPr>
              <a:t>easy</a:t>
            </a:r>
            <a:r>
              <a:rPr sz="2850" spc="-240" dirty="0">
                <a:latin typeface="Tahoma"/>
                <a:cs typeface="Tahoma"/>
              </a:rPr>
              <a:t> </a:t>
            </a:r>
            <a:r>
              <a:rPr sz="2850" spc="-20" dirty="0">
                <a:latin typeface="Tahoma"/>
                <a:cs typeface="Tahoma"/>
              </a:rPr>
              <a:t>access</a:t>
            </a:r>
            <a:r>
              <a:rPr sz="2850" spc="-240" dirty="0">
                <a:latin typeface="Tahoma"/>
                <a:cs typeface="Tahoma"/>
              </a:rPr>
              <a:t> </a:t>
            </a:r>
            <a:r>
              <a:rPr sz="2850" spc="-75" dirty="0">
                <a:latin typeface="Tahoma"/>
                <a:cs typeface="Tahoma"/>
              </a:rPr>
              <a:t>and</a:t>
            </a:r>
            <a:r>
              <a:rPr sz="2850" spc="-245" dirty="0">
                <a:latin typeface="Tahoma"/>
                <a:cs typeface="Tahoma"/>
              </a:rPr>
              <a:t> </a:t>
            </a:r>
            <a:r>
              <a:rPr sz="2850" spc="-70" dirty="0">
                <a:latin typeface="Tahoma"/>
                <a:cs typeface="Tahoma"/>
              </a:rPr>
              <a:t>privacy</a:t>
            </a:r>
            <a:r>
              <a:rPr sz="2850" spc="-240" dirty="0">
                <a:latin typeface="Tahoma"/>
                <a:cs typeface="Tahoma"/>
              </a:rPr>
              <a:t> </a:t>
            </a:r>
            <a:r>
              <a:rPr sz="2850" spc="-310" dirty="0">
                <a:latin typeface="Tahoma"/>
                <a:cs typeface="Tahoma"/>
              </a:rPr>
              <a:t>.</a:t>
            </a:r>
            <a:endParaRPr sz="2850" dirty="0">
              <a:latin typeface="Tahoma"/>
              <a:cs typeface="Tahoma"/>
            </a:endParaRPr>
          </a:p>
          <a:p>
            <a:pPr marL="12700" algn="just">
              <a:lnSpc>
                <a:spcPct val="100000"/>
              </a:lnSpc>
              <a:spcBef>
                <a:spcPts val="1455"/>
              </a:spcBef>
            </a:pPr>
            <a:r>
              <a:rPr sz="2850" b="1" spc="-60" dirty="0">
                <a:latin typeface="Tahoma"/>
                <a:cs typeface="Tahoma"/>
              </a:rPr>
              <a:t>Behavior</a:t>
            </a:r>
            <a:r>
              <a:rPr sz="2850" b="1" spc="-235" dirty="0">
                <a:latin typeface="Tahoma"/>
                <a:cs typeface="Tahoma"/>
              </a:rPr>
              <a:t> </a:t>
            </a:r>
            <a:r>
              <a:rPr sz="2850" b="1" spc="-10" dirty="0">
                <a:latin typeface="Tahoma"/>
                <a:cs typeface="Tahoma"/>
              </a:rPr>
              <a:t>Analysis</a:t>
            </a:r>
            <a:endParaRPr sz="2850" b="1" dirty="0">
              <a:latin typeface="Tahoma"/>
              <a:cs typeface="Tahoma"/>
            </a:endParaRPr>
          </a:p>
          <a:p>
            <a:pPr marL="12700" algn="just">
              <a:lnSpc>
                <a:spcPct val="100000"/>
              </a:lnSpc>
              <a:spcBef>
                <a:spcPts val="1380"/>
              </a:spcBef>
            </a:pPr>
            <a:r>
              <a:rPr sz="2850" b="1" spc="-60" dirty="0">
                <a:latin typeface="Tahoma"/>
                <a:cs typeface="Tahoma"/>
              </a:rPr>
              <a:t>Advanced</a:t>
            </a:r>
            <a:r>
              <a:rPr sz="2850" b="1" spc="-215" dirty="0">
                <a:latin typeface="Tahoma"/>
                <a:cs typeface="Tahoma"/>
              </a:rPr>
              <a:t> </a:t>
            </a:r>
            <a:r>
              <a:rPr sz="2850" b="1" spc="-35" dirty="0">
                <a:latin typeface="Tahoma"/>
                <a:cs typeface="Tahoma"/>
              </a:rPr>
              <a:t>Object</a:t>
            </a:r>
            <a:r>
              <a:rPr sz="2850" b="1" spc="-210" dirty="0">
                <a:latin typeface="Tahoma"/>
                <a:cs typeface="Tahoma"/>
              </a:rPr>
              <a:t> </a:t>
            </a:r>
            <a:r>
              <a:rPr sz="2850" b="1" spc="-10" dirty="0">
                <a:latin typeface="Tahoma"/>
                <a:cs typeface="Tahoma"/>
              </a:rPr>
              <a:t>Classification</a:t>
            </a:r>
            <a:endParaRPr sz="2850" b="1" dirty="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542280" cy="5517515"/>
          </a:xfrm>
          <a:custGeom>
            <a:avLst/>
            <a:gdLst/>
            <a:ahLst/>
            <a:cxnLst/>
            <a:rect l="l" t="t" r="r" b="b"/>
            <a:pathLst>
              <a:path w="5542280" h="5517515">
                <a:moveTo>
                  <a:pt x="5541966" y="0"/>
                </a:moveTo>
                <a:lnTo>
                  <a:pt x="4481270" y="1364386"/>
                </a:lnTo>
                <a:lnTo>
                  <a:pt x="4689347"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p:cNvSpPr/>
          <p:nvPr/>
        </p:nvSpPr>
        <p:spPr>
          <a:xfrm>
            <a:off x="0" y="9738001"/>
            <a:ext cx="18288000" cy="548005"/>
          </a:xfrm>
          <a:custGeom>
            <a:avLst/>
            <a:gdLst/>
            <a:ahLst/>
            <a:cxnLst/>
            <a:rect l="l" t="t" r="r" b="b"/>
            <a:pathLst>
              <a:path w="18288000" h="548004">
                <a:moveTo>
                  <a:pt x="18287744" y="0"/>
                </a:moveTo>
                <a:lnTo>
                  <a:pt x="0" y="0"/>
                </a:lnTo>
                <a:lnTo>
                  <a:pt x="0" y="547836"/>
                </a:lnTo>
                <a:lnTo>
                  <a:pt x="18287744" y="547836"/>
                </a:lnTo>
                <a:lnTo>
                  <a:pt x="18287744" y="0"/>
                </a:lnTo>
                <a:close/>
              </a:path>
            </a:pathLst>
          </a:custGeom>
          <a:solidFill>
            <a:srgbClr val="222020"/>
          </a:solidFill>
        </p:spPr>
        <p:txBody>
          <a:bodyPr wrap="square" lIns="0" tIns="0" rIns="0" bIns="0" rtlCol="0"/>
          <a:lstStyle/>
          <a:p>
            <a:endParaRPr/>
          </a:p>
        </p:txBody>
      </p:sp>
      <p:sp>
        <p:nvSpPr>
          <p:cNvPr id="4" name="object 4"/>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p:cNvSpPr txBox="1">
            <a:spLocks noGrp="1"/>
          </p:cNvSpPr>
          <p:nvPr>
            <p:ph type="title"/>
          </p:nvPr>
        </p:nvSpPr>
        <p:spPr>
          <a:xfrm>
            <a:off x="7771751" y="1828000"/>
            <a:ext cx="9418320" cy="894080"/>
          </a:xfrm>
          <a:prstGeom prst="rect">
            <a:avLst/>
          </a:prstGeom>
        </p:spPr>
        <p:txBody>
          <a:bodyPr vert="horz" wrap="square" lIns="0" tIns="12700" rIns="0" bIns="0" rtlCol="0">
            <a:spAutoFit/>
          </a:bodyPr>
          <a:lstStyle/>
          <a:p>
            <a:pPr marL="12700">
              <a:lnSpc>
                <a:spcPct val="100000"/>
              </a:lnSpc>
              <a:spcBef>
                <a:spcPts val="100"/>
              </a:spcBef>
            </a:pPr>
            <a:r>
              <a:rPr sz="5700" spc="-465" dirty="0"/>
              <a:t>Use</a:t>
            </a:r>
            <a:r>
              <a:rPr sz="5700" spc="-775" dirty="0"/>
              <a:t> </a:t>
            </a:r>
            <a:r>
              <a:rPr sz="5700" spc="-440" dirty="0"/>
              <a:t>Cases</a:t>
            </a:r>
            <a:r>
              <a:rPr sz="5700" spc="-770" dirty="0"/>
              <a:t> </a:t>
            </a:r>
            <a:r>
              <a:rPr sz="5700" spc="-360" dirty="0"/>
              <a:t>of</a:t>
            </a:r>
            <a:r>
              <a:rPr sz="5700" spc="-770" dirty="0"/>
              <a:t> </a:t>
            </a:r>
            <a:r>
              <a:rPr sz="5700" spc="-415" dirty="0"/>
              <a:t>Motion</a:t>
            </a:r>
            <a:r>
              <a:rPr sz="5700" spc="-760" dirty="0"/>
              <a:t> </a:t>
            </a:r>
            <a:r>
              <a:rPr sz="5700" spc="-434" dirty="0"/>
              <a:t>Detection</a:t>
            </a:r>
            <a:endParaRPr sz="5700"/>
          </a:p>
        </p:txBody>
      </p:sp>
      <p:sp>
        <p:nvSpPr>
          <p:cNvPr id="14" name="object 14"/>
          <p:cNvSpPr/>
          <p:nvPr/>
        </p:nvSpPr>
        <p:spPr>
          <a:xfrm>
            <a:off x="3802926" y="7191850"/>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5" name="object 15"/>
          <p:cNvSpPr/>
          <p:nvPr/>
        </p:nvSpPr>
        <p:spPr>
          <a:xfrm>
            <a:off x="4340750" y="71918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6" name="object 16"/>
          <p:cNvSpPr/>
          <p:nvPr/>
        </p:nvSpPr>
        <p:spPr>
          <a:xfrm>
            <a:off x="4879287" y="71918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7" name="object 17"/>
          <p:cNvSpPr/>
          <p:nvPr/>
        </p:nvSpPr>
        <p:spPr>
          <a:xfrm>
            <a:off x="3802926" y="7753423"/>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8" name="object 18"/>
          <p:cNvSpPr/>
          <p:nvPr/>
        </p:nvSpPr>
        <p:spPr>
          <a:xfrm>
            <a:off x="4340750" y="77534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9" name="object 19"/>
          <p:cNvSpPr/>
          <p:nvPr/>
        </p:nvSpPr>
        <p:spPr>
          <a:xfrm>
            <a:off x="4879287" y="77534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20" name="object 20"/>
          <p:cNvSpPr/>
          <p:nvPr/>
        </p:nvSpPr>
        <p:spPr>
          <a:xfrm>
            <a:off x="3802926" y="8315708"/>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1" name="object 21"/>
          <p:cNvSpPr/>
          <p:nvPr/>
        </p:nvSpPr>
        <p:spPr>
          <a:xfrm>
            <a:off x="4340750" y="83157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22" name="object 22"/>
          <p:cNvSpPr/>
          <p:nvPr/>
        </p:nvSpPr>
        <p:spPr>
          <a:xfrm>
            <a:off x="4879287" y="83157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3" name="TextBox 22">
            <a:extLst>
              <a:ext uri="{FF2B5EF4-FFF2-40B4-BE49-F238E27FC236}">
                <a16:creationId xmlns:a16="http://schemas.microsoft.com/office/drawing/2014/main" id="{AAFEB82F-1BFC-05CA-2C38-63A3E4E1EF41}"/>
              </a:ext>
            </a:extLst>
          </p:cNvPr>
          <p:cNvSpPr txBox="1"/>
          <p:nvPr/>
        </p:nvSpPr>
        <p:spPr>
          <a:xfrm>
            <a:off x="7841488" y="3396207"/>
            <a:ext cx="9418320" cy="3970318"/>
          </a:xfrm>
          <a:prstGeom prst="rect">
            <a:avLst/>
          </a:prstGeom>
          <a:noFill/>
        </p:spPr>
        <p:txBody>
          <a:bodyPr wrap="square" rtlCol="0">
            <a:spAutoFit/>
          </a:bodyPr>
          <a:lstStyle/>
          <a:p>
            <a:r>
              <a:rPr lang="en-US" sz="3600" b="1" dirty="0"/>
              <a:t>Motion detection </a:t>
            </a:r>
            <a:r>
              <a:rPr lang="en-US" sz="3600" dirty="0"/>
              <a:t>has various applications, including </a:t>
            </a:r>
            <a:r>
              <a:rPr lang="en-US" sz="3600" b="1" dirty="0"/>
              <a:t>home security</a:t>
            </a:r>
            <a:r>
              <a:rPr lang="en-US" sz="3600" dirty="0"/>
              <a:t>, </a:t>
            </a:r>
            <a:r>
              <a:rPr lang="en-US" sz="3600" b="1" dirty="0"/>
              <a:t>automated lighting</a:t>
            </a:r>
            <a:r>
              <a:rPr lang="en-US" sz="3600" dirty="0"/>
              <a:t>, and </a:t>
            </a:r>
            <a:r>
              <a:rPr lang="en-US" sz="3600" b="1" dirty="0"/>
              <a:t>traffic monitoring</a:t>
            </a:r>
            <a:r>
              <a:rPr lang="en-US" sz="3600" dirty="0"/>
              <a:t>. Understanding these use cases can help in tailoring solutions that meet specific user needs and improve overall system effectiveness</a:t>
            </a:r>
            <a:endParaRPr lang="en-IN"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168" rIns="0" bIns="0" rtlCol="0">
            <a:spAutoFit/>
          </a:bodyPr>
          <a:lstStyle/>
          <a:p>
            <a:pPr marL="122555">
              <a:lnSpc>
                <a:spcPct val="100000"/>
              </a:lnSpc>
              <a:spcBef>
                <a:spcPts val="125"/>
              </a:spcBef>
            </a:pPr>
            <a:r>
              <a:rPr spc="-425" dirty="0"/>
              <a:t>Conclusion</a:t>
            </a:r>
          </a:p>
        </p:txBody>
      </p:sp>
      <p:grpSp>
        <p:nvGrpSpPr>
          <p:cNvPr id="6" name="object 6"/>
          <p:cNvGrpSpPr/>
          <p:nvPr/>
        </p:nvGrpSpPr>
        <p:grpSpPr>
          <a:xfrm>
            <a:off x="11734914" y="-9359"/>
            <a:ext cx="6562725" cy="8136255"/>
            <a:chOff x="11734914" y="-9359"/>
            <a:chExt cx="6562725" cy="8136255"/>
          </a:xfrm>
        </p:grpSpPr>
        <p:sp>
          <p:nvSpPr>
            <p:cNvPr id="7" name="object 7"/>
            <p:cNvSpPr/>
            <p:nvPr/>
          </p:nvSpPr>
          <p:spPr>
            <a:xfrm>
              <a:off x="13661399" y="0"/>
              <a:ext cx="4626610" cy="3850640"/>
            </a:xfrm>
            <a:custGeom>
              <a:avLst/>
              <a:gdLst/>
              <a:ahLst/>
              <a:cxnLst/>
              <a:rect l="l" t="t" r="r" b="b"/>
              <a:pathLst>
                <a:path w="4626609" h="3850640">
                  <a:moveTo>
                    <a:pt x="4626575" y="3850217"/>
                  </a:moveTo>
                  <a:lnTo>
                    <a:pt x="3903129" y="3356258"/>
                  </a:lnTo>
                  <a:lnTo>
                    <a:pt x="2255034" y="3667292"/>
                  </a:lnTo>
                  <a:lnTo>
                    <a:pt x="1594119" y="2293554"/>
                  </a:lnTo>
                  <a:lnTo>
                    <a:pt x="0" y="1205640"/>
                  </a:lnTo>
                  <a:lnTo>
                    <a:pt x="91175" y="0"/>
                  </a:lnTo>
                </a:path>
              </a:pathLst>
            </a:custGeom>
            <a:ln w="18719">
              <a:solidFill>
                <a:srgbClr val="22202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734914" y="263512"/>
              <a:ext cx="6191237" cy="7863040"/>
            </a:xfrm>
            <a:prstGeom prst="rect">
              <a:avLst/>
            </a:prstGeom>
          </p:spPr>
        </p:pic>
      </p:grpSp>
      <p:sp>
        <p:nvSpPr>
          <p:cNvPr id="9" name="object 9"/>
          <p:cNvSpPr/>
          <p:nvPr/>
        </p:nvSpPr>
        <p:spPr>
          <a:xfrm>
            <a:off x="8727117" y="8278431"/>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0" name="object 10"/>
          <p:cNvSpPr/>
          <p:nvPr/>
        </p:nvSpPr>
        <p:spPr>
          <a:xfrm>
            <a:off x="9264936" y="8278431"/>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1" name="object 11"/>
          <p:cNvSpPr/>
          <p:nvPr/>
        </p:nvSpPr>
        <p:spPr>
          <a:xfrm>
            <a:off x="9802741" y="8278431"/>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2" name="object 12"/>
          <p:cNvSpPr/>
          <p:nvPr/>
        </p:nvSpPr>
        <p:spPr>
          <a:xfrm>
            <a:off x="8727117" y="8840723"/>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ln w="18719">
            <a:solidFill>
              <a:srgbClr val="222020"/>
            </a:solidFill>
          </a:ln>
        </p:spPr>
        <p:txBody>
          <a:bodyPr wrap="square" lIns="0" tIns="0" rIns="0" bIns="0" rtlCol="0"/>
          <a:lstStyle/>
          <a:p>
            <a:endParaRPr/>
          </a:p>
        </p:txBody>
      </p:sp>
      <p:sp>
        <p:nvSpPr>
          <p:cNvPr id="13" name="object 13"/>
          <p:cNvSpPr/>
          <p:nvPr/>
        </p:nvSpPr>
        <p:spPr>
          <a:xfrm>
            <a:off x="9264936" y="8840723"/>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ln w="18719">
            <a:solidFill>
              <a:srgbClr val="222020"/>
            </a:solidFill>
          </a:ln>
        </p:spPr>
        <p:txBody>
          <a:bodyPr wrap="square" lIns="0" tIns="0" rIns="0" bIns="0" rtlCol="0"/>
          <a:lstStyle/>
          <a:p>
            <a:endParaRPr/>
          </a:p>
        </p:txBody>
      </p:sp>
      <p:sp>
        <p:nvSpPr>
          <p:cNvPr id="14" name="object 14"/>
          <p:cNvSpPr/>
          <p:nvPr/>
        </p:nvSpPr>
        <p:spPr>
          <a:xfrm>
            <a:off x="9802741" y="8840723"/>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ln w="18719">
            <a:solidFill>
              <a:srgbClr val="222020"/>
            </a:solidFill>
          </a:ln>
        </p:spPr>
        <p:txBody>
          <a:bodyPr wrap="square" lIns="0" tIns="0" rIns="0" bIns="0" rtlCol="0"/>
          <a:lstStyle/>
          <a:p>
            <a:endParaRPr/>
          </a:p>
        </p:txBody>
      </p:sp>
      <p:sp>
        <p:nvSpPr>
          <p:cNvPr id="15" name="object 15"/>
          <p:cNvSpPr/>
          <p:nvPr/>
        </p:nvSpPr>
        <p:spPr>
          <a:xfrm>
            <a:off x="8727117" y="9403015"/>
            <a:ext cx="386080" cy="386080"/>
          </a:xfrm>
          <a:custGeom>
            <a:avLst/>
            <a:gdLst/>
            <a:ahLst/>
            <a:cxnLst/>
            <a:rect l="l" t="t" r="r" b="b"/>
            <a:pathLst>
              <a:path w="386079" h="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ln w="18719">
            <a:solidFill>
              <a:srgbClr val="222020"/>
            </a:solidFill>
          </a:ln>
        </p:spPr>
        <p:txBody>
          <a:bodyPr wrap="square" lIns="0" tIns="0" rIns="0" bIns="0" rtlCol="0"/>
          <a:lstStyle/>
          <a:p>
            <a:endParaRPr/>
          </a:p>
        </p:txBody>
      </p:sp>
      <p:sp>
        <p:nvSpPr>
          <p:cNvPr id="16" name="object 16"/>
          <p:cNvSpPr/>
          <p:nvPr/>
        </p:nvSpPr>
        <p:spPr>
          <a:xfrm>
            <a:off x="9264936" y="9403015"/>
            <a:ext cx="386080" cy="386080"/>
          </a:xfrm>
          <a:custGeom>
            <a:avLst/>
            <a:gdLst/>
            <a:ahLst/>
            <a:cxnLst/>
            <a:rect l="l" t="t" r="r" b="b"/>
            <a:pathLst>
              <a:path w="386079" h="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ln w="18719">
            <a:solidFill>
              <a:srgbClr val="222020"/>
            </a:solidFill>
          </a:ln>
        </p:spPr>
        <p:txBody>
          <a:bodyPr wrap="square" lIns="0" tIns="0" rIns="0" bIns="0" rtlCol="0"/>
          <a:lstStyle/>
          <a:p>
            <a:endParaRPr/>
          </a:p>
        </p:txBody>
      </p:sp>
      <p:sp>
        <p:nvSpPr>
          <p:cNvPr id="17" name="object 17"/>
          <p:cNvSpPr/>
          <p:nvPr/>
        </p:nvSpPr>
        <p:spPr>
          <a:xfrm>
            <a:off x="9802741" y="9403015"/>
            <a:ext cx="386080" cy="386080"/>
          </a:xfrm>
          <a:custGeom>
            <a:avLst/>
            <a:gdLst/>
            <a:ahLst/>
            <a:cxnLst/>
            <a:rect l="l" t="t" r="r" b="b"/>
            <a:pathLst>
              <a:path w="386079" h="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ln w="18719">
            <a:solidFill>
              <a:srgbClr val="222020"/>
            </a:solidFill>
          </a:ln>
        </p:spPr>
        <p:txBody>
          <a:bodyPr wrap="square" lIns="0" tIns="0" rIns="0" bIns="0" rtlCol="0"/>
          <a:lstStyle/>
          <a:p>
            <a:endParaRPr/>
          </a:p>
        </p:txBody>
      </p:sp>
      <p:sp>
        <p:nvSpPr>
          <p:cNvPr id="18" name="TextBox 17">
            <a:extLst>
              <a:ext uri="{FF2B5EF4-FFF2-40B4-BE49-F238E27FC236}">
                <a16:creationId xmlns:a16="http://schemas.microsoft.com/office/drawing/2014/main" id="{21D263CA-8343-5637-70AD-E8897E7DEBFC}"/>
              </a:ext>
            </a:extLst>
          </p:cNvPr>
          <p:cNvSpPr txBox="1"/>
          <p:nvPr/>
        </p:nvSpPr>
        <p:spPr>
          <a:xfrm>
            <a:off x="1454150" y="2178050"/>
            <a:ext cx="9144000" cy="4524315"/>
          </a:xfrm>
          <a:prstGeom prst="rect">
            <a:avLst/>
          </a:prstGeom>
          <a:noFill/>
        </p:spPr>
        <p:txBody>
          <a:bodyPr wrap="square" rtlCol="0">
            <a:spAutoFit/>
          </a:bodyPr>
          <a:lstStyle/>
          <a:p>
            <a:r>
              <a:rPr lang="en-US" sz="3200" dirty="0"/>
              <a:t>In conclusion, </a:t>
            </a:r>
            <a:r>
              <a:rPr lang="en-US" sz="3200" b="1" dirty="0"/>
              <a:t>real-time motion detection </a:t>
            </a:r>
            <a:r>
              <a:rPr lang="en-US" sz="3200" dirty="0"/>
              <a:t>with </a:t>
            </a:r>
            <a:r>
              <a:rPr lang="en-US" sz="3200" b="1" dirty="0"/>
              <a:t>OpenCV</a:t>
            </a:r>
            <a:r>
              <a:rPr lang="en-US" sz="3200" dirty="0"/>
              <a:t> and user alerts via Twilio is a powerful combination for various applications. Recording of motion detected clips and combination of frames into one video for efficient storage management. Future work could explore advanced detection algorithms, integration with IoT devices, and enhanced user interfaces to improve the overall experience.</a:t>
            </a: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9" y="-723"/>
            <a:ext cx="548005" cy="10287000"/>
          </a:xfrm>
          <a:custGeom>
            <a:avLst/>
            <a:gdLst/>
            <a:ahLst/>
            <a:cxnLst/>
            <a:rect l="l" t="t" r="r" b="b"/>
            <a:pathLst>
              <a:path w="548005" h="10287000">
                <a:moveTo>
                  <a:pt x="547836" y="0"/>
                </a:moveTo>
                <a:lnTo>
                  <a:pt x="0" y="0"/>
                </a:lnTo>
                <a:lnTo>
                  <a:pt x="0" y="10286556"/>
                </a:lnTo>
                <a:lnTo>
                  <a:pt x="274274" y="10286556"/>
                </a:lnTo>
                <a:lnTo>
                  <a:pt x="547836" y="10286556"/>
                </a:lnTo>
                <a:lnTo>
                  <a:pt x="547836" y="0"/>
                </a:lnTo>
                <a:close/>
              </a:path>
            </a:pathLst>
          </a:custGeom>
          <a:solidFill>
            <a:srgbClr val="222020"/>
          </a:solidFill>
        </p:spPr>
        <p:txBody>
          <a:bodyPr wrap="square" lIns="0" tIns="0" rIns="0" bIns="0" rtlCol="0"/>
          <a:lstStyle/>
          <a:p>
            <a:endParaRPr/>
          </a:p>
        </p:txBody>
      </p:sp>
      <p:sp>
        <p:nvSpPr>
          <p:cNvPr id="3" name="object 3"/>
          <p:cNvSpPr/>
          <p:nvPr/>
        </p:nvSpPr>
        <p:spPr>
          <a:xfrm>
            <a:off x="1417688" y="253441"/>
            <a:ext cx="548640" cy="548640"/>
          </a:xfrm>
          <a:custGeom>
            <a:avLst/>
            <a:gdLst/>
            <a:ahLst/>
            <a:cxnLst/>
            <a:rect l="l" t="t" r="r" b="b"/>
            <a:pathLst>
              <a:path w="548639" h="548640">
                <a:moveTo>
                  <a:pt x="0" y="0"/>
                </a:moveTo>
                <a:lnTo>
                  <a:pt x="0" y="548576"/>
                </a:lnTo>
                <a:lnTo>
                  <a:pt x="548589" y="548576"/>
                </a:lnTo>
                <a:lnTo>
                  <a:pt x="0" y="0"/>
                </a:lnTo>
                <a:close/>
              </a:path>
            </a:pathLst>
          </a:custGeom>
          <a:solidFill>
            <a:srgbClr val="222020"/>
          </a:solidFill>
        </p:spPr>
        <p:txBody>
          <a:bodyPr wrap="square" lIns="0" tIns="0" rIns="0" bIns="0" rtlCol="0"/>
          <a:lstStyle/>
          <a:p>
            <a:endParaRPr/>
          </a:p>
        </p:txBody>
      </p:sp>
      <p:sp>
        <p:nvSpPr>
          <p:cNvPr id="4" name="object 4"/>
          <p:cNvSpPr/>
          <p:nvPr/>
        </p:nvSpPr>
        <p:spPr>
          <a:xfrm>
            <a:off x="2082203" y="253441"/>
            <a:ext cx="548640" cy="548640"/>
          </a:xfrm>
          <a:custGeom>
            <a:avLst/>
            <a:gdLst/>
            <a:ahLst/>
            <a:cxnLst/>
            <a:rect l="l" t="t" r="r" b="b"/>
            <a:pathLst>
              <a:path w="548639" h="548640">
                <a:moveTo>
                  <a:pt x="0" y="0"/>
                </a:moveTo>
                <a:lnTo>
                  <a:pt x="0" y="548576"/>
                </a:lnTo>
                <a:lnTo>
                  <a:pt x="548601" y="548576"/>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2747441" y="253441"/>
            <a:ext cx="548640" cy="548640"/>
          </a:xfrm>
          <a:custGeom>
            <a:avLst/>
            <a:gdLst/>
            <a:ahLst/>
            <a:cxnLst/>
            <a:rect l="l" t="t" r="r" b="b"/>
            <a:pathLst>
              <a:path w="548639" h="548640">
                <a:moveTo>
                  <a:pt x="0" y="0"/>
                </a:moveTo>
                <a:lnTo>
                  <a:pt x="0" y="548576"/>
                </a:lnTo>
                <a:lnTo>
                  <a:pt x="548601" y="548576"/>
                </a:lnTo>
                <a:lnTo>
                  <a:pt x="0" y="0"/>
                </a:lnTo>
                <a:close/>
              </a:path>
            </a:pathLst>
          </a:custGeom>
          <a:solidFill>
            <a:srgbClr val="222020"/>
          </a:solidFill>
        </p:spPr>
        <p:txBody>
          <a:bodyPr wrap="square" lIns="0" tIns="0" rIns="0" bIns="0" rtlCol="0"/>
          <a:lstStyle/>
          <a:p>
            <a:endParaRPr/>
          </a:p>
        </p:txBody>
      </p:sp>
      <p:sp>
        <p:nvSpPr>
          <p:cNvPr id="6" name="object 6"/>
          <p:cNvSpPr txBox="1">
            <a:spLocks noGrp="1"/>
          </p:cNvSpPr>
          <p:nvPr>
            <p:ph type="title"/>
          </p:nvPr>
        </p:nvSpPr>
        <p:spPr>
          <a:xfrm>
            <a:off x="1564766" y="1668082"/>
            <a:ext cx="4701540" cy="3693160"/>
          </a:xfrm>
          <a:prstGeom prst="rect">
            <a:avLst/>
          </a:prstGeom>
        </p:spPr>
        <p:txBody>
          <a:bodyPr vert="horz" wrap="square" lIns="0" tIns="3810" rIns="0" bIns="0" rtlCol="0">
            <a:spAutoFit/>
          </a:bodyPr>
          <a:lstStyle/>
          <a:p>
            <a:pPr marL="12700" marR="5080">
              <a:lnSpc>
                <a:spcPct val="100499"/>
              </a:lnSpc>
              <a:spcBef>
                <a:spcPts val="30"/>
              </a:spcBef>
            </a:pPr>
            <a:r>
              <a:rPr sz="12000" spc="-1110" dirty="0"/>
              <a:t>Thank </a:t>
            </a:r>
            <a:r>
              <a:rPr sz="12000" spc="-1235" dirty="0"/>
              <a:t>You!</a:t>
            </a:r>
            <a:endParaRPr sz="12000" dirty="0"/>
          </a:p>
        </p:txBody>
      </p:sp>
      <p:sp>
        <p:nvSpPr>
          <p:cNvPr id="7" name="object 7"/>
          <p:cNvSpPr/>
          <p:nvPr/>
        </p:nvSpPr>
        <p:spPr>
          <a:xfrm>
            <a:off x="10915149" y="8398079"/>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46"/>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8" name="object 8"/>
          <p:cNvSpPr/>
          <p:nvPr/>
        </p:nvSpPr>
        <p:spPr>
          <a:xfrm>
            <a:off x="10915149" y="8959640"/>
            <a:ext cx="386080" cy="386080"/>
          </a:xfrm>
          <a:custGeom>
            <a:avLst/>
            <a:gdLst/>
            <a:ahLst/>
            <a:cxnLst/>
            <a:rect l="l" t="t" r="r" b="b"/>
            <a:pathLst>
              <a:path w="386079" h="386079">
                <a:moveTo>
                  <a:pt x="0" y="93597"/>
                </a:moveTo>
                <a:lnTo>
                  <a:pt x="93599" y="0"/>
                </a:lnTo>
                <a:lnTo>
                  <a:pt x="192953" y="99357"/>
                </a:lnTo>
                <a:lnTo>
                  <a:pt x="292306" y="0"/>
                </a:lnTo>
                <a:lnTo>
                  <a:pt x="385906" y="93597"/>
                </a:lnTo>
                <a:lnTo>
                  <a:pt x="286552" y="192954"/>
                </a:lnTo>
                <a:lnTo>
                  <a:pt x="385906" y="292307"/>
                </a:lnTo>
                <a:lnTo>
                  <a:pt x="292306" y="385900"/>
                </a:lnTo>
                <a:lnTo>
                  <a:pt x="192953" y="286547"/>
                </a:lnTo>
                <a:lnTo>
                  <a:pt x="93599" y="385900"/>
                </a:lnTo>
                <a:lnTo>
                  <a:pt x="0" y="292307"/>
                </a:lnTo>
                <a:lnTo>
                  <a:pt x="99353" y="192954"/>
                </a:lnTo>
                <a:lnTo>
                  <a:pt x="0" y="93597"/>
                </a:lnTo>
                <a:close/>
              </a:path>
            </a:pathLst>
          </a:custGeom>
          <a:ln w="18719">
            <a:solidFill>
              <a:srgbClr val="222020"/>
            </a:solidFill>
          </a:ln>
        </p:spPr>
        <p:txBody>
          <a:bodyPr wrap="square" lIns="0" tIns="0" rIns="0" bIns="0" rtlCol="0"/>
          <a:lstStyle/>
          <a:p>
            <a:endParaRPr/>
          </a:p>
        </p:txBody>
      </p:sp>
      <p:sp>
        <p:nvSpPr>
          <p:cNvPr id="9" name="object 9"/>
          <p:cNvSpPr/>
          <p:nvPr/>
        </p:nvSpPr>
        <p:spPr>
          <a:xfrm>
            <a:off x="10915149" y="9521932"/>
            <a:ext cx="386080" cy="386080"/>
          </a:xfrm>
          <a:custGeom>
            <a:avLst/>
            <a:gdLst/>
            <a:ahLst/>
            <a:cxnLst/>
            <a:rect l="l" t="t" r="r" b="b"/>
            <a:pathLst>
              <a:path w="386079" h="386079">
                <a:moveTo>
                  <a:pt x="0" y="93592"/>
                </a:moveTo>
                <a:lnTo>
                  <a:pt x="93599" y="0"/>
                </a:lnTo>
                <a:lnTo>
                  <a:pt x="192953" y="99351"/>
                </a:lnTo>
                <a:lnTo>
                  <a:pt x="292306" y="0"/>
                </a:lnTo>
                <a:lnTo>
                  <a:pt x="385906" y="93592"/>
                </a:lnTo>
                <a:lnTo>
                  <a:pt x="286552" y="192945"/>
                </a:lnTo>
                <a:lnTo>
                  <a:pt x="385906" y="292297"/>
                </a:lnTo>
                <a:lnTo>
                  <a:pt x="292306" y="385891"/>
                </a:lnTo>
                <a:lnTo>
                  <a:pt x="192953" y="286538"/>
                </a:lnTo>
                <a:lnTo>
                  <a:pt x="93599" y="385891"/>
                </a:lnTo>
                <a:lnTo>
                  <a:pt x="0" y="292297"/>
                </a:lnTo>
                <a:lnTo>
                  <a:pt x="99353" y="192945"/>
                </a:lnTo>
                <a:lnTo>
                  <a:pt x="0" y="93592"/>
                </a:lnTo>
                <a:close/>
              </a:path>
            </a:pathLst>
          </a:custGeom>
          <a:ln w="18719">
            <a:solidFill>
              <a:srgbClr val="222020"/>
            </a:solidFill>
          </a:ln>
        </p:spPr>
        <p:txBody>
          <a:bodyPr wrap="square" lIns="0" tIns="0" rIns="0" bIns="0" rtlCol="0"/>
          <a:lstStyle/>
          <a:p>
            <a:endParaRPr/>
          </a:p>
        </p:txBody>
      </p:sp>
      <p:grpSp>
        <p:nvGrpSpPr>
          <p:cNvPr id="10" name="object 10"/>
          <p:cNvGrpSpPr/>
          <p:nvPr/>
        </p:nvGrpSpPr>
        <p:grpSpPr>
          <a:xfrm>
            <a:off x="11444338" y="-9360"/>
            <a:ext cx="6229985" cy="10306050"/>
            <a:chOff x="11444338" y="-9360"/>
            <a:chExt cx="6229985" cy="10306050"/>
          </a:xfrm>
        </p:grpSpPr>
        <p:sp>
          <p:nvSpPr>
            <p:cNvPr id="11" name="object 11"/>
            <p:cNvSpPr/>
            <p:nvPr/>
          </p:nvSpPr>
          <p:spPr>
            <a:xfrm>
              <a:off x="11894391" y="0"/>
              <a:ext cx="5770245" cy="10287000"/>
            </a:xfrm>
            <a:custGeom>
              <a:avLst/>
              <a:gdLst/>
              <a:ahLst/>
              <a:cxnLst/>
              <a:rect l="l" t="t" r="r" b="b"/>
              <a:pathLst>
                <a:path w="5770244" h="10287000">
                  <a:moveTo>
                    <a:pt x="5770126" y="10286998"/>
                  </a:moveTo>
                  <a:lnTo>
                    <a:pt x="4743938" y="9932283"/>
                  </a:lnTo>
                  <a:lnTo>
                    <a:pt x="4699362" y="9281410"/>
                  </a:lnTo>
                  <a:lnTo>
                    <a:pt x="2822309" y="8542693"/>
                  </a:lnTo>
                  <a:lnTo>
                    <a:pt x="2837422" y="7005523"/>
                  </a:lnTo>
                  <a:lnTo>
                    <a:pt x="1196589" y="6459042"/>
                  </a:lnTo>
                  <a:lnTo>
                    <a:pt x="1078606" y="4803076"/>
                  </a:lnTo>
                  <a:lnTo>
                    <a:pt x="0" y="3237090"/>
                  </a:lnTo>
                  <a:lnTo>
                    <a:pt x="442796" y="1581112"/>
                  </a:lnTo>
                  <a:lnTo>
                    <a:pt x="43916" y="738733"/>
                  </a:lnTo>
                  <a:lnTo>
                    <a:pt x="120574" y="0"/>
                  </a:lnTo>
                </a:path>
              </a:pathLst>
            </a:custGeom>
            <a:ln w="18719">
              <a:solidFill>
                <a:srgbClr val="222020"/>
              </a:solidFill>
            </a:ln>
          </p:spPr>
          <p:txBody>
            <a:bodyPr wrap="square" lIns="0" tIns="0" rIns="0" bIns="0" rtlCol="0"/>
            <a:lstStyle/>
            <a:p>
              <a:endParaRPr/>
            </a:p>
          </p:txBody>
        </p:sp>
        <p:sp>
          <p:nvSpPr>
            <p:cNvPr id="12" name="object 12"/>
            <p:cNvSpPr/>
            <p:nvPr/>
          </p:nvSpPr>
          <p:spPr>
            <a:xfrm>
              <a:off x="11453698" y="8398079"/>
              <a:ext cx="923925" cy="1510030"/>
            </a:xfrm>
            <a:custGeom>
              <a:avLst/>
              <a:gdLst/>
              <a:ahLst/>
              <a:cxnLst/>
              <a:rect l="l" t="t" r="r" b="b"/>
              <a:pathLst>
                <a:path w="923925" h="1510029">
                  <a:moveTo>
                    <a:pt x="0" y="93597"/>
                  </a:moveTo>
                  <a:lnTo>
                    <a:pt x="93587" y="0"/>
                  </a:lnTo>
                  <a:lnTo>
                    <a:pt x="192940" y="99350"/>
                  </a:lnTo>
                  <a:lnTo>
                    <a:pt x="292306" y="0"/>
                  </a:lnTo>
                  <a:lnTo>
                    <a:pt x="385906" y="93597"/>
                  </a:lnTo>
                  <a:lnTo>
                    <a:pt x="286540" y="192948"/>
                  </a:lnTo>
                  <a:lnTo>
                    <a:pt x="385906" y="292299"/>
                  </a:lnTo>
                  <a:lnTo>
                    <a:pt x="292306" y="385896"/>
                  </a:lnTo>
                  <a:lnTo>
                    <a:pt x="192940" y="286546"/>
                  </a:lnTo>
                  <a:lnTo>
                    <a:pt x="93587" y="385896"/>
                  </a:lnTo>
                  <a:lnTo>
                    <a:pt x="0" y="292299"/>
                  </a:lnTo>
                  <a:lnTo>
                    <a:pt x="99353" y="192948"/>
                  </a:lnTo>
                  <a:lnTo>
                    <a:pt x="0" y="93597"/>
                  </a:lnTo>
                  <a:close/>
                </a:path>
                <a:path w="923925" h="1510029">
                  <a:moveTo>
                    <a:pt x="537812" y="93597"/>
                  </a:moveTo>
                  <a:lnTo>
                    <a:pt x="631412" y="0"/>
                  </a:lnTo>
                  <a:lnTo>
                    <a:pt x="730765" y="99350"/>
                  </a:lnTo>
                  <a:lnTo>
                    <a:pt x="830118" y="0"/>
                  </a:lnTo>
                  <a:lnTo>
                    <a:pt x="923718" y="93597"/>
                  </a:lnTo>
                  <a:lnTo>
                    <a:pt x="824365" y="192948"/>
                  </a:lnTo>
                  <a:lnTo>
                    <a:pt x="923718" y="292299"/>
                  </a:lnTo>
                  <a:lnTo>
                    <a:pt x="830118" y="385896"/>
                  </a:lnTo>
                  <a:lnTo>
                    <a:pt x="730765" y="286546"/>
                  </a:lnTo>
                  <a:lnTo>
                    <a:pt x="631412" y="385896"/>
                  </a:lnTo>
                  <a:lnTo>
                    <a:pt x="537812" y="292299"/>
                  </a:lnTo>
                  <a:lnTo>
                    <a:pt x="637165" y="192948"/>
                  </a:lnTo>
                  <a:lnTo>
                    <a:pt x="537812" y="93597"/>
                  </a:lnTo>
                  <a:close/>
                </a:path>
                <a:path w="923925" h="1510029">
                  <a:moveTo>
                    <a:pt x="0" y="655158"/>
                  </a:moveTo>
                  <a:lnTo>
                    <a:pt x="93587" y="561560"/>
                  </a:lnTo>
                  <a:lnTo>
                    <a:pt x="192940" y="660917"/>
                  </a:lnTo>
                  <a:lnTo>
                    <a:pt x="292306" y="561560"/>
                  </a:lnTo>
                  <a:lnTo>
                    <a:pt x="385906" y="655158"/>
                  </a:lnTo>
                  <a:lnTo>
                    <a:pt x="286540" y="754515"/>
                  </a:lnTo>
                  <a:lnTo>
                    <a:pt x="385906" y="853868"/>
                  </a:lnTo>
                  <a:lnTo>
                    <a:pt x="292306" y="947461"/>
                  </a:lnTo>
                  <a:lnTo>
                    <a:pt x="192940" y="848108"/>
                  </a:lnTo>
                  <a:lnTo>
                    <a:pt x="93587" y="947461"/>
                  </a:lnTo>
                  <a:lnTo>
                    <a:pt x="0" y="853868"/>
                  </a:lnTo>
                  <a:lnTo>
                    <a:pt x="99353" y="754515"/>
                  </a:lnTo>
                  <a:lnTo>
                    <a:pt x="0" y="655158"/>
                  </a:lnTo>
                  <a:close/>
                </a:path>
                <a:path w="923925" h="1510029">
                  <a:moveTo>
                    <a:pt x="537812" y="655158"/>
                  </a:moveTo>
                  <a:lnTo>
                    <a:pt x="631412" y="561560"/>
                  </a:lnTo>
                  <a:lnTo>
                    <a:pt x="730765" y="660917"/>
                  </a:lnTo>
                  <a:lnTo>
                    <a:pt x="830118" y="561560"/>
                  </a:lnTo>
                  <a:lnTo>
                    <a:pt x="923718" y="655158"/>
                  </a:lnTo>
                  <a:lnTo>
                    <a:pt x="824365" y="754515"/>
                  </a:lnTo>
                  <a:lnTo>
                    <a:pt x="923718" y="853868"/>
                  </a:lnTo>
                  <a:lnTo>
                    <a:pt x="830118" y="947461"/>
                  </a:lnTo>
                  <a:lnTo>
                    <a:pt x="730765" y="848108"/>
                  </a:lnTo>
                  <a:lnTo>
                    <a:pt x="631412" y="947461"/>
                  </a:lnTo>
                  <a:lnTo>
                    <a:pt x="537812" y="853868"/>
                  </a:lnTo>
                  <a:lnTo>
                    <a:pt x="637165" y="754515"/>
                  </a:lnTo>
                  <a:lnTo>
                    <a:pt x="537812" y="655158"/>
                  </a:lnTo>
                  <a:close/>
                </a:path>
                <a:path w="923925" h="1510029">
                  <a:moveTo>
                    <a:pt x="0" y="1217445"/>
                  </a:moveTo>
                  <a:lnTo>
                    <a:pt x="93587" y="1123852"/>
                  </a:lnTo>
                  <a:lnTo>
                    <a:pt x="192940" y="1223204"/>
                  </a:lnTo>
                  <a:lnTo>
                    <a:pt x="292306" y="1123852"/>
                  </a:lnTo>
                  <a:lnTo>
                    <a:pt x="385906" y="1217445"/>
                  </a:lnTo>
                  <a:lnTo>
                    <a:pt x="286540" y="1316798"/>
                  </a:lnTo>
                  <a:lnTo>
                    <a:pt x="385906" y="1416150"/>
                  </a:lnTo>
                  <a:lnTo>
                    <a:pt x="292306" y="1509744"/>
                  </a:lnTo>
                  <a:lnTo>
                    <a:pt x="192940" y="1410391"/>
                  </a:lnTo>
                  <a:lnTo>
                    <a:pt x="93587" y="1509744"/>
                  </a:lnTo>
                  <a:lnTo>
                    <a:pt x="0" y="1416150"/>
                  </a:lnTo>
                  <a:lnTo>
                    <a:pt x="99353" y="1316798"/>
                  </a:lnTo>
                  <a:lnTo>
                    <a:pt x="0" y="1217445"/>
                  </a:lnTo>
                  <a:close/>
                </a:path>
                <a:path w="923925" h="1510029">
                  <a:moveTo>
                    <a:pt x="537812" y="1217445"/>
                  </a:moveTo>
                  <a:lnTo>
                    <a:pt x="631412" y="1123852"/>
                  </a:lnTo>
                  <a:lnTo>
                    <a:pt x="730765" y="1223204"/>
                  </a:lnTo>
                  <a:lnTo>
                    <a:pt x="830118" y="1123852"/>
                  </a:lnTo>
                  <a:lnTo>
                    <a:pt x="923718" y="1217445"/>
                  </a:lnTo>
                  <a:lnTo>
                    <a:pt x="824365" y="1316798"/>
                  </a:lnTo>
                  <a:lnTo>
                    <a:pt x="923718" y="1416150"/>
                  </a:lnTo>
                  <a:lnTo>
                    <a:pt x="830118" y="1509744"/>
                  </a:lnTo>
                  <a:lnTo>
                    <a:pt x="730765" y="1410391"/>
                  </a:lnTo>
                  <a:lnTo>
                    <a:pt x="631412" y="1509744"/>
                  </a:lnTo>
                  <a:lnTo>
                    <a:pt x="537812" y="1416150"/>
                  </a:lnTo>
                  <a:lnTo>
                    <a:pt x="637165" y="1316798"/>
                  </a:lnTo>
                  <a:lnTo>
                    <a:pt x="537812" y="1217445"/>
                  </a:lnTo>
                  <a:close/>
                </a:path>
              </a:pathLst>
            </a:custGeom>
            <a:ln w="18719">
              <a:solidFill>
                <a:srgbClr val="22202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9" y="-723"/>
            <a:ext cx="902335" cy="10287000"/>
          </a:xfrm>
          <a:custGeom>
            <a:avLst/>
            <a:gdLst/>
            <a:ahLst/>
            <a:cxnLst/>
            <a:rect l="l" t="t" r="r" b="b"/>
            <a:pathLst>
              <a:path w="902335" h="10287000">
                <a:moveTo>
                  <a:pt x="902047" y="0"/>
                </a:moveTo>
                <a:lnTo>
                  <a:pt x="0" y="0"/>
                </a:lnTo>
                <a:lnTo>
                  <a:pt x="0" y="10286556"/>
                </a:lnTo>
                <a:lnTo>
                  <a:pt x="451381" y="10286556"/>
                </a:lnTo>
                <a:lnTo>
                  <a:pt x="902047" y="10286556"/>
                </a:lnTo>
                <a:lnTo>
                  <a:pt x="902047" y="0"/>
                </a:lnTo>
                <a:close/>
              </a:path>
            </a:pathLst>
          </a:custGeom>
          <a:solidFill>
            <a:srgbClr val="222020"/>
          </a:solidFill>
        </p:spPr>
        <p:txBody>
          <a:bodyPr wrap="square" lIns="0" tIns="0" rIns="0" bIns="0" rtlCol="0"/>
          <a:lstStyle/>
          <a:p>
            <a:endParaRPr/>
          </a:p>
        </p:txBody>
      </p:sp>
      <p:sp>
        <p:nvSpPr>
          <p:cNvPr id="3" name="object 3"/>
          <p:cNvSpPr/>
          <p:nvPr/>
        </p:nvSpPr>
        <p:spPr>
          <a:xfrm>
            <a:off x="14991080"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4" name="object 4"/>
          <p:cNvSpPr/>
          <p:nvPr/>
        </p:nvSpPr>
        <p:spPr>
          <a:xfrm>
            <a:off x="15655670"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1632089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p:cNvSpPr/>
          <p:nvPr/>
        </p:nvSpPr>
        <p:spPr>
          <a:xfrm>
            <a:off x="7365505" y="5754112"/>
            <a:ext cx="10922635" cy="4533265"/>
          </a:xfrm>
          <a:custGeom>
            <a:avLst/>
            <a:gdLst/>
            <a:ahLst/>
            <a:cxnLst/>
            <a:rect l="l" t="t" r="r" b="b"/>
            <a:pathLst>
              <a:path w="10922635" h="4533265">
                <a:moveTo>
                  <a:pt x="0" y="4532885"/>
                </a:moveTo>
                <a:lnTo>
                  <a:pt x="1182064" y="2484483"/>
                </a:lnTo>
                <a:lnTo>
                  <a:pt x="3931551" y="1748430"/>
                </a:lnTo>
                <a:lnTo>
                  <a:pt x="4872824" y="117970"/>
                </a:lnTo>
                <a:lnTo>
                  <a:pt x="6525119" y="560729"/>
                </a:lnTo>
                <a:lnTo>
                  <a:pt x="8616936" y="0"/>
                </a:lnTo>
                <a:lnTo>
                  <a:pt x="9686658" y="1068931"/>
                </a:lnTo>
                <a:lnTo>
                  <a:pt x="10922495" y="1068931"/>
                </a:lnTo>
              </a:path>
            </a:pathLst>
          </a:custGeom>
          <a:ln w="21006">
            <a:solidFill>
              <a:srgbClr val="222020"/>
            </a:solidFill>
          </a:ln>
        </p:spPr>
        <p:txBody>
          <a:bodyPr wrap="square" lIns="0" tIns="0" rIns="0" bIns="0" rtlCol="0"/>
          <a:lstStyle/>
          <a:p>
            <a:endParaRPr/>
          </a:p>
        </p:txBody>
      </p:sp>
      <p:sp>
        <p:nvSpPr>
          <p:cNvPr id="7" name="object 7"/>
          <p:cNvSpPr txBox="1">
            <a:spLocks noGrp="1"/>
          </p:cNvSpPr>
          <p:nvPr>
            <p:ph type="title"/>
          </p:nvPr>
        </p:nvSpPr>
        <p:spPr>
          <a:xfrm>
            <a:off x="1772996" y="2572563"/>
            <a:ext cx="11777345" cy="1924685"/>
          </a:xfrm>
          <a:prstGeom prst="rect">
            <a:avLst/>
          </a:prstGeom>
        </p:spPr>
        <p:txBody>
          <a:bodyPr vert="horz" wrap="square" lIns="0" tIns="113664" rIns="0" bIns="0" rtlCol="0">
            <a:spAutoFit/>
          </a:bodyPr>
          <a:lstStyle/>
          <a:p>
            <a:pPr marL="12700" marR="5080">
              <a:lnSpc>
                <a:spcPts val="7130"/>
              </a:lnSpc>
              <a:spcBef>
                <a:spcPts val="894"/>
              </a:spcBef>
            </a:pPr>
            <a:r>
              <a:rPr sz="6500" spc="-100" dirty="0">
                <a:latin typeface="Tahoma"/>
                <a:cs typeface="Tahoma"/>
              </a:rPr>
              <a:t>Real-</a:t>
            </a:r>
            <a:r>
              <a:rPr sz="6500" spc="-120" dirty="0">
                <a:latin typeface="Tahoma"/>
                <a:cs typeface="Tahoma"/>
              </a:rPr>
              <a:t>Time</a:t>
            </a:r>
            <a:r>
              <a:rPr sz="6500" spc="-560" dirty="0">
                <a:latin typeface="Tahoma"/>
                <a:cs typeface="Tahoma"/>
              </a:rPr>
              <a:t> </a:t>
            </a:r>
            <a:r>
              <a:rPr sz="6500" spc="-40" dirty="0">
                <a:latin typeface="Tahoma"/>
                <a:cs typeface="Tahoma"/>
              </a:rPr>
              <a:t>Motion</a:t>
            </a:r>
            <a:r>
              <a:rPr sz="6500" spc="-550" dirty="0">
                <a:latin typeface="Tahoma"/>
                <a:cs typeface="Tahoma"/>
              </a:rPr>
              <a:t> </a:t>
            </a:r>
            <a:r>
              <a:rPr sz="6500" spc="-70" dirty="0">
                <a:latin typeface="Tahoma"/>
                <a:cs typeface="Tahoma"/>
              </a:rPr>
              <a:t>Detection</a:t>
            </a:r>
            <a:r>
              <a:rPr sz="6500" spc="-555" dirty="0">
                <a:latin typeface="Tahoma"/>
                <a:cs typeface="Tahoma"/>
              </a:rPr>
              <a:t> </a:t>
            </a:r>
            <a:r>
              <a:rPr sz="6500" spc="-20" dirty="0">
                <a:latin typeface="Tahoma"/>
                <a:cs typeface="Tahoma"/>
              </a:rPr>
              <a:t>with </a:t>
            </a:r>
            <a:r>
              <a:rPr sz="6500" dirty="0">
                <a:latin typeface="Tahoma"/>
                <a:cs typeface="Tahoma"/>
              </a:rPr>
              <a:t>OpenCV</a:t>
            </a:r>
            <a:r>
              <a:rPr sz="6500" spc="-565" dirty="0">
                <a:latin typeface="Tahoma"/>
                <a:cs typeface="Tahoma"/>
              </a:rPr>
              <a:t> </a:t>
            </a:r>
            <a:r>
              <a:rPr sz="6500" spc="-145" dirty="0">
                <a:latin typeface="Tahoma"/>
                <a:cs typeface="Tahoma"/>
              </a:rPr>
              <a:t>and</a:t>
            </a:r>
            <a:r>
              <a:rPr sz="6500" spc="-560" dirty="0">
                <a:latin typeface="Tahoma"/>
                <a:cs typeface="Tahoma"/>
              </a:rPr>
              <a:t> </a:t>
            </a:r>
            <a:r>
              <a:rPr sz="6500" spc="-105" dirty="0">
                <a:latin typeface="Tahoma"/>
                <a:cs typeface="Tahoma"/>
              </a:rPr>
              <a:t>User</a:t>
            </a:r>
            <a:r>
              <a:rPr sz="6500" spc="-565" dirty="0">
                <a:latin typeface="Tahoma"/>
                <a:cs typeface="Tahoma"/>
              </a:rPr>
              <a:t> </a:t>
            </a:r>
            <a:r>
              <a:rPr sz="6500" spc="-95" dirty="0">
                <a:latin typeface="Tahoma"/>
                <a:cs typeface="Tahoma"/>
              </a:rPr>
              <a:t>Alerts</a:t>
            </a:r>
            <a:r>
              <a:rPr sz="6500" spc="-560" dirty="0">
                <a:latin typeface="Tahoma"/>
                <a:cs typeface="Tahoma"/>
              </a:rPr>
              <a:t> </a:t>
            </a:r>
            <a:r>
              <a:rPr sz="6500" spc="-200" dirty="0">
                <a:latin typeface="Tahoma"/>
                <a:cs typeface="Tahoma"/>
              </a:rPr>
              <a:t>via</a:t>
            </a:r>
            <a:r>
              <a:rPr sz="6500" spc="-560" dirty="0">
                <a:latin typeface="Tahoma"/>
                <a:cs typeface="Tahoma"/>
              </a:rPr>
              <a:t> </a:t>
            </a:r>
            <a:r>
              <a:rPr sz="6500" spc="-75" dirty="0">
                <a:latin typeface="Tahoma"/>
                <a:cs typeface="Tahoma"/>
              </a:rPr>
              <a:t>Twilio</a:t>
            </a:r>
            <a:endParaRPr sz="6500">
              <a:latin typeface="Tahoma"/>
              <a:cs typeface="Tahoma"/>
            </a:endParaRPr>
          </a:p>
        </p:txBody>
      </p:sp>
      <p:sp>
        <p:nvSpPr>
          <p:cNvPr id="8" name="object 8"/>
          <p:cNvSpPr/>
          <p:nvPr/>
        </p:nvSpPr>
        <p:spPr>
          <a:xfrm>
            <a:off x="1588322" y="7555687"/>
            <a:ext cx="386080" cy="386080"/>
          </a:xfrm>
          <a:custGeom>
            <a:avLst/>
            <a:gdLst/>
            <a:ahLst/>
            <a:cxnLst/>
            <a:rect l="l" t="t" r="r" b="b"/>
            <a:pathLst>
              <a:path w="386080"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9" name="object 9"/>
          <p:cNvSpPr/>
          <p:nvPr/>
        </p:nvSpPr>
        <p:spPr>
          <a:xfrm>
            <a:off x="2126128" y="7555687"/>
            <a:ext cx="386080" cy="386080"/>
          </a:xfrm>
          <a:custGeom>
            <a:avLst/>
            <a:gdLst/>
            <a:ahLst/>
            <a:cxnLst/>
            <a:rect l="l" t="t" r="r" b="b"/>
            <a:pathLst>
              <a:path w="386080" h="386079">
                <a:moveTo>
                  <a:pt x="0" y="93599"/>
                </a:moveTo>
                <a:lnTo>
                  <a:pt x="93598" y="0"/>
                </a:lnTo>
                <a:lnTo>
                  <a:pt x="192963" y="99352"/>
                </a:lnTo>
                <a:lnTo>
                  <a:pt x="292315" y="0"/>
                </a:lnTo>
                <a:lnTo>
                  <a:pt x="385901" y="93599"/>
                </a:lnTo>
                <a:lnTo>
                  <a:pt x="286549" y="192951"/>
                </a:lnTo>
                <a:lnTo>
                  <a:pt x="385901" y="292303"/>
                </a:lnTo>
                <a:lnTo>
                  <a:pt x="292315" y="385902"/>
                </a:lnTo>
                <a:lnTo>
                  <a:pt x="192963" y="286550"/>
                </a:lnTo>
                <a:lnTo>
                  <a:pt x="93598" y="385902"/>
                </a:lnTo>
                <a:lnTo>
                  <a:pt x="0" y="292303"/>
                </a:lnTo>
                <a:lnTo>
                  <a:pt x="99364" y="192951"/>
                </a:lnTo>
                <a:lnTo>
                  <a:pt x="0" y="93599"/>
                </a:lnTo>
                <a:close/>
              </a:path>
            </a:pathLst>
          </a:custGeom>
          <a:ln w="18719">
            <a:solidFill>
              <a:srgbClr val="222020"/>
            </a:solidFill>
          </a:ln>
        </p:spPr>
        <p:txBody>
          <a:bodyPr wrap="square" lIns="0" tIns="0" rIns="0" bIns="0" rtlCol="0"/>
          <a:lstStyle/>
          <a:p>
            <a:endParaRPr/>
          </a:p>
        </p:txBody>
      </p:sp>
      <p:sp>
        <p:nvSpPr>
          <p:cNvPr id="10" name="object 10"/>
          <p:cNvSpPr/>
          <p:nvPr/>
        </p:nvSpPr>
        <p:spPr>
          <a:xfrm>
            <a:off x="2663946" y="7555687"/>
            <a:ext cx="386080" cy="386080"/>
          </a:xfrm>
          <a:custGeom>
            <a:avLst/>
            <a:gdLst/>
            <a:ahLst/>
            <a:cxnLst/>
            <a:rect l="l" t="t" r="r" b="b"/>
            <a:pathLst>
              <a:path w="386080" h="386079">
                <a:moveTo>
                  <a:pt x="0" y="93599"/>
                </a:moveTo>
                <a:lnTo>
                  <a:pt x="93598" y="0"/>
                </a:lnTo>
                <a:lnTo>
                  <a:pt x="192950" y="99352"/>
                </a:lnTo>
                <a:lnTo>
                  <a:pt x="292302" y="0"/>
                </a:lnTo>
                <a:lnTo>
                  <a:pt x="385901" y="93599"/>
                </a:lnTo>
                <a:lnTo>
                  <a:pt x="286536"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1" name="object 11"/>
          <p:cNvSpPr/>
          <p:nvPr/>
        </p:nvSpPr>
        <p:spPr>
          <a:xfrm>
            <a:off x="1588322" y="8117979"/>
            <a:ext cx="386080" cy="386080"/>
          </a:xfrm>
          <a:custGeom>
            <a:avLst/>
            <a:gdLst/>
            <a:ahLst/>
            <a:cxnLst/>
            <a:rect l="l" t="t" r="r" b="b"/>
            <a:pathLst>
              <a:path w="386080"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2" name="object 12"/>
          <p:cNvSpPr/>
          <p:nvPr/>
        </p:nvSpPr>
        <p:spPr>
          <a:xfrm>
            <a:off x="2126128" y="8117979"/>
            <a:ext cx="386080" cy="386080"/>
          </a:xfrm>
          <a:custGeom>
            <a:avLst/>
            <a:gdLst/>
            <a:ahLst/>
            <a:cxnLst/>
            <a:rect l="l" t="t" r="r" b="b"/>
            <a:pathLst>
              <a:path w="386080" h="386079">
                <a:moveTo>
                  <a:pt x="0" y="93599"/>
                </a:moveTo>
                <a:lnTo>
                  <a:pt x="93598" y="0"/>
                </a:lnTo>
                <a:lnTo>
                  <a:pt x="192963" y="99352"/>
                </a:lnTo>
                <a:lnTo>
                  <a:pt x="292315" y="0"/>
                </a:lnTo>
                <a:lnTo>
                  <a:pt x="385901" y="93599"/>
                </a:lnTo>
                <a:lnTo>
                  <a:pt x="286549" y="192951"/>
                </a:lnTo>
                <a:lnTo>
                  <a:pt x="385901" y="292303"/>
                </a:lnTo>
                <a:lnTo>
                  <a:pt x="292315" y="385902"/>
                </a:lnTo>
                <a:lnTo>
                  <a:pt x="192963" y="286550"/>
                </a:lnTo>
                <a:lnTo>
                  <a:pt x="93598" y="385902"/>
                </a:lnTo>
                <a:lnTo>
                  <a:pt x="0" y="292303"/>
                </a:lnTo>
                <a:lnTo>
                  <a:pt x="99364" y="192951"/>
                </a:lnTo>
                <a:lnTo>
                  <a:pt x="0" y="93599"/>
                </a:lnTo>
                <a:close/>
              </a:path>
            </a:pathLst>
          </a:custGeom>
          <a:ln w="18719">
            <a:solidFill>
              <a:srgbClr val="222020"/>
            </a:solidFill>
          </a:ln>
        </p:spPr>
        <p:txBody>
          <a:bodyPr wrap="square" lIns="0" tIns="0" rIns="0" bIns="0" rtlCol="0"/>
          <a:lstStyle/>
          <a:p>
            <a:endParaRPr/>
          </a:p>
        </p:txBody>
      </p:sp>
      <p:sp>
        <p:nvSpPr>
          <p:cNvPr id="13" name="object 13"/>
          <p:cNvSpPr/>
          <p:nvPr/>
        </p:nvSpPr>
        <p:spPr>
          <a:xfrm>
            <a:off x="2663946" y="8117979"/>
            <a:ext cx="386080" cy="386080"/>
          </a:xfrm>
          <a:custGeom>
            <a:avLst/>
            <a:gdLst/>
            <a:ahLst/>
            <a:cxnLst/>
            <a:rect l="l" t="t" r="r" b="b"/>
            <a:pathLst>
              <a:path w="386080" h="386079">
                <a:moveTo>
                  <a:pt x="0" y="93599"/>
                </a:moveTo>
                <a:lnTo>
                  <a:pt x="93598" y="0"/>
                </a:lnTo>
                <a:lnTo>
                  <a:pt x="192950" y="99352"/>
                </a:lnTo>
                <a:lnTo>
                  <a:pt x="292302" y="0"/>
                </a:lnTo>
                <a:lnTo>
                  <a:pt x="385901" y="93599"/>
                </a:lnTo>
                <a:lnTo>
                  <a:pt x="286536"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4" name="object 14"/>
          <p:cNvSpPr/>
          <p:nvPr/>
        </p:nvSpPr>
        <p:spPr>
          <a:xfrm>
            <a:off x="1588322" y="8680272"/>
            <a:ext cx="386080" cy="386080"/>
          </a:xfrm>
          <a:custGeom>
            <a:avLst/>
            <a:gdLst/>
            <a:ahLst/>
            <a:cxnLst/>
            <a:rect l="l" t="t" r="r" b="b"/>
            <a:pathLst>
              <a:path w="386080" h="386079">
                <a:moveTo>
                  <a:pt x="0" y="93599"/>
                </a:moveTo>
                <a:lnTo>
                  <a:pt x="93598" y="0"/>
                </a:lnTo>
                <a:lnTo>
                  <a:pt x="192950" y="99352"/>
                </a:lnTo>
                <a:lnTo>
                  <a:pt x="292302" y="0"/>
                </a:lnTo>
                <a:lnTo>
                  <a:pt x="385901" y="93599"/>
                </a:lnTo>
                <a:lnTo>
                  <a:pt x="286549" y="192951"/>
                </a:lnTo>
                <a:lnTo>
                  <a:pt x="385901" y="292303"/>
                </a:lnTo>
                <a:lnTo>
                  <a:pt x="292302" y="385900"/>
                </a:lnTo>
                <a:lnTo>
                  <a:pt x="192950" y="286550"/>
                </a:lnTo>
                <a:lnTo>
                  <a:pt x="93598" y="385900"/>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5" name="object 15"/>
          <p:cNvSpPr/>
          <p:nvPr/>
        </p:nvSpPr>
        <p:spPr>
          <a:xfrm>
            <a:off x="2126128" y="8680272"/>
            <a:ext cx="386080" cy="386080"/>
          </a:xfrm>
          <a:custGeom>
            <a:avLst/>
            <a:gdLst/>
            <a:ahLst/>
            <a:cxnLst/>
            <a:rect l="l" t="t" r="r" b="b"/>
            <a:pathLst>
              <a:path w="386080" h="386079">
                <a:moveTo>
                  <a:pt x="0" y="93599"/>
                </a:moveTo>
                <a:lnTo>
                  <a:pt x="93598" y="0"/>
                </a:lnTo>
                <a:lnTo>
                  <a:pt x="192963" y="99352"/>
                </a:lnTo>
                <a:lnTo>
                  <a:pt x="292315" y="0"/>
                </a:lnTo>
                <a:lnTo>
                  <a:pt x="385901" y="93599"/>
                </a:lnTo>
                <a:lnTo>
                  <a:pt x="286549" y="192951"/>
                </a:lnTo>
                <a:lnTo>
                  <a:pt x="385901" y="292303"/>
                </a:lnTo>
                <a:lnTo>
                  <a:pt x="292315" y="385900"/>
                </a:lnTo>
                <a:lnTo>
                  <a:pt x="192963" y="286550"/>
                </a:lnTo>
                <a:lnTo>
                  <a:pt x="93598" y="385900"/>
                </a:lnTo>
                <a:lnTo>
                  <a:pt x="0" y="292303"/>
                </a:lnTo>
                <a:lnTo>
                  <a:pt x="99364" y="192951"/>
                </a:lnTo>
                <a:lnTo>
                  <a:pt x="0" y="93599"/>
                </a:lnTo>
                <a:close/>
              </a:path>
            </a:pathLst>
          </a:custGeom>
          <a:ln w="18719">
            <a:solidFill>
              <a:srgbClr val="222020"/>
            </a:solidFill>
          </a:ln>
        </p:spPr>
        <p:txBody>
          <a:bodyPr wrap="square" lIns="0" tIns="0" rIns="0" bIns="0" rtlCol="0"/>
          <a:lstStyle/>
          <a:p>
            <a:endParaRPr/>
          </a:p>
        </p:txBody>
      </p:sp>
      <p:sp>
        <p:nvSpPr>
          <p:cNvPr id="16" name="object 16"/>
          <p:cNvSpPr/>
          <p:nvPr/>
        </p:nvSpPr>
        <p:spPr>
          <a:xfrm>
            <a:off x="2663946" y="8680272"/>
            <a:ext cx="386080" cy="386080"/>
          </a:xfrm>
          <a:custGeom>
            <a:avLst/>
            <a:gdLst/>
            <a:ahLst/>
            <a:cxnLst/>
            <a:rect l="l" t="t" r="r" b="b"/>
            <a:pathLst>
              <a:path w="386080" h="386079">
                <a:moveTo>
                  <a:pt x="0" y="93599"/>
                </a:moveTo>
                <a:lnTo>
                  <a:pt x="93598" y="0"/>
                </a:lnTo>
                <a:lnTo>
                  <a:pt x="192950" y="99352"/>
                </a:lnTo>
                <a:lnTo>
                  <a:pt x="292302" y="0"/>
                </a:lnTo>
                <a:lnTo>
                  <a:pt x="385901" y="93599"/>
                </a:lnTo>
                <a:lnTo>
                  <a:pt x="286536" y="192951"/>
                </a:lnTo>
                <a:lnTo>
                  <a:pt x="385901" y="292303"/>
                </a:lnTo>
                <a:lnTo>
                  <a:pt x="292302" y="385900"/>
                </a:lnTo>
                <a:lnTo>
                  <a:pt x="192950" y="286550"/>
                </a:lnTo>
                <a:lnTo>
                  <a:pt x="93598" y="385900"/>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7" name="object 17"/>
          <p:cNvSpPr txBox="1"/>
          <p:nvPr/>
        </p:nvSpPr>
        <p:spPr>
          <a:xfrm>
            <a:off x="11818697" y="7376314"/>
            <a:ext cx="2643505" cy="2115820"/>
          </a:xfrm>
          <a:prstGeom prst="rect">
            <a:avLst/>
          </a:prstGeom>
        </p:spPr>
        <p:txBody>
          <a:bodyPr vert="horz" wrap="square" lIns="0" tIns="13335" rIns="0" bIns="0" rtlCol="0">
            <a:spAutoFit/>
          </a:bodyPr>
          <a:lstStyle/>
          <a:p>
            <a:pPr marL="12700" marR="5080" indent="14604">
              <a:lnSpc>
                <a:spcPct val="100800"/>
              </a:lnSpc>
              <a:spcBef>
                <a:spcPts val="105"/>
              </a:spcBef>
            </a:pPr>
            <a:r>
              <a:rPr sz="5100" baseline="2450" dirty="0">
                <a:latin typeface="Tahoma"/>
                <a:cs typeface="Tahoma"/>
              </a:rPr>
              <a:t>M</a:t>
            </a:r>
            <a:r>
              <a:rPr sz="5100" baseline="1633" dirty="0">
                <a:latin typeface="Tahoma"/>
                <a:cs typeface="Tahoma"/>
              </a:rPr>
              <a:t>d</a:t>
            </a:r>
            <a:r>
              <a:rPr sz="5100" spc="-412" baseline="1633" dirty="0">
                <a:latin typeface="Tahoma"/>
                <a:cs typeface="Tahoma"/>
              </a:rPr>
              <a:t> </a:t>
            </a:r>
            <a:r>
              <a:rPr sz="5100" spc="-15" baseline="1633" dirty="0">
                <a:latin typeface="Tahoma"/>
                <a:cs typeface="Tahoma"/>
              </a:rPr>
              <a:t>.H</a:t>
            </a:r>
            <a:r>
              <a:rPr sz="3400" spc="-10" dirty="0">
                <a:latin typeface="Tahoma"/>
                <a:cs typeface="Tahoma"/>
              </a:rPr>
              <a:t>aroon </a:t>
            </a:r>
            <a:r>
              <a:rPr sz="5100" spc="-97" baseline="3267" dirty="0">
                <a:latin typeface="Tahoma"/>
                <a:cs typeface="Tahoma"/>
              </a:rPr>
              <a:t>M</a:t>
            </a:r>
            <a:r>
              <a:rPr sz="5100" spc="-97" baseline="2450" dirty="0">
                <a:latin typeface="Tahoma"/>
                <a:cs typeface="Tahoma"/>
              </a:rPr>
              <a:t>ay</a:t>
            </a:r>
            <a:r>
              <a:rPr sz="5100" spc="-97" baseline="1633" dirty="0">
                <a:latin typeface="Tahoma"/>
                <a:cs typeface="Tahoma"/>
              </a:rPr>
              <a:t>ank</a:t>
            </a:r>
            <a:r>
              <a:rPr sz="5100" spc="-502" baseline="1633" dirty="0">
                <a:latin typeface="Tahoma"/>
                <a:cs typeface="Tahoma"/>
              </a:rPr>
              <a:t> </a:t>
            </a:r>
            <a:r>
              <a:rPr sz="3400" spc="-20" dirty="0">
                <a:latin typeface="Tahoma"/>
                <a:cs typeface="Tahoma"/>
              </a:rPr>
              <a:t>Singh </a:t>
            </a:r>
            <a:r>
              <a:rPr sz="5100" spc="-104" baseline="1633" dirty="0">
                <a:latin typeface="Tahoma"/>
                <a:cs typeface="Tahoma"/>
              </a:rPr>
              <a:t>Rit</a:t>
            </a:r>
            <a:r>
              <a:rPr sz="3400" spc="-70" dirty="0">
                <a:latin typeface="Tahoma"/>
                <a:cs typeface="Tahoma"/>
              </a:rPr>
              <a:t>eesh</a:t>
            </a:r>
            <a:r>
              <a:rPr sz="3400" spc="-305" dirty="0">
                <a:latin typeface="Tahoma"/>
                <a:cs typeface="Tahoma"/>
              </a:rPr>
              <a:t> </a:t>
            </a:r>
            <a:r>
              <a:rPr sz="3400" spc="95" dirty="0">
                <a:latin typeface="Tahoma"/>
                <a:cs typeface="Tahoma"/>
              </a:rPr>
              <a:t>M </a:t>
            </a:r>
            <a:r>
              <a:rPr sz="5100" spc="-89" baseline="1633" dirty="0">
                <a:latin typeface="Tahoma"/>
                <a:cs typeface="Tahoma"/>
              </a:rPr>
              <a:t>Ma</a:t>
            </a:r>
            <a:r>
              <a:rPr sz="3400" spc="-60" dirty="0">
                <a:latin typeface="Tahoma"/>
                <a:cs typeface="Tahoma"/>
              </a:rPr>
              <a:t>dhu</a:t>
            </a:r>
            <a:r>
              <a:rPr sz="3400" spc="-330" dirty="0">
                <a:latin typeface="Tahoma"/>
                <a:cs typeface="Tahoma"/>
              </a:rPr>
              <a:t> </a:t>
            </a:r>
            <a:r>
              <a:rPr sz="3400" spc="-60" dirty="0">
                <a:latin typeface="Tahoma"/>
                <a:cs typeface="Tahoma"/>
              </a:rPr>
              <a:t>Y</a:t>
            </a:r>
            <a:endParaRPr sz="3400">
              <a:latin typeface="Tahoma"/>
              <a:cs typeface="Tahoma"/>
            </a:endParaRPr>
          </a:p>
        </p:txBody>
      </p:sp>
      <p:sp>
        <p:nvSpPr>
          <p:cNvPr id="18" name="object 18"/>
          <p:cNvSpPr txBox="1"/>
          <p:nvPr/>
        </p:nvSpPr>
        <p:spPr>
          <a:xfrm>
            <a:off x="14949163" y="7400049"/>
            <a:ext cx="2820035" cy="2120900"/>
          </a:xfrm>
          <a:prstGeom prst="rect">
            <a:avLst/>
          </a:prstGeom>
        </p:spPr>
        <p:txBody>
          <a:bodyPr vert="horz" wrap="square" lIns="0" tIns="11430" rIns="0" bIns="0" rtlCol="0">
            <a:spAutoFit/>
          </a:bodyPr>
          <a:lstStyle/>
          <a:p>
            <a:pPr marL="12700" marR="5080" indent="67310" algn="just">
              <a:lnSpc>
                <a:spcPct val="101099"/>
              </a:lnSpc>
              <a:spcBef>
                <a:spcPts val="90"/>
              </a:spcBef>
            </a:pPr>
            <a:r>
              <a:rPr sz="5100" spc="-15" baseline="1633" dirty="0">
                <a:latin typeface="Tahoma"/>
                <a:cs typeface="Tahoma"/>
              </a:rPr>
              <a:t>[1</a:t>
            </a:r>
            <a:r>
              <a:rPr sz="3400" spc="-10" dirty="0">
                <a:latin typeface="Tahoma"/>
                <a:cs typeface="Tahoma"/>
              </a:rPr>
              <a:t>NC21CI02</a:t>
            </a:r>
            <a:r>
              <a:rPr sz="5100" spc="-15" baseline="-1633" dirty="0">
                <a:latin typeface="Tahoma"/>
                <a:cs typeface="Tahoma"/>
              </a:rPr>
              <a:t>8] </a:t>
            </a:r>
            <a:r>
              <a:rPr sz="5100" spc="-15" baseline="1633" dirty="0">
                <a:latin typeface="Tahoma"/>
                <a:cs typeface="Tahoma"/>
              </a:rPr>
              <a:t>[1</a:t>
            </a:r>
            <a:r>
              <a:rPr sz="3400" spc="-10" dirty="0">
                <a:latin typeface="Tahoma"/>
                <a:cs typeface="Tahoma"/>
              </a:rPr>
              <a:t>NC21CI03</a:t>
            </a:r>
            <a:r>
              <a:rPr sz="5100" spc="-15" baseline="-1633" dirty="0">
                <a:latin typeface="Tahoma"/>
                <a:cs typeface="Tahoma"/>
              </a:rPr>
              <a:t>0] </a:t>
            </a:r>
            <a:r>
              <a:rPr sz="5100" spc="-15" baseline="1633" dirty="0">
                <a:latin typeface="Tahoma"/>
                <a:cs typeface="Tahoma"/>
              </a:rPr>
              <a:t>[1</a:t>
            </a:r>
            <a:r>
              <a:rPr sz="3400" spc="-10" dirty="0">
                <a:latin typeface="Tahoma"/>
                <a:cs typeface="Tahoma"/>
              </a:rPr>
              <a:t>NC21CI04</a:t>
            </a:r>
            <a:r>
              <a:rPr sz="5100" spc="-15" baseline="-1633" dirty="0">
                <a:latin typeface="Tahoma"/>
                <a:cs typeface="Tahoma"/>
              </a:rPr>
              <a:t>0] </a:t>
            </a:r>
            <a:r>
              <a:rPr sz="5100" spc="-15" baseline="1633" dirty="0">
                <a:latin typeface="Tahoma"/>
                <a:cs typeface="Tahoma"/>
              </a:rPr>
              <a:t>[1</a:t>
            </a:r>
            <a:r>
              <a:rPr sz="3400" spc="-10" dirty="0">
                <a:latin typeface="Tahoma"/>
                <a:cs typeface="Tahoma"/>
              </a:rPr>
              <a:t>NC21CI05</a:t>
            </a:r>
            <a:r>
              <a:rPr sz="5100" spc="-15" baseline="-1633" dirty="0">
                <a:latin typeface="Tahoma"/>
                <a:cs typeface="Tahoma"/>
              </a:rPr>
              <a:t>6]</a:t>
            </a:r>
            <a:endParaRPr sz="5100" baseline="-1633">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7650" spc="-10" dirty="0">
                <a:solidFill>
                  <a:srgbClr val="000000"/>
                </a:solidFill>
                <a:latin typeface="Tahoma"/>
                <a:cs typeface="Tahoma"/>
              </a:rPr>
              <a:t>Content</a:t>
            </a:r>
            <a:endParaRPr sz="7650">
              <a:latin typeface="Tahoma"/>
              <a:cs typeface="Tahoma"/>
            </a:endParaRPr>
          </a:p>
        </p:txBody>
      </p:sp>
      <p:pic>
        <p:nvPicPr>
          <p:cNvPr id="3" name="object 3"/>
          <p:cNvPicPr/>
          <p:nvPr/>
        </p:nvPicPr>
        <p:blipFill>
          <a:blip r:embed="rId2" cstate="print"/>
          <a:stretch>
            <a:fillRect/>
          </a:stretch>
        </p:blipFill>
        <p:spPr>
          <a:xfrm>
            <a:off x="1652511" y="2801315"/>
            <a:ext cx="209550" cy="209550"/>
          </a:xfrm>
          <a:prstGeom prst="rect">
            <a:avLst/>
          </a:prstGeom>
        </p:spPr>
      </p:pic>
      <p:pic>
        <p:nvPicPr>
          <p:cNvPr id="4" name="object 4"/>
          <p:cNvPicPr/>
          <p:nvPr/>
        </p:nvPicPr>
        <p:blipFill>
          <a:blip r:embed="rId2" cstate="print"/>
          <a:stretch>
            <a:fillRect/>
          </a:stretch>
        </p:blipFill>
        <p:spPr>
          <a:xfrm>
            <a:off x="1652511" y="3553790"/>
            <a:ext cx="209550" cy="209550"/>
          </a:xfrm>
          <a:prstGeom prst="rect">
            <a:avLst/>
          </a:prstGeom>
        </p:spPr>
      </p:pic>
      <p:pic>
        <p:nvPicPr>
          <p:cNvPr id="5" name="object 5"/>
          <p:cNvPicPr/>
          <p:nvPr/>
        </p:nvPicPr>
        <p:blipFill>
          <a:blip r:embed="rId2" cstate="print"/>
          <a:stretch>
            <a:fillRect/>
          </a:stretch>
        </p:blipFill>
        <p:spPr>
          <a:xfrm>
            <a:off x="1652511" y="4315790"/>
            <a:ext cx="209550" cy="209550"/>
          </a:xfrm>
          <a:prstGeom prst="rect">
            <a:avLst/>
          </a:prstGeom>
        </p:spPr>
      </p:pic>
      <p:pic>
        <p:nvPicPr>
          <p:cNvPr id="6" name="object 6"/>
          <p:cNvPicPr/>
          <p:nvPr/>
        </p:nvPicPr>
        <p:blipFill>
          <a:blip r:embed="rId2" cstate="print"/>
          <a:stretch>
            <a:fillRect/>
          </a:stretch>
        </p:blipFill>
        <p:spPr>
          <a:xfrm>
            <a:off x="1652511" y="5068265"/>
            <a:ext cx="209550" cy="209550"/>
          </a:xfrm>
          <a:prstGeom prst="rect">
            <a:avLst/>
          </a:prstGeom>
        </p:spPr>
      </p:pic>
      <p:pic>
        <p:nvPicPr>
          <p:cNvPr id="7" name="object 7"/>
          <p:cNvPicPr/>
          <p:nvPr/>
        </p:nvPicPr>
        <p:blipFill>
          <a:blip r:embed="rId3" cstate="print"/>
          <a:stretch>
            <a:fillRect/>
          </a:stretch>
        </p:blipFill>
        <p:spPr>
          <a:xfrm>
            <a:off x="1652511" y="5830265"/>
            <a:ext cx="209550" cy="209550"/>
          </a:xfrm>
          <a:prstGeom prst="rect">
            <a:avLst/>
          </a:prstGeom>
        </p:spPr>
      </p:pic>
      <p:pic>
        <p:nvPicPr>
          <p:cNvPr id="8" name="object 8"/>
          <p:cNvPicPr/>
          <p:nvPr/>
        </p:nvPicPr>
        <p:blipFill>
          <a:blip r:embed="rId4" cstate="print"/>
          <a:stretch>
            <a:fillRect/>
          </a:stretch>
        </p:blipFill>
        <p:spPr>
          <a:xfrm>
            <a:off x="1652511" y="6592265"/>
            <a:ext cx="209550" cy="209550"/>
          </a:xfrm>
          <a:prstGeom prst="rect">
            <a:avLst/>
          </a:prstGeom>
        </p:spPr>
      </p:pic>
      <p:pic>
        <p:nvPicPr>
          <p:cNvPr id="9" name="object 9"/>
          <p:cNvPicPr/>
          <p:nvPr/>
        </p:nvPicPr>
        <p:blipFill>
          <a:blip r:embed="rId4" cstate="print"/>
          <a:stretch>
            <a:fillRect/>
          </a:stretch>
        </p:blipFill>
        <p:spPr>
          <a:xfrm>
            <a:off x="1652511" y="7344740"/>
            <a:ext cx="209550" cy="209550"/>
          </a:xfrm>
          <a:prstGeom prst="rect">
            <a:avLst/>
          </a:prstGeom>
        </p:spPr>
      </p:pic>
      <p:sp>
        <p:nvSpPr>
          <p:cNvPr id="10" name="object 10"/>
          <p:cNvSpPr txBox="1"/>
          <p:nvPr/>
        </p:nvSpPr>
        <p:spPr>
          <a:xfrm>
            <a:off x="2122754" y="2471338"/>
            <a:ext cx="9361170" cy="5327015"/>
          </a:xfrm>
          <a:prstGeom prst="rect">
            <a:avLst/>
          </a:prstGeom>
        </p:spPr>
        <p:txBody>
          <a:bodyPr vert="horz" wrap="square" lIns="0" tIns="12700" rIns="0" bIns="0" rtlCol="0">
            <a:spAutoFit/>
          </a:bodyPr>
          <a:lstStyle/>
          <a:p>
            <a:pPr marL="12700" marR="5099050">
              <a:lnSpc>
                <a:spcPct val="100400"/>
              </a:lnSpc>
              <a:spcBef>
                <a:spcPts val="100"/>
              </a:spcBef>
            </a:pPr>
            <a:r>
              <a:rPr sz="4950" spc="-10" dirty="0">
                <a:latin typeface="Tahoma"/>
                <a:cs typeface="Tahoma"/>
              </a:rPr>
              <a:t>Abstract </a:t>
            </a:r>
            <a:r>
              <a:rPr sz="4950" spc="-30" dirty="0">
                <a:latin typeface="Tahoma"/>
                <a:cs typeface="Tahoma"/>
              </a:rPr>
              <a:t>Introduction </a:t>
            </a:r>
            <a:r>
              <a:rPr sz="4950" spc="-10" dirty="0">
                <a:latin typeface="Tahoma"/>
                <a:cs typeface="Tahoma"/>
              </a:rPr>
              <a:t>Objectives Flowchart </a:t>
            </a:r>
            <a:r>
              <a:rPr sz="4950" spc="-85" dirty="0">
                <a:latin typeface="Tahoma"/>
                <a:cs typeface="Tahoma"/>
              </a:rPr>
              <a:t>Implementation</a:t>
            </a:r>
            <a:endParaRPr sz="4950">
              <a:latin typeface="Tahoma"/>
              <a:cs typeface="Tahoma"/>
            </a:endParaRPr>
          </a:p>
          <a:p>
            <a:pPr marL="12700" marR="5080">
              <a:lnSpc>
                <a:spcPts val="5930"/>
              </a:lnSpc>
              <a:spcBef>
                <a:spcPts val="170"/>
              </a:spcBef>
            </a:pPr>
            <a:r>
              <a:rPr sz="4950" spc="-55" dirty="0">
                <a:latin typeface="Tahoma"/>
                <a:cs typeface="Tahoma"/>
              </a:rPr>
              <a:t>Future</a:t>
            </a:r>
            <a:r>
              <a:rPr sz="4950" spc="-425" dirty="0">
                <a:latin typeface="Tahoma"/>
                <a:cs typeface="Tahoma"/>
              </a:rPr>
              <a:t> </a:t>
            </a:r>
            <a:r>
              <a:rPr sz="4950" spc="-45" dirty="0">
                <a:latin typeface="Tahoma"/>
                <a:cs typeface="Tahoma"/>
              </a:rPr>
              <a:t>Enhancement</a:t>
            </a:r>
            <a:r>
              <a:rPr sz="4950" spc="-420" dirty="0">
                <a:latin typeface="Tahoma"/>
                <a:cs typeface="Tahoma"/>
              </a:rPr>
              <a:t> </a:t>
            </a:r>
            <a:r>
              <a:rPr sz="4950" spc="130" dirty="0">
                <a:latin typeface="Tahoma"/>
                <a:cs typeface="Tahoma"/>
              </a:rPr>
              <a:t>&amp;</a:t>
            </a:r>
            <a:r>
              <a:rPr sz="4950" spc="-425" dirty="0">
                <a:latin typeface="Tahoma"/>
                <a:cs typeface="Tahoma"/>
              </a:rPr>
              <a:t> </a:t>
            </a:r>
            <a:r>
              <a:rPr sz="4950" spc="-10" dirty="0">
                <a:latin typeface="Tahoma"/>
                <a:cs typeface="Tahoma"/>
              </a:rPr>
              <a:t>Challenges Conclusion</a:t>
            </a:r>
            <a:endParaRPr sz="495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838" y="87858"/>
            <a:ext cx="386080" cy="386080"/>
          </a:xfrm>
          <a:custGeom>
            <a:avLst/>
            <a:gdLst/>
            <a:ahLst/>
            <a:cxnLst/>
            <a:rect l="l" t="t" r="r" b="b"/>
            <a:pathLst>
              <a:path w="386080" h="386080">
                <a:moveTo>
                  <a:pt x="0" y="93599"/>
                </a:moveTo>
                <a:lnTo>
                  <a:pt x="93598" y="0"/>
                </a:lnTo>
                <a:lnTo>
                  <a:pt x="192950" y="99352"/>
                </a:lnTo>
                <a:lnTo>
                  <a:pt x="292308" y="0"/>
                </a:lnTo>
                <a:lnTo>
                  <a:pt x="385901" y="93599"/>
                </a:lnTo>
                <a:lnTo>
                  <a:pt x="286549" y="192951"/>
                </a:lnTo>
                <a:lnTo>
                  <a:pt x="385901" y="292303"/>
                </a:lnTo>
                <a:lnTo>
                  <a:pt x="292308" y="385902"/>
                </a:lnTo>
                <a:lnTo>
                  <a:pt x="192950" y="286550"/>
                </a:lnTo>
                <a:lnTo>
                  <a:pt x="93598" y="385902"/>
                </a:lnTo>
                <a:lnTo>
                  <a:pt x="0" y="292303"/>
                </a:lnTo>
                <a:lnTo>
                  <a:pt x="99357" y="192951"/>
                </a:lnTo>
                <a:lnTo>
                  <a:pt x="0" y="93599"/>
                </a:lnTo>
                <a:close/>
              </a:path>
            </a:pathLst>
          </a:custGeom>
          <a:ln w="18719">
            <a:solidFill>
              <a:srgbClr val="222020"/>
            </a:solidFill>
          </a:ln>
        </p:spPr>
        <p:txBody>
          <a:bodyPr wrap="square" lIns="0" tIns="0" rIns="0" bIns="0" rtlCol="0"/>
          <a:lstStyle/>
          <a:p>
            <a:endParaRPr/>
          </a:p>
        </p:txBody>
      </p:sp>
      <p:sp>
        <p:nvSpPr>
          <p:cNvPr id="3" name="object 3"/>
          <p:cNvSpPr/>
          <p:nvPr/>
        </p:nvSpPr>
        <p:spPr>
          <a:xfrm>
            <a:off x="625654" y="87858"/>
            <a:ext cx="386080" cy="386080"/>
          </a:xfrm>
          <a:custGeom>
            <a:avLst/>
            <a:gdLst/>
            <a:ahLst/>
            <a:cxnLst/>
            <a:rect l="l" t="t" r="r" b="b"/>
            <a:pathLst>
              <a:path w="386080" h="386080">
                <a:moveTo>
                  <a:pt x="0" y="93599"/>
                </a:moveTo>
                <a:lnTo>
                  <a:pt x="93592" y="0"/>
                </a:lnTo>
                <a:lnTo>
                  <a:pt x="192950" y="99352"/>
                </a:lnTo>
                <a:lnTo>
                  <a:pt x="292302" y="0"/>
                </a:lnTo>
                <a:lnTo>
                  <a:pt x="385896" y="93599"/>
                </a:lnTo>
                <a:lnTo>
                  <a:pt x="286543" y="192951"/>
                </a:lnTo>
                <a:lnTo>
                  <a:pt x="385896" y="292303"/>
                </a:lnTo>
                <a:lnTo>
                  <a:pt x="292302" y="385902"/>
                </a:lnTo>
                <a:lnTo>
                  <a:pt x="192950" y="286550"/>
                </a:lnTo>
                <a:lnTo>
                  <a:pt x="93592"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4" name="object 4"/>
          <p:cNvSpPr/>
          <p:nvPr/>
        </p:nvSpPr>
        <p:spPr>
          <a:xfrm>
            <a:off x="1163463" y="87858"/>
            <a:ext cx="386080" cy="386080"/>
          </a:xfrm>
          <a:custGeom>
            <a:avLst/>
            <a:gdLst/>
            <a:ahLst/>
            <a:cxnLst/>
            <a:rect l="l" t="t" r="r" b="b"/>
            <a:pathLst>
              <a:path w="386080" h="386080">
                <a:moveTo>
                  <a:pt x="0" y="93599"/>
                </a:moveTo>
                <a:lnTo>
                  <a:pt x="93598" y="0"/>
                </a:lnTo>
                <a:lnTo>
                  <a:pt x="192957" y="99352"/>
                </a:lnTo>
                <a:lnTo>
                  <a:pt x="292308" y="0"/>
                </a:lnTo>
                <a:lnTo>
                  <a:pt x="385907" y="93599"/>
                </a:lnTo>
                <a:lnTo>
                  <a:pt x="286543" y="192951"/>
                </a:lnTo>
                <a:lnTo>
                  <a:pt x="385907" y="292303"/>
                </a:lnTo>
                <a:lnTo>
                  <a:pt x="292308" y="385902"/>
                </a:lnTo>
                <a:lnTo>
                  <a:pt x="192957" y="286550"/>
                </a:lnTo>
                <a:lnTo>
                  <a:pt x="93598" y="385902"/>
                </a:lnTo>
                <a:lnTo>
                  <a:pt x="0" y="292303"/>
                </a:lnTo>
                <a:lnTo>
                  <a:pt x="99358" y="192951"/>
                </a:lnTo>
                <a:lnTo>
                  <a:pt x="0" y="93599"/>
                </a:lnTo>
                <a:close/>
              </a:path>
            </a:pathLst>
          </a:custGeom>
          <a:ln w="18719">
            <a:solidFill>
              <a:srgbClr val="222020"/>
            </a:solidFill>
          </a:ln>
        </p:spPr>
        <p:txBody>
          <a:bodyPr wrap="square" lIns="0" tIns="0" rIns="0" bIns="0" rtlCol="0"/>
          <a:lstStyle/>
          <a:p>
            <a:endParaRPr/>
          </a:p>
        </p:txBody>
      </p:sp>
      <p:sp>
        <p:nvSpPr>
          <p:cNvPr id="5" name="object 5"/>
          <p:cNvSpPr/>
          <p:nvPr/>
        </p:nvSpPr>
        <p:spPr>
          <a:xfrm>
            <a:off x="87838" y="650151"/>
            <a:ext cx="386080" cy="386080"/>
          </a:xfrm>
          <a:custGeom>
            <a:avLst/>
            <a:gdLst/>
            <a:ahLst/>
            <a:cxnLst/>
            <a:rect l="l" t="t" r="r" b="b"/>
            <a:pathLst>
              <a:path w="386080" h="386080">
                <a:moveTo>
                  <a:pt x="0" y="93599"/>
                </a:moveTo>
                <a:lnTo>
                  <a:pt x="93598" y="0"/>
                </a:lnTo>
                <a:lnTo>
                  <a:pt x="192950" y="99352"/>
                </a:lnTo>
                <a:lnTo>
                  <a:pt x="292308" y="0"/>
                </a:lnTo>
                <a:lnTo>
                  <a:pt x="385901" y="93599"/>
                </a:lnTo>
                <a:lnTo>
                  <a:pt x="286549" y="192951"/>
                </a:lnTo>
                <a:lnTo>
                  <a:pt x="385901" y="292303"/>
                </a:lnTo>
                <a:lnTo>
                  <a:pt x="292308" y="385902"/>
                </a:lnTo>
                <a:lnTo>
                  <a:pt x="192950" y="286550"/>
                </a:lnTo>
                <a:lnTo>
                  <a:pt x="93598" y="385902"/>
                </a:lnTo>
                <a:lnTo>
                  <a:pt x="0" y="292303"/>
                </a:lnTo>
                <a:lnTo>
                  <a:pt x="99357" y="192951"/>
                </a:lnTo>
                <a:lnTo>
                  <a:pt x="0" y="93599"/>
                </a:lnTo>
                <a:close/>
              </a:path>
            </a:pathLst>
          </a:custGeom>
          <a:ln w="18719">
            <a:solidFill>
              <a:srgbClr val="222020"/>
            </a:solidFill>
          </a:ln>
        </p:spPr>
        <p:txBody>
          <a:bodyPr wrap="square" lIns="0" tIns="0" rIns="0" bIns="0" rtlCol="0"/>
          <a:lstStyle/>
          <a:p>
            <a:endParaRPr/>
          </a:p>
        </p:txBody>
      </p:sp>
      <p:sp>
        <p:nvSpPr>
          <p:cNvPr id="6" name="object 6"/>
          <p:cNvSpPr/>
          <p:nvPr/>
        </p:nvSpPr>
        <p:spPr>
          <a:xfrm>
            <a:off x="625654" y="650151"/>
            <a:ext cx="386080" cy="386080"/>
          </a:xfrm>
          <a:custGeom>
            <a:avLst/>
            <a:gdLst/>
            <a:ahLst/>
            <a:cxnLst/>
            <a:rect l="l" t="t" r="r" b="b"/>
            <a:pathLst>
              <a:path w="386080" h="386080">
                <a:moveTo>
                  <a:pt x="0" y="93599"/>
                </a:moveTo>
                <a:lnTo>
                  <a:pt x="93592" y="0"/>
                </a:lnTo>
                <a:lnTo>
                  <a:pt x="192950" y="99352"/>
                </a:lnTo>
                <a:lnTo>
                  <a:pt x="292302" y="0"/>
                </a:lnTo>
                <a:lnTo>
                  <a:pt x="385896" y="93599"/>
                </a:lnTo>
                <a:lnTo>
                  <a:pt x="286543" y="192951"/>
                </a:lnTo>
                <a:lnTo>
                  <a:pt x="385896" y="292303"/>
                </a:lnTo>
                <a:lnTo>
                  <a:pt x="292302" y="385902"/>
                </a:lnTo>
                <a:lnTo>
                  <a:pt x="192950" y="286550"/>
                </a:lnTo>
                <a:lnTo>
                  <a:pt x="93592"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7" name="object 7"/>
          <p:cNvSpPr/>
          <p:nvPr/>
        </p:nvSpPr>
        <p:spPr>
          <a:xfrm>
            <a:off x="1163463" y="650151"/>
            <a:ext cx="386080" cy="386080"/>
          </a:xfrm>
          <a:custGeom>
            <a:avLst/>
            <a:gdLst/>
            <a:ahLst/>
            <a:cxnLst/>
            <a:rect l="l" t="t" r="r" b="b"/>
            <a:pathLst>
              <a:path w="386080" h="386080">
                <a:moveTo>
                  <a:pt x="0" y="93599"/>
                </a:moveTo>
                <a:lnTo>
                  <a:pt x="93598" y="0"/>
                </a:lnTo>
                <a:lnTo>
                  <a:pt x="192957" y="99352"/>
                </a:lnTo>
                <a:lnTo>
                  <a:pt x="292308" y="0"/>
                </a:lnTo>
                <a:lnTo>
                  <a:pt x="385907" y="93599"/>
                </a:lnTo>
                <a:lnTo>
                  <a:pt x="286543" y="192951"/>
                </a:lnTo>
                <a:lnTo>
                  <a:pt x="385907" y="292303"/>
                </a:lnTo>
                <a:lnTo>
                  <a:pt x="292308" y="385902"/>
                </a:lnTo>
                <a:lnTo>
                  <a:pt x="192957" y="286550"/>
                </a:lnTo>
                <a:lnTo>
                  <a:pt x="93598" y="385902"/>
                </a:lnTo>
                <a:lnTo>
                  <a:pt x="0" y="292303"/>
                </a:lnTo>
                <a:lnTo>
                  <a:pt x="99358" y="192951"/>
                </a:lnTo>
                <a:lnTo>
                  <a:pt x="0" y="93599"/>
                </a:lnTo>
                <a:close/>
              </a:path>
            </a:pathLst>
          </a:custGeom>
          <a:ln w="18719">
            <a:solidFill>
              <a:srgbClr val="222020"/>
            </a:solidFill>
          </a:ln>
        </p:spPr>
        <p:txBody>
          <a:bodyPr wrap="square" lIns="0" tIns="0" rIns="0" bIns="0" rtlCol="0"/>
          <a:lstStyle/>
          <a:p>
            <a:endParaRPr/>
          </a:p>
        </p:txBody>
      </p:sp>
      <p:sp>
        <p:nvSpPr>
          <p:cNvPr id="8" name="object 8"/>
          <p:cNvSpPr/>
          <p:nvPr/>
        </p:nvSpPr>
        <p:spPr>
          <a:xfrm>
            <a:off x="87838" y="1212443"/>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9" name="object 9"/>
          <p:cNvSpPr/>
          <p:nvPr/>
        </p:nvSpPr>
        <p:spPr>
          <a:xfrm>
            <a:off x="625654" y="1212443"/>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10" name="object 10"/>
          <p:cNvSpPr/>
          <p:nvPr/>
        </p:nvSpPr>
        <p:spPr>
          <a:xfrm>
            <a:off x="1163463" y="1212443"/>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11" name="object 11"/>
          <p:cNvSpPr/>
          <p:nvPr/>
        </p:nvSpPr>
        <p:spPr>
          <a:xfrm>
            <a:off x="16737804" y="8688235"/>
            <a:ext cx="386080" cy="386080"/>
          </a:xfrm>
          <a:custGeom>
            <a:avLst/>
            <a:gdLst/>
            <a:ahLst/>
            <a:cxnLst/>
            <a:rect l="l" t="t" r="r" b="b"/>
            <a:pathLst>
              <a:path w="386080" h="386079">
                <a:moveTo>
                  <a:pt x="0" y="93599"/>
                </a:moveTo>
                <a:lnTo>
                  <a:pt x="93598" y="0"/>
                </a:lnTo>
                <a:lnTo>
                  <a:pt x="193039" y="99364"/>
                </a:lnTo>
                <a:lnTo>
                  <a:pt x="292353" y="0"/>
                </a:lnTo>
                <a:lnTo>
                  <a:pt x="385952" y="93599"/>
                </a:lnTo>
                <a:lnTo>
                  <a:pt x="286511" y="192951"/>
                </a:lnTo>
                <a:lnTo>
                  <a:pt x="385952" y="292315"/>
                </a:lnTo>
                <a:lnTo>
                  <a:pt x="292353" y="385909"/>
                </a:lnTo>
                <a:lnTo>
                  <a:pt x="193039" y="286550"/>
                </a:lnTo>
                <a:lnTo>
                  <a:pt x="93598" y="385909"/>
                </a:lnTo>
                <a:lnTo>
                  <a:pt x="0" y="292315"/>
                </a:lnTo>
                <a:lnTo>
                  <a:pt x="99440" y="192951"/>
                </a:lnTo>
                <a:lnTo>
                  <a:pt x="0" y="93599"/>
                </a:lnTo>
                <a:close/>
              </a:path>
            </a:pathLst>
          </a:custGeom>
          <a:ln w="18719">
            <a:solidFill>
              <a:srgbClr val="222020"/>
            </a:solidFill>
          </a:ln>
        </p:spPr>
        <p:txBody>
          <a:bodyPr wrap="square" lIns="0" tIns="0" rIns="0" bIns="0" rtlCol="0"/>
          <a:lstStyle/>
          <a:p>
            <a:endParaRPr/>
          </a:p>
        </p:txBody>
      </p:sp>
      <p:sp>
        <p:nvSpPr>
          <p:cNvPr id="12" name="object 12"/>
          <p:cNvSpPr/>
          <p:nvPr/>
        </p:nvSpPr>
        <p:spPr>
          <a:xfrm>
            <a:off x="17275647" y="8688235"/>
            <a:ext cx="386080" cy="386080"/>
          </a:xfrm>
          <a:custGeom>
            <a:avLst/>
            <a:gdLst/>
            <a:ahLst/>
            <a:cxnLst/>
            <a:rect l="l" t="t" r="r" b="b"/>
            <a:pathLst>
              <a:path w="386080" h="386079">
                <a:moveTo>
                  <a:pt x="0" y="93599"/>
                </a:moveTo>
                <a:lnTo>
                  <a:pt x="93598" y="0"/>
                </a:lnTo>
                <a:lnTo>
                  <a:pt x="192912" y="99364"/>
                </a:lnTo>
                <a:lnTo>
                  <a:pt x="292353" y="0"/>
                </a:lnTo>
                <a:lnTo>
                  <a:pt x="385952" y="93599"/>
                </a:lnTo>
                <a:lnTo>
                  <a:pt x="286511" y="192951"/>
                </a:lnTo>
                <a:lnTo>
                  <a:pt x="385952" y="292315"/>
                </a:lnTo>
                <a:lnTo>
                  <a:pt x="292353"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3" name="object 13"/>
          <p:cNvSpPr/>
          <p:nvPr/>
        </p:nvSpPr>
        <p:spPr>
          <a:xfrm>
            <a:off x="17813492" y="8688235"/>
            <a:ext cx="386080" cy="386080"/>
          </a:xfrm>
          <a:custGeom>
            <a:avLst/>
            <a:gdLst/>
            <a:ahLst/>
            <a:cxnLst/>
            <a:rect l="l" t="t" r="r" b="b"/>
            <a:pathLst>
              <a:path w="386080" h="386079">
                <a:moveTo>
                  <a:pt x="0" y="93599"/>
                </a:moveTo>
                <a:lnTo>
                  <a:pt x="93598" y="0"/>
                </a:lnTo>
                <a:lnTo>
                  <a:pt x="192912" y="99364"/>
                </a:lnTo>
                <a:lnTo>
                  <a:pt x="292226" y="0"/>
                </a:lnTo>
                <a:lnTo>
                  <a:pt x="385825" y="93599"/>
                </a:lnTo>
                <a:lnTo>
                  <a:pt x="286511" y="192951"/>
                </a:lnTo>
                <a:lnTo>
                  <a:pt x="385825" y="292315"/>
                </a:lnTo>
                <a:lnTo>
                  <a:pt x="292226"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4" name="object 14"/>
          <p:cNvSpPr/>
          <p:nvPr/>
        </p:nvSpPr>
        <p:spPr>
          <a:xfrm>
            <a:off x="16737804" y="9250536"/>
            <a:ext cx="386080" cy="386080"/>
          </a:xfrm>
          <a:custGeom>
            <a:avLst/>
            <a:gdLst/>
            <a:ahLst/>
            <a:cxnLst/>
            <a:rect l="l" t="t" r="r" b="b"/>
            <a:pathLst>
              <a:path w="386080" h="386079">
                <a:moveTo>
                  <a:pt x="0" y="93592"/>
                </a:moveTo>
                <a:lnTo>
                  <a:pt x="93598" y="0"/>
                </a:lnTo>
                <a:lnTo>
                  <a:pt x="193039" y="99352"/>
                </a:lnTo>
                <a:lnTo>
                  <a:pt x="292353" y="0"/>
                </a:lnTo>
                <a:lnTo>
                  <a:pt x="385952" y="93592"/>
                </a:lnTo>
                <a:lnTo>
                  <a:pt x="286511" y="192949"/>
                </a:lnTo>
                <a:lnTo>
                  <a:pt x="385952" y="292301"/>
                </a:lnTo>
                <a:lnTo>
                  <a:pt x="292353" y="385900"/>
                </a:lnTo>
                <a:lnTo>
                  <a:pt x="193039" y="286542"/>
                </a:lnTo>
                <a:lnTo>
                  <a:pt x="93598" y="385900"/>
                </a:lnTo>
                <a:lnTo>
                  <a:pt x="0" y="292301"/>
                </a:lnTo>
                <a:lnTo>
                  <a:pt x="99440" y="192949"/>
                </a:lnTo>
                <a:lnTo>
                  <a:pt x="0" y="93592"/>
                </a:lnTo>
                <a:close/>
              </a:path>
            </a:pathLst>
          </a:custGeom>
          <a:ln w="18719">
            <a:solidFill>
              <a:srgbClr val="222020"/>
            </a:solidFill>
          </a:ln>
        </p:spPr>
        <p:txBody>
          <a:bodyPr wrap="square" lIns="0" tIns="0" rIns="0" bIns="0" rtlCol="0"/>
          <a:lstStyle/>
          <a:p>
            <a:endParaRPr/>
          </a:p>
        </p:txBody>
      </p:sp>
      <p:sp>
        <p:nvSpPr>
          <p:cNvPr id="15" name="object 15"/>
          <p:cNvSpPr/>
          <p:nvPr/>
        </p:nvSpPr>
        <p:spPr>
          <a:xfrm>
            <a:off x="17275647" y="9250536"/>
            <a:ext cx="386080" cy="386080"/>
          </a:xfrm>
          <a:custGeom>
            <a:avLst/>
            <a:gdLst/>
            <a:ahLst/>
            <a:cxnLst/>
            <a:rect l="l" t="t" r="r" b="b"/>
            <a:pathLst>
              <a:path w="386080" h="386079">
                <a:moveTo>
                  <a:pt x="0" y="93592"/>
                </a:moveTo>
                <a:lnTo>
                  <a:pt x="93598" y="0"/>
                </a:lnTo>
                <a:lnTo>
                  <a:pt x="192912" y="99352"/>
                </a:lnTo>
                <a:lnTo>
                  <a:pt x="292353" y="0"/>
                </a:lnTo>
                <a:lnTo>
                  <a:pt x="385952" y="93592"/>
                </a:lnTo>
                <a:lnTo>
                  <a:pt x="286511" y="192949"/>
                </a:lnTo>
                <a:lnTo>
                  <a:pt x="385952" y="292301"/>
                </a:lnTo>
                <a:lnTo>
                  <a:pt x="292353"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6" name="object 16"/>
          <p:cNvSpPr/>
          <p:nvPr/>
        </p:nvSpPr>
        <p:spPr>
          <a:xfrm>
            <a:off x="17813492" y="9250536"/>
            <a:ext cx="386080" cy="386080"/>
          </a:xfrm>
          <a:custGeom>
            <a:avLst/>
            <a:gdLst/>
            <a:ahLst/>
            <a:cxnLst/>
            <a:rect l="l" t="t" r="r" b="b"/>
            <a:pathLst>
              <a:path w="386080" h="386079">
                <a:moveTo>
                  <a:pt x="0" y="93592"/>
                </a:moveTo>
                <a:lnTo>
                  <a:pt x="93598" y="0"/>
                </a:lnTo>
                <a:lnTo>
                  <a:pt x="192912" y="99352"/>
                </a:lnTo>
                <a:lnTo>
                  <a:pt x="292226" y="0"/>
                </a:lnTo>
                <a:lnTo>
                  <a:pt x="385825" y="93592"/>
                </a:lnTo>
                <a:lnTo>
                  <a:pt x="286511" y="192949"/>
                </a:lnTo>
                <a:lnTo>
                  <a:pt x="385825" y="292301"/>
                </a:lnTo>
                <a:lnTo>
                  <a:pt x="292226"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7" name="object 17"/>
          <p:cNvSpPr/>
          <p:nvPr/>
        </p:nvSpPr>
        <p:spPr>
          <a:xfrm>
            <a:off x="16737804" y="9812828"/>
            <a:ext cx="386080" cy="386080"/>
          </a:xfrm>
          <a:custGeom>
            <a:avLst/>
            <a:gdLst/>
            <a:ahLst/>
            <a:cxnLst/>
            <a:rect l="l" t="t" r="r" b="b"/>
            <a:pathLst>
              <a:path w="386080" h="386079">
                <a:moveTo>
                  <a:pt x="0" y="93592"/>
                </a:moveTo>
                <a:lnTo>
                  <a:pt x="93598" y="0"/>
                </a:lnTo>
                <a:lnTo>
                  <a:pt x="193039" y="99357"/>
                </a:lnTo>
                <a:lnTo>
                  <a:pt x="292353" y="0"/>
                </a:lnTo>
                <a:lnTo>
                  <a:pt x="385952" y="93592"/>
                </a:lnTo>
                <a:lnTo>
                  <a:pt x="286511" y="192949"/>
                </a:lnTo>
                <a:lnTo>
                  <a:pt x="385952" y="292308"/>
                </a:lnTo>
                <a:lnTo>
                  <a:pt x="292353" y="385900"/>
                </a:lnTo>
                <a:lnTo>
                  <a:pt x="193039" y="286547"/>
                </a:lnTo>
                <a:lnTo>
                  <a:pt x="93598" y="385900"/>
                </a:lnTo>
                <a:lnTo>
                  <a:pt x="0" y="292308"/>
                </a:lnTo>
                <a:lnTo>
                  <a:pt x="99440" y="192949"/>
                </a:lnTo>
                <a:lnTo>
                  <a:pt x="0" y="93592"/>
                </a:lnTo>
                <a:close/>
              </a:path>
            </a:pathLst>
          </a:custGeom>
          <a:ln w="18719">
            <a:solidFill>
              <a:srgbClr val="222020"/>
            </a:solidFill>
          </a:ln>
        </p:spPr>
        <p:txBody>
          <a:bodyPr wrap="square" lIns="0" tIns="0" rIns="0" bIns="0" rtlCol="0"/>
          <a:lstStyle/>
          <a:p>
            <a:endParaRPr/>
          </a:p>
        </p:txBody>
      </p:sp>
      <p:sp>
        <p:nvSpPr>
          <p:cNvPr id="18" name="object 18"/>
          <p:cNvSpPr/>
          <p:nvPr/>
        </p:nvSpPr>
        <p:spPr>
          <a:xfrm>
            <a:off x="17275647" y="9812828"/>
            <a:ext cx="386080" cy="386080"/>
          </a:xfrm>
          <a:custGeom>
            <a:avLst/>
            <a:gdLst/>
            <a:ahLst/>
            <a:cxnLst/>
            <a:rect l="l" t="t" r="r" b="b"/>
            <a:pathLst>
              <a:path w="386080" h="386079">
                <a:moveTo>
                  <a:pt x="0" y="93592"/>
                </a:moveTo>
                <a:lnTo>
                  <a:pt x="93598" y="0"/>
                </a:lnTo>
                <a:lnTo>
                  <a:pt x="192912" y="99357"/>
                </a:lnTo>
                <a:lnTo>
                  <a:pt x="292353" y="0"/>
                </a:lnTo>
                <a:lnTo>
                  <a:pt x="385952" y="93592"/>
                </a:lnTo>
                <a:lnTo>
                  <a:pt x="286511" y="192949"/>
                </a:lnTo>
                <a:lnTo>
                  <a:pt x="385952" y="292308"/>
                </a:lnTo>
                <a:lnTo>
                  <a:pt x="292353"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19" name="object 19"/>
          <p:cNvSpPr/>
          <p:nvPr/>
        </p:nvSpPr>
        <p:spPr>
          <a:xfrm>
            <a:off x="17813492" y="9812828"/>
            <a:ext cx="386080" cy="386080"/>
          </a:xfrm>
          <a:custGeom>
            <a:avLst/>
            <a:gdLst/>
            <a:ahLst/>
            <a:cxnLst/>
            <a:rect l="l" t="t" r="r" b="b"/>
            <a:pathLst>
              <a:path w="386080" h="386079">
                <a:moveTo>
                  <a:pt x="0" y="93592"/>
                </a:moveTo>
                <a:lnTo>
                  <a:pt x="93598" y="0"/>
                </a:lnTo>
                <a:lnTo>
                  <a:pt x="192912" y="99357"/>
                </a:lnTo>
                <a:lnTo>
                  <a:pt x="292226" y="0"/>
                </a:lnTo>
                <a:lnTo>
                  <a:pt x="385825" y="93592"/>
                </a:lnTo>
                <a:lnTo>
                  <a:pt x="286511" y="192949"/>
                </a:lnTo>
                <a:lnTo>
                  <a:pt x="385825" y="292308"/>
                </a:lnTo>
                <a:lnTo>
                  <a:pt x="292226"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20" name="object 20"/>
          <p:cNvSpPr/>
          <p:nvPr/>
        </p:nvSpPr>
        <p:spPr>
          <a:xfrm>
            <a:off x="14110589" y="519125"/>
            <a:ext cx="561975" cy="648970"/>
          </a:xfrm>
          <a:custGeom>
            <a:avLst/>
            <a:gdLst/>
            <a:ahLst/>
            <a:cxnLst/>
            <a:rect l="l" t="t" r="r" b="b"/>
            <a:pathLst>
              <a:path w="561975" h="648969">
                <a:moveTo>
                  <a:pt x="0" y="0"/>
                </a:moveTo>
                <a:lnTo>
                  <a:pt x="0" y="648589"/>
                </a:lnTo>
                <a:lnTo>
                  <a:pt x="561594" y="323938"/>
                </a:lnTo>
                <a:lnTo>
                  <a:pt x="0" y="0"/>
                </a:lnTo>
                <a:close/>
              </a:path>
            </a:pathLst>
          </a:custGeom>
          <a:solidFill>
            <a:srgbClr val="222020"/>
          </a:solidFill>
        </p:spPr>
        <p:txBody>
          <a:bodyPr wrap="square" lIns="0" tIns="0" rIns="0" bIns="0" rtlCol="0"/>
          <a:lstStyle/>
          <a:p>
            <a:endParaRPr/>
          </a:p>
        </p:txBody>
      </p:sp>
      <p:sp>
        <p:nvSpPr>
          <p:cNvPr id="21" name="object 21"/>
          <p:cNvSpPr/>
          <p:nvPr/>
        </p:nvSpPr>
        <p:spPr>
          <a:xfrm>
            <a:off x="14732635" y="519125"/>
            <a:ext cx="561975" cy="648970"/>
          </a:xfrm>
          <a:custGeom>
            <a:avLst/>
            <a:gdLst/>
            <a:ahLst/>
            <a:cxnLst/>
            <a:rect l="l" t="t" r="r" b="b"/>
            <a:pathLst>
              <a:path w="561975" h="648969">
                <a:moveTo>
                  <a:pt x="0" y="0"/>
                </a:moveTo>
                <a:lnTo>
                  <a:pt x="0" y="648589"/>
                </a:lnTo>
                <a:lnTo>
                  <a:pt x="561594" y="323938"/>
                </a:lnTo>
                <a:lnTo>
                  <a:pt x="0" y="0"/>
                </a:lnTo>
                <a:close/>
              </a:path>
            </a:pathLst>
          </a:custGeom>
          <a:solidFill>
            <a:srgbClr val="222020"/>
          </a:solidFill>
        </p:spPr>
        <p:txBody>
          <a:bodyPr wrap="square" lIns="0" tIns="0" rIns="0" bIns="0" rtlCol="0"/>
          <a:lstStyle/>
          <a:p>
            <a:endParaRPr/>
          </a:p>
        </p:txBody>
      </p:sp>
      <p:sp>
        <p:nvSpPr>
          <p:cNvPr id="22" name="object 22"/>
          <p:cNvSpPr/>
          <p:nvPr/>
        </p:nvSpPr>
        <p:spPr>
          <a:xfrm>
            <a:off x="15354045" y="519125"/>
            <a:ext cx="561975" cy="648970"/>
          </a:xfrm>
          <a:custGeom>
            <a:avLst/>
            <a:gdLst/>
            <a:ahLst/>
            <a:cxnLst/>
            <a:rect l="l" t="t" r="r" b="b"/>
            <a:pathLst>
              <a:path w="561975" h="648969">
                <a:moveTo>
                  <a:pt x="0" y="0"/>
                </a:moveTo>
                <a:lnTo>
                  <a:pt x="0" y="648589"/>
                </a:lnTo>
                <a:lnTo>
                  <a:pt x="561594" y="323938"/>
                </a:lnTo>
                <a:lnTo>
                  <a:pt x="0" y="0"/>
                </a:lnTo>
                <a:close/>
              </a:path>
            </a:pathLst>
          </a:custGeom>
          <a:solidFill>
            <a:srgbClr val="222020"/>
          </a:solidFill>
        </p:spPr>
        <p:txBody>
          <a:bodyPr wrap="square" lIns="0" tIns="0" rIns="0" bIns="0" rtlCol="0"/>
          <a:lstStyle/>
          <a:p>
            <a:endParaRPr/>
          </a:p>
        </p:txBody>
      </p:sp>
      <p:sp>
        <p:nvSpPr>
          <p:cNvPr id="23" name="object 23"/>
          <p:cNvSpPr/>
          <p:nvPr/>
        </p:nvSpPr>
        <p:spPr>
          <a:xfrm>
            <a:off x="15975330" y="519125"/>
            <a:ext cx="561975" cy="648970"/>
          </a:xfrm>
          <a:custGeom>
            <a:avLst/>
            <a:gdLst/>
            <a:ahLst/>
            <a:cxnLst/>
            <a:rect l="l" t="t" r="r" b="b"/>
            <a:pathLst>
              <a:path w="561975" h="648969">
                <a:moveTo>
                  <a:pt x="0" y="0"/>
                </a:moveTo>
                <a:lnTo>
                  <a:pt x="0" y="648589"/>
                </a:lnTo>
                <a:lnTo>
                  <a:pt x="561594" y="323938"/>
                </a:lnTo>
                <a:lnTo>
                  <a:pt x="0" y="0"/>
                </a:lnTo>
                <a:close/>
              </a:path>
            </a:pathLst>
          </a:custGeom>
          <a:solidFill>
            <a:srgbClr val="222020"/>
          </a:solidFill>
        </p:spPr>
        <p:txBody>
          <a:bodyPr wrap="square" lIns="0" tIns="0" rIns="0" bIns="0" rtlCol="0"/>
          <a:lstStyle/>
          <a:p>
            <a:endParaRPr/>
          </a:p>
        </p:txBody>
      </p:sp>
      <p:sp>
        <p:nvSpPr>
          <p:cNvPr id="24" name="object 24"/>
          <p:cNvSpPr/>
          <p:nvPr/>
        </p:nvSpPr>
        <p:spPr>
          <a:xfrm>
            <a:off x="16597376" y="519125"/>
            <a:ext cx="561975" cy="648970"/>
          </a:xfrm>
          <a:custGeom>
            <a:avLst/>
            <a:gdLst/>
            <a:ahLst/>
            <a:cxnLst/>
            <a:rect l="l" t="t" r="r" b="b"/>
            <a:pathLst>
              <a:path w="561975" h="648969">
                <a:moveTo>
                  <a:pt x="0" y="0"/>
                </a:moveTo>
                <a:lnTo>
                  <a:pt x="0" y="648589"/>
                </a:lnTo>
                <a:lnTo>
                  <a:pt x="561594" y="323938"/>
                </a:lnTo>
                <a:lnTo>
                  <a:pt x="0" y="0"/>
                </a:lnTo>
                <a:close/>
              </a:path>
            </a:pathLst>
          </a:custGeom>
          <a:solidFill>
            <a:srgbClr val="222020"/>
          </a:solidFill>
        </p:spPr>
        <p:txBody>
          <a:bodyPr wrap="square" lIns="0" tIns="0" rIns="0" bIns="0" rtlCol="0"/>
          <a:lstStyle/>
          <a:p>
            <a:endParaRPr/>
          </a:p>
        </p:txBody>
      </p:sp>
      <p:sp>
        <p:nvSpPr>
          <p:cNvPr id="25" name="object 25"/>
          <p:cNvSpPr/>
          <p:nvPr/>
        </p:nvSpPr>
        <p:spPr>
          <a:xfrm>
            <a:off x="17218786" y="519125"/>
            <a:ext cx="559435" cy="647700"/>
          </a:xfrm>
          <a:custGeom>
            <a:avLst/>
            <a:gdLst/>
            <a:ahLst/>
            <a:cxnLst/>
            <a:rect l="l" t="t" r="r" b="b"/>
            <a:pathLst>
              <a:path w="559434" h="647700">
                <a:moveTo>
                  <a:pt x="0" y="0"/>
                </a:moveTo>
                <a:lnTo>
                  <a:pt x="0" y="647699"/>
                </a:lnTo>
                <a:lnTo>
                  <a:pt x="1537" y="647699"/>
                </a:lnTo>
                <a:lnTo>
                  <a:pt x="558926" y="325480"/>
                </a:lnTo>
                <a:lnTo>
                  <a:pt x="558926" y="322400"/>
                </a:lnTo>
                <a:lnTo>
                  <a:pt x="0" y="0"/>
                </a:lnTo>
                <a:close/>
              </a:path>
            </a:pathLst>
          </a:custGeom>
          <a:solidFill>
            <a:srgbClr val="222020"/>
          </a:solidFill>
        </p:spPr>
        <p:txBody>
          <a:bodyPr wrap="square" lIns="0" tIns="0" rIns="0" bIns="0" rtlCol="0"/>
          <a:lstStyle/>
          <a:p>
            <a:endParaRPr/>
          </a:p>
        </p:txBody>
      </p:sp>
      <p:sp>
        <p:nvSpPr>
          <p:cNvPr id="26" name="object 26"/>
          <p:cNvSpPr/>
          <p:nvPr/>
        </p:nvSpPr>
        <p:spPr>
          <a:xfrm>
            <a:off x="3614356" y="9119516"/>
            <a:ext cx="561975" cy="648970"/>
          </a:xfrm>
          <a:custGeom>
            <a:avLst/>
            <a:gdLst/>
            <a:ahLst/>
            <a:cxnLst/>
            <a:rect l="l" t="t" r="r" b="b"/>
            <a:pathLst>
              <a:path w="561975" h="648970">
                <a:moveTo>
                  <a:pt x="561581" y="0"/>
                </a:moveTo>
                <a:lnTo>
                  <a:pt x="0" y="323938"/>
                </a:lnTo>
                <a:lnTo>
                  <a:pt x="561581" y="648592"/>
                </a:lnTo>
                <a:lnTo>
                  <a:pt x="561581" y="0"/>
                </a:lnTo>
                <a:close/>
              </a:path>
            </a:pathLst>
          </a:custGeom>
          <a:solidFill>
            <a:srgbClr val="222020"/>
          </a:solidFill>
        </p:spPr>
        <p:txBody>
          <a:bodyPr wrap="square" lIns="0" tIns="0" rIns="0" bIns="0" rtlCol="0"/>
          <a:lstStyle/>
          <a:p>
            <a:endParaRPr/>
          </a:p>
        </p:txBody>
      </p:sp>
      <p:sp>
        <p:nvSpPr>
          <p:cNvPr id="27" name="object 27"/>
          <p:cNvSpPr/>
          <p:nvPr/>
        </p:nvSpPr>
        <p:spPr>
          <a:xfrm>
            <a:off x="2992996" y="9119516"/>
            <a:ext cx="561975" cy="648970"/>
          </a:xfrm>
          <a:custGeom>
            <a:avLst/>
            <a:gdLst/>
            <a:ahLst/>
            <a:cxnLst/>
            <a:rect l="l" t="t" r="r" b="b"/>
            <a:pathLst>
              <a:path w="561975" h="648970">
                <a:moveTo>
                  <a:pt x="561594" y="0"/>
                </a:moveTo>
                <a:lnTo>
                  <a:pt x="0" y="323938"/>
                </a:lnTo>
                <a:lnTo>
                  <a:pt x="561594" y="648592"/>
                </a:lnTo>
                <a:lnTo>
                  <a:pt x="561594" y="0"/>
                </a:lnTo>
                <a:close/>
              </a:path>
            </a:pathLst>
          </a:custGeom>
          <a:solidFill>
            <a:srgbClr val="222020"/>
          </a:solidFill>
        </p:spPr>
        <p:txBody>
          <a:bodyPr wrap="square" lIns="0" tIns="0" rIns="0" bIns="0" rtlCol="0"/>
          <a:lstStyle/>
          <a:p>
            <a:endParaRPr/>
          </a:p>
        </p:txBody>
      </p:sp>
      <p:sp>
        <p:nvSpPr>
          <p:cNvPr id="28" name="object 28"/>
          <p:cNvSpPr/>
          <p:nvPr/>
        </p:nvSpPr>
        <p:spPr>
          <a:xfrm>
            <a:off x="2371648" y="9119516"/>
            <a:ext cx="561975" cy="648970"/>
          </a:xfrm>
          <a:custGeom>
            <a:avLst/>
            <a:gdLst/>
            <a:ahLst/>
            <a:cxnLst/>
            <a:rect l="l" t="t" r="r" b="b"/>
            <a:pathLst>
              <a:path w="561975" h="648970">
                <a:moveTo>
                  <a:pt x="561594" y="0"/>
                </a:moveTo>
                <a:lnTo>
                  <a:pt x="0" y="323938"/>
                </a:lnTo>
                <a:lnTo>
                  <a:pt x="561594" y="648592"/>
                </a:lnTo>
                <a:lnTo>
                  <a:pt x="561594" y="0"/>
                </a:lnTo>
                <a:close/>
              </a:path>
            </a:pathLst>
          </a:custGeom>
          <a:solidFill>
            <a:srgbClr val="222020"/>
          </a:solidFill>
        </p:spPr>
        <p:txBody>
          <a:bodyPr wrap="square" lIns="0" tIns="0" rIns="0" bIns="0" rtlCol="0"/>
          <a:lstStyle/>
          <a:p>
            <a:endParaRPr/>
          </a:p>
        </p:txBody>
      </p:sp>
      <p:sp>
        <p:nvSpPr>
          <p:cNvPr id="29" name="object 29"/>
          <p:cNvSpPr/>
          <p:nvPr/>
        </p:nvSpPr>
        <p:spPr>
          <a:xfrm>
            <a:off x="1749577" y="9119516"/>
            <a:ext cx="561975" cy="648970"/>
          </a:xfrm>
          <a:custGeom>
            <a:avLst/>
            <a:gdLst/>
            <a:ahLst/>
            <a:cxnLst/>
            <a:rect l="l" t="t" r="r" b="b"/>
            <a:pathLst>
              <a:path w="561975" h="648970">
                <a:moveTo>
                  <a:pt x="561594" y="0"/>
                </a:moveTo>
                <a:lnTo>
                  <a:pt x="0" y="323938"/>
                </a:lnTo>
                <a:lnTo>
                  <a:pt x="561594" y="648592"/>
                </a:lnTo>
                <a:lnTo>
                  <a:pt x="561594" y="0"/>
                </a:lnTo>
                <a:close/>
              </a:path>
            </a:pathLst>
          </a:custGeom>
          <a:solidFill>
            <a:srgbClr val="222020"/>
          </a:solidFill>
        </p:spPr>
        <p:txBody>
          <a:bodyPr wrap="square" lIns="0" tIns="0" rIns="0" bIns="0" rtlCol="0"/>
          <a:lstStyle/>
          <a:p>
            <a:endParaRPr/>
          </a:p>
        </p:txBody>
      </p:sp>
      <p:sp>
        <p:nvSpPr>
          <p:cNvPr id="30" name="object 30"/>
          <p:cNvSpPr/>
          <p:nvPr/>
        </p:nvSpPr>
        <p:spPr>
          <a:xfrm>
            <a:off x="1128231" y="9119516"/>
            <a:ext cx="561975" cy="648970"/>
          </a:xfrm>
          <a:custGeom>
            <a:avLst/>
            <a:gdLst/>
            <a:ahLst/>
            <a:cxnLst/>
            <a:rect l="l" t="t" r="r" b="b"/>
            <a:pathLst>
              <a:path w="561975" h="648970">
                <a:moveTo>
                  <a:pt x="561592" y="0"/>
                </a:moveTo>
                <a:lnTo>
                  <a:pt x="0" y="323938"/>
                </a:lnTo>
                <a:lnTo>
                  <a:pt x="561592" y="648592"/>
                </a:lnTo>
                <a:lnTo>
                  <a:pt x="561592" y="0"/>
                </a:lnTo>
                <a:close/>
              </a:path>
            </a:pathLst>
          </a:custGeom>
          <a:solidFill>
            <a:srgbClr val="222020"/>
          </a:solidFill>
        </p:spPr>
        <p:txBody>
          <a:bodyPr wrap="square" lIns="0" tIns="0" rIns="0" bIns="0" rtlCol="0"/>
          <a:lstStyle/>
          <a:p>
            <a:endParaRPr/>
          </a:p>
        </p:txBody>
      </p:sp>
      <p:sp>
        <p:nvSpPr>
          <p:cNvPr id="31" name="object 31"/>
          <p:cNvSpPr/>
          <p:nvPr/>
        </p:nvSpPr>
        <p:spPr>
          <a:xfrm>
            <a:off x="506878" y="9119516"/>
            <a:ext cx="561975" cy="648970"/>
          </a:xfrm>
          <a:custGeom>
            <a:avLst/>
            <a:gdLst/>
            <a:ahLst/>
            <a:cxnLst/>
            <a:rect l="l" t="t" r="r" b="b"/>
            <a:pathLst>
              <a:path w="561975" h="648970">
                <a:moveTo>
                  <a:pt x="561592" y="0"/>
                </a:moveTo>
                <a:lnTo>
                  <a:pt x="0" y="323938"/>
                </a:lnTo>
                <a:lnTo>
                  <a:pt x="561592" y="648592"/>
                </a:lnTo>
                <a:lnTo>
                  <a:pt x="561592" y="0"/>
                </a:lnTo>
                <a:close/>
              </a:path>
            </a:pathLst>
          </a:custGeom>
          <a:solidFill>
            <a:srgbClr val="222020"/>
          </a:solidFill>
        </p:spPr>
        <p:txBody>
          <a:bodyPr wrap="square" lIns="0" tIns="0" rIns="0" bIns="0" rtlCol="0"/>
          <a:lstStyle/>
          <a:p>
            <a:endParaRPr/>
          </a:p>
        </p:txBody>
      </p:sp>
      <p:sp>
        <p:nvSpPr>
          <p:cNvPr id="32" name="object 32"/>
          <p:cNvSpPr txBox="1">
            <a:spLocks noGrp="1"/>
          </p:cNvSpPr>
          <p:nvPr>
            <p:ph type="title"/>
          </p:nvPr>
        </p:nvSpPr>
        <p:spPr>
          <a:xfrm>
            <a:off x="8775255" y="343033"/>
            <a:ext cx="2893060" cy="997585"/>
          </a:xfrm>
          <a:prstGeom prst="rect">
            <a:avLst/>
          </a:prstGeom>
        </p:spPr>
        <p:txBody>
          <a:bodyPr vert="horz" wrap="square" lIns="0" tIns="15875" rIns="0" bIns="0" rtlCol="0">
            <a:spAutoFit/>
          </a:bodyPr>
          <a:lstStyle/>
          <a:p>
            <a:pPr marL="12700">
              <a:lnSpc>
                <a:spcPct val="100000"/>
              </a:lnSpc>
              <a:spcBef>
                <a:spcPts val="125"/>
              </a:spcBef>
            </a:pPr>
            <a:r>
              <a:rPr sz="6350" spc="-50" dirty="0">
                <a:latin typeface="Tahoma"/>
                <a:cs typeface="Tahoma"/>
              </a:rPr>
              <a:t>Abstract</a:t>
            </a:r>
            <a:endParaRPr sz="6350">
              <a:latin typeface="Tahoma"/>
              <a:cs typeface="Tahoma"/>
            </a:endParaRPr>
          </a:p>
        </p:txBody>
      </p:sp>
      <p:sp>
        <p:nvSpPr>
          <p:cNvPr id="33" name="object 33"/>
          <p:cNvSpPr txBox="1">
            <a:spLocks noGrp="1"/>
          </p:cNvSpPr>
          <p:nvPr>
            <p:ph type="body" idx="1"/>
          </p:nvPr>
        </p:nvSpPr>
        <p:spPr>
          <a:xfrm>
            <a:off x="4545266" y="2384526"/>
            <a:ext cx="11920284" cy="5614999"/>
          </a:xfrm>
          <a:prstGeom prst="rect">
            <a:avLst/>
          </a:prstGeom>
        </p:spPr>
        <p:txBody>
          <a:bodyPr vert="horz" wrap="square" lIns="0" tIns="13335" rIns="0" bIns="0" rtlCol="0">
            <a:spAutoFit/>
          </a:bodyPr>
          <a:lstStyle/>
          <a:p>
            <a:pPr marL="12700" marR="5080" algn="just">
              <a:lnSpc>
                <a:spcPct val="99700"/>
              </a:lnSpc>
              <a:spcBef>
                <a:spcPts val="105"/>
              </a:spcBef>
            </a:pPr>
            <a:r>
              <a:rPr lang="en-US" sz="2800" dirty="0"/>
              <a:t>This paper presents a real-time motion detection and video recording system using OpenCV and Python. The system captures live video from a webcam or a specified video file, detects motion, and records video only when motion is detected. The motion detection is achieved through background subtraction and contour detection. When significant motion is detected, an SMS notification function is triggered, and the video recording begins, creating a new video file named with a timestamp for easy organization. The recording stops after a period of no motion to conserve storage space. The system ensures efficient storage management by implementing a minimum contour area threshold, recording duration control, and appropriate video codec usage. Proper resource management techniques are employed to release video writer objects and capture resources to prevent data loss and ensure smooth operation.</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539313"/>
            <a:ext cx="18288000" cy="4747895"/>
            <a:chOff x="0" y="5539313"/>
            <a:chExt cx="18288000" cy="4747895"/>
          </a:xfrm>
        </p:grpSpPr>
        <p:sp>
          <p:nvSpPr>
            <p:cNvPr id="3" name="object 3"/>
            <p:cNvSpPr/>
            <p:nvPr/>
          </p:nvSpPr>
          <p:spPr>
            <a:xfrm>
              <a:off x="0" y="9749818"/>
              <a:ext cx="18288000" cy="537210"/>
            </a:xfrm>
            <a:custGeom>
              <a:avLst/>
              <a:gdLst/>
              <a:ahLst/>
              <a:cxnLst/>
              <a:rect l="l" t="t" r="r" b="b"/>
              <a:pathLst>
                <a:path w="18288000" h="537209">
                  <a:moveTo>
                    <a:pt x="0" y="537180"/>
                  </a:moveTo>
                  <a:lnTo>
                    <a:pt x="0" y="0"/>
                  </a:lnTo>
                  <a:lnTo>
                    <a:pt x="18287999" y="0"/>
                  </a:lnTo>
                  <a:lnTo>
                    <a:pt x="18287999" y="537180"/>
                  </a:lnTo>
                  <a:lnTo>
                    <a:pt x="0" y="537180"/>
                  </a:lnTo>
                  <a:close/>
                </a:path>
              </a:pathLst>
            </a:custGeom>
            <a:solidFill>
              <a:srgbClr val="222020"/>
            </a:solidFill>
          </p:spPr>
          <p:txBody>
            <a:bodyPr wrap="square" lIns="0" tIns="0" rIns="0" bIns="0" rtlCol="0"/>
            <a:lstStyle/>
            <a:p>
              <a:endParaRPr/>
            </a:p>
          </p:txBody>
        </p:sp>
        <p:pic>
          <p:nvPicPr>
            <p:cNvPr id="4" name="object 4"/>
            <p:cNvPicPr/>
            <p:nvPr/>
          </p:nvPicPr>
          <p:blipFill>
            <a:blip r:embed="rId2" cstate="print"/>
            <a:stretch>
              <a:fillRect/>
            </a:stretch>
          </p:blipFill>
          <p:spPr>
            <a:xfrm>
              <a:off x="11249761" y="5539313"/>
              <a:ext cx="7038238" cy="4747685"/>
            </a:xfrm>
            <a:prstGeom prst="rect">
              <a:avLst/>
            </a:prstGeom>
          </p:spPr>
        </p:pic>
        <p:sp>
          <p:nvSpPr>
            <p:cNvPr id="5" name="object 5"/>
            <p:cNvSpPr/>
            <p:nvPr/>
          </p:nvSpPr>
          <p:spPr>
            <a:xfrm>
              <a:off x="9153454" y="9009718"/>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grpSp>
      <p:sp>
        <p:nvSpPr>
          <p:cNvPr id="6" name="object 6"/>
          <p:cNvSpPr txBox="1">
            <a:spLocks noGrp="1"/>
          </p:cNvSpPr>
          <p:nvPr>
            <p:ph type="title"/>
          </p:nvPr>
        </p:nvSpPr>
        <p:spPr>
          <a:xfrm>
            <a:off x="2511399" y="966082"/>
            <a:ext cx="6078220" cy="1537970"/>
          </a:xfrm>
          <a:prstGeom prst="rect">
            <a:avLst/>
          </a:prstGeom>
        </p:spPr>
        <p:txBody>
          <a:bodyPr vert="horz" wrap="square" lIns="0" tIns="31750" rIns="0" bIns="0" rtlCol="0">
            <a:spAutoFit/>
          </a:bodyPr>
          <a:lstStyle/>
          <a:p>
            <a:pPr marL="12700" marR="5080">
              <a:lnSpc>
                <a:spcPts val="5930"/>
              </a:lnSpc>
              <a:spcBef>
                <a:spcPts val="250"/>
              </a:spcBef>
            </a:pPr>
            <a:r>
              <a:rPr sz="4950" b="1" spc="-470" dirty="0">
                <a:latin typeface="Tahoma"/>
                <a:cs typeface="Tahoma"/>
              </a:rPr>
              <a:t>Introduction</a:t>
            </a:r>
            <a:r>
              <a:rPr sz="4950" b="1" spc="-305" dirty="0">
                <a:latin typeface="Tahoma"/>
                <a:cs typeface="Tahoma"/>
              </a:rPr>
              <a:t> </a:t>
            </a:r>
            <a:r>
              <a:rPr sz="4950" b="1" spc="-400" dirty="0">
                <a:latin typeface="Tahoma"/>
                <a:cs typeface="Tahoma"/>
              </a:rPr>
              <a:t>to</a:t>
            </a:r>
            <a:r>
              <a:rPr sz="4950" b="1" spc="-295" dirty="0">
                <a:latin typeface="Tahoma"/>
                <a:cs typeface="Tahoma"/>
              </a:rPr>
              <a:t> </a:t>
            </a:r>
            <a:r>
              <a:rPr sz="4950" b="1" spc="-409" dirty="0">
                <a:latin typeface="Tahoma"/>
                <a:cs typeface="Tahoma"/>
              </a:rPr>
              <a:t>Motion </a:t>
            </a:r>
            <a:r>
              <a:rPr sz="4950" b="1" spc="-380" dirty="0">
                <a:latin typeface="Tahoma"/>
                <a:cs typeface="Tahoma"/>
              </a:rPr>
              <a:t>Detection</a:t>
            </a:r>
            <a:endParaRPr sz="4950">
              <a:latin typeface="Tahoma"/>
              <a:cs typeface="Tahoma"/>
            </a:endParaRPr>
          </a:p>
        </p:txBody>
      </p:sp>
      <p:pic>
        <p:nvPicPr>
          <p:cNvPr id="12" name="object 12"/>
          <p:cNvPicPr/>
          <p:nvPr/>
        </p:nvPicPr>
        <p:blipFill>
          <a:blip r:embed="rId3" cstate="print"/>
          <a:stretch>
            <a:fillRect/>
          </a:stretch>
        </p:blipFill>
        <p:spPr>
          <a:xfrm>
            <a:off x="11249761" y="0"/>
            <a:ext cx="7038238" cy="4752302"/>
          </a:xfrm>
          <a:prstGeom prst="rect">
            <a:avLst/>
          </a:prstGeom>
        </p:spPr>
      </p:pic>
      <p:sp>
        <p:nvSpPr>
          <p:cNvPr id="13" name="object 13"/>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6" name="object 16"/>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7" name="object 17"/>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8" name="TextBox 17">
            <a:extLst>
              <a:ext uri="{FF2B5EF4-FFF2-40B4-BE49-F238E27FC236}">
                <a16:creationId xmlns:a16="http://schemas.microsoft.com/office/drawing/2014/main" id="{FE34CE69-A681-ED20-C5CB-BEB2042A1F82}"/>
              </a:ext>
            </a:extLst>
          </p:cNvPr>
          <p:cNvSpPr txBox="1"/>
          <p:nvPr/>
        </p:nvSpPr>
        <p:spPr>
          <a:xfrm>
            <a:off x="2368550" y="3108858"/>
            <a:ext cx="7162800" cy="4524315"/>
          </a:xfrm>
          <a:prstGeom prst="rect">
            <a:avLst/>
          </a:prstGeom>
          <a:noFill/>
        </p:spPr>
        <p:txBody>
          <a:bodyPr wrap="square" rtlCol="0">
            <a:spAutoFit/>
          </a:bodyPr>
          <a:lstStyle/>
          <a:p>
            <a:r>
              <a:rPr lang="en-US" sz="3200" b="1" dirty="0"/>
              <a:t>Real-Time Motion Detection </a:t>
            </a:r>
            <a:r>
              <a:rPr lang="en-US" sz="3200" dirty="0"/>
              <a:t>is a crucial technology in various applications, from security systems to smart home automation. This presentation will explore how to implement motion detection using </a:t>
            </a:r>
            <a:r>
              <a:rPr lang="en-US" sz="3200" b="1" dirty="0"/>
              <a:t>OpenCV</a:t>
            </a:r>
            <a:r>
              <a:rPr lang="en-US" sz="3200" dirty="0"/>
              <a:t> and send </a:t>
            </a:r>
            <a:r>
              <a:rPr lang="en-US" sz="3200" b="1" dirty="0"/>
              <a:t>user alerts </a:t>
            </a:r>
            <a:r>
              <a:rPr lang="en-US" sz="3200" dirty="0"/>
              <a:t>via </a:t>
            </a:r>
            <a:r>
              <a:rPr lang="en-US" sz="3200" b="1" dirty="0"/>
              <a:t>Twilio</a:t>
            </a:r>
            <a:r>
              <a:rPr lang="en-US" sz="3200" dirty="0"/>
              <a:t>. Let's dive into the exciting world of computer vision! </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542280" cy="5517515"/>
          </a:xfrm>
          <a:custGeom>
            <a:avLst/>
            <a:gdLst/>
            <a:ahLst/>
            <a:cxnLst/>
            <a:rect l="l" t="t" r="r" b="b"/>
            <a:pathLst>
              <a:path w="5542280" h="5517515">
                <a:moveTo>
                  <a:pt x="5541966" y="0"/>
                </a:moveTo>
                <a:lnTo>
                  <a:pt x="4481270" y="1364386"/>
                </a:lnTo>
                <a:lnTo>
                  <a:pt x="4689347"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p:cNvSpPr/>
          <p:nvPr/>
        </p:nvSpPr>
        <p:spPr>
          <a:xfrm>
            <a:off x="0" y="9738001"/>
            <a:ext cx="18288000" cy="548005"/>
          </a:xfrm>
          <a:custGeom>
            <a:avLst/>
            <a:gdLst/>
            <a:ahLst/>
            <a:cxnLst/>
            <a:rect l="l" t="t" r="r" b="b"/>
            <a:pathLst>
              <a:path w="18288000" h="548004">
                <a:moveTo>
                  <a:pt x="18287744" y="0"/>
                </a:moveTo>
                <a:lnTo>
                  <a:pt x="0" y="0"/>
                </a:lnTo>
                <a:lnTo>
                  <a:pt x="0" y="547836"/>
                </a:lnTo>
                <a:lnTo>
                  <a:pt x="18287744" y="547836"/>
                </a:lnTo>
                <a:lnTo>
                  <a:pt x="18287744" y="0"/>
                </a:lnTo>
                <a:close/>
              </a:path>
            </a:pathLst>
          </a:custGeom>
          <a:solidFill>
            <a:srgbClr val="222020"/>
          </a:solidFill>
        </p:spPr>
        <p:txBody>
          <a:bodyPr wrap="square" lIns="0" tIns="0" rIns="0" bIns="0" rtlCol="0"/>
          <a:lstStyle/>
          <a:p>
            <a:endParaRPr/>
          </a:p>
        </p:txBody>
      </p:sp>
      <p:sp>
        <p:nvSpPr>
          <p:cNvPr id="4" name="object 4"/>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p:cNvSpPr/>
          <p:nvPr/>
        </p:nvSpPr>
        <p:spPr>
          <a:xfrm>
            <a:off x="515072" y="5573982"/>
            <a:ext cx="386080" cy="386080"/>
          </a:xfrm>
          <a:custGeom>
            <a:avLst/>
            <a:gdLst/>
            <a:ahLst/>
            <a:cxnLst/>
            <a:rect l="l" t="t" r="r" b="b"/>
            <a:pathLst>
              <a:path w="386080" h="386079">
                <a:moveTo>
                  <a:pt x="0" y="93584"/>
                </a:moveTo>
                <a:lnTo>
                  <a:pt x="93592" y="0"/>
                </a:lnTo>
                <a:lnTo>
                  <a:pt x="192949" y="99350"/>
                </a:lnTo>
                <a:lnTo>
                  <a:pt x="292307" y="0"/>
                </a:lnTo>
                <a:lnTo>
                  <a:pt x="385904" y="93584"/>
                </a:lnTo>
                <a:lnTo>
                  <a:pt x="286546" y="192948"/>
                </a:lnTo>
                <a:lnTo>
                  <a:pt x="385904" y="292299"/>
                </a:lnTo>
                <a:lnTo>
                  <a:pt x="292307" y="385884"/>
                </a:lnTo>
                <a:lnTo>
                  <a:pt x="192949" y="286533"/>
                </a:lnTo>
                <a:lnTo>
                  <a:pt x="93592" y="385884"/>
                </a:lnTo>
                <a:lnTo>
                  <a:pt x="0" y="292299"/>
                </a:lnTo>
                <a:lnTo>
                  <a:pt x="99351" y="192948"/>
                </a:lnTo>
                <a:lnTo>
                  <a:pt x="0" y="93584"/>
                </a:lnTo>
                <a:close/>
              </a:path>
            </a:pathLst>
          </a:custGeom>
          <a:ln w="18719">
            <a:solidFill>
              <a:srgbClr val="222020"/>
            </a:solidFill>
          </a:ln>
        </p:spPr>
        <p:txBody>
          <a:bodyPr wrap="square" lIns="0" tIns="0" rIns="0" bIns="0" rtlCol="0"/>
          <a:lstStyle/>
          <a:p>
            <a:endParaRPr/>
          </a:p>
        </p:txBody>
      </p:sp>
      <p:sp>
        <p:nvSpPr>
          <p:cNvPr id="8" name="object 8"/>
          <p:cNvSpPr/>
          <p:nvPr/>
        </p:nvSpPr>
        <p:spPr>
          <a:xfrm>
            <a:off x="1052890" y="5573982"/>
            <a:ext cx="386080" cy="386080"/>
          </a:xfrm>
          <a:custGeom>
            <a:avLst/>
            <a:gdLst/>
            <a:ahLst/>
            <a:cxnLst/>
            <a:rect l="l" t="t" r="r" b="b"/>
            <a:pathLst>
              <a:path w="386080" h="386079">
                <a:moveTo>
                  <a:pt x="0" y="93584"/>
                </a:moveTo>
                <a:lnTo>
                  <a:pt x="93593" y="0"/>
                </a:lnTo>
                <a:lnTo>
                  <a:pt x="192950" y="99350"/>
                </a:lnTo>
                <a:lnTo>
                  <a:pt x="292307" y="0"/>
                </a:lnTo>
                <a:lnTo>
                  <a:pt x="385907" y="93584"/>
                </a:lnTo>
                <a:lnTo>
                  <a:pt x="286554" y="192948"/>
                </a:lnTo>
                <a:lnTo>
                  <a:pt x="385907" y="292299"/>
                </a:lnTo>
                <a:lnTo>
                  <a:pt x="292307" y="385884"/>
                </a:lnTo>
                <a:lnTo>
                  <a:pt x="192950" y="286533"/>
                </a:lnTo>
                <a:lnTo>
                  <a:pt x="93593" y="385884"/>
                </a:lnTo>
                <a:lnTo>
                  <a:pt x="0" y="292299"/>
                </a:lnTo>
                <a:lnTo>
                  <a:pt x="99358" y="192948"/>
                </a:lnTo>
                <a:lnTo>
                  <a:pt x="0" y="93584"/>
                </a:lnTo>
                <a:close/>
              </a:path>
            </a:pathLst>
          </a:custGeom>
          <a:ln w="18719">
            <a:solidFill>
              <a:srgbClr val="222020"/>
            </a:solidFill>
          </a:ln>
        </p:spPr>
        <p:txBody>
          <a:bodyPr wrap="square" lIns="0" tIns="0" rIns="0" bIns="0" rtlCol="0"/>
          <a:lstStyle/>
          <a:p>
            <a:endParaRPr/>
          </a:p>
        </p:txBody>
      </p:sp>
      <p:sp>
        <p:nvSpPr>
          <p:cNvPr id="9" name="object 9"/>
          <p:cNvSpPr/>
          <p:nvPr/>
        </p:nvSpPr>
        <p:spPr>
          <a:xfrm>
            <a:off x="1591427" y="5573982"/>
            <a:ext cx="386080" cy="386080"/>
          </a:xfrm>
          <a:custGeom>
            <a:avLst/>
            <a:gdLst/>
            <a:ahLst/>
            <a:cxnLst/>
            <a:rect l="l" t="t" r="r" b="b"/>
            <a:pathLst>
              <a:path w="386080" h="386079">
                <a:moveTo>
                  <a:pt x="0" y="93584"/>
                </a:moveTo>
                <a:lnTo>
                  <a:pt x="93599" y="0"/>
                </a:lnTo>
                <a:lnTo>
                  <a:pt x="192953" y="99350"/>
                </a:lnTo>
                <a:lnTo>
                  <a:pt x="292306" y="0"/>
                </a:lnTo>
                <a:lnTo>
                  <a:pt x="385906" y="93584"/>
                </a:lnTo>
                <a:lnTo>
                  <a:pt x="286552" y="192948"/>
                </a:lnTo>
                <a:lnTo>
                  <a:pt x="385906" y="292299"/>
                </a:lnTo>
                <a:lnTo>
                  <a:pt x="292306" y="385884"/>
                </a:lnTo>
                <a:lnTo>
                  <a:pt x="192953" y="286533"/>
                </a:lnTo>
                <a:lnTo>
                  <a:pt x="93599" y="385884"/>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10" name="object 10"/>
          <p:cNvSpPr/>
          <p:nvPr/>
        </p:nvSpPr>
        <p:spPr>
          <a:xfrm>
            <a:off x="515072" y="6135542"/>
            <a:ext cx="386080" cy="386080"/>
          </a:xfrm>
          <a:custGeom>
            <a:avLst/>
            <a:gdLst/>
            <a:ahLst/>
            <a:cxnLst/>
            <a:rect l="l" t="t" r="r" b="b"/>
            <a:pathLst>
              <a:path w="386080" h="386079">
                <a:moveTo>
                  <a:pt x="0" y="93597"/>
                </a:moveTo>
                <a:lnTo>
                  <a:pt x="93592" y="0"/>
                </a:lnTo>
                <a:lnTo>
                  <a:pt x="192949" y="99350"/>
                </a:lnTo>
                <a:lnTo>
                  <a:pt x="292307" y="0"/>
                </a:lnTo>
                <a:lnTo>
                  <a:pt x="385904" y="93597"/>
                </a:lnTo>
                <a:lnTo>
                  <a:pt x="286546" y="192948"/>
                </a:lnTo>
                <a:lnTo>
                  <a:pt x="385904" y="292299"/>
                </a:lnTo>
                <a:lnTo>
                  <a:pt x="292307" y="385896"/>
                </a:lnTo>
                <a:lnTo>
                  <a:pt x="192949" y="286546"/>
                </a:lnTo>
                <a:lnTo>
                  <a:pt x="93592" y="385896"/>
                </a:lnTo>
                <a:lnTo>
                  <a:pt x="0" y="292299"/>
                </a:lnTo>
                <a:lnTo>
                  <a:pt x="99351" y="192948"/>
                </a:lnTo>
                <a:lnTo>
                  <a:pt x="0" y="93597"/>
                </a:lnTo>
                <a:close/>
              </a:path>
            </a:pathLst>
          </a:custGeom>
          <a:ln w="18719">
            <a:solidFill>
              <a:srgbClr val="222020"/>
            </a:solidFill>
          </a:ln>
        </p:spPr>
        <p:txBody>
          <a:bodyPr wrap="square" lIns="0" tIns="0" rIns="0" bIns="0" rtlCol="0"/>
          <a:lstStyle/>
          <a:p>
            <a:endParaRPr/>
          </a:p>
        </p:txBody>
      </p:sp>
      <p:sp>
        <p:nvSpPr>
          <p:cNvPr id="11" name="object 11"/>
          <p:cNvSpPr/>
          <p:nvPr/>
        </p:nvSpPr>
        <p:spPr>
          <a:xfrm>
            <a:off x="1052890" y="6135542"/>
            <a:ext cx="386080" cy="386080"/>
          </a:xfrm>
          <a:custGeom>
            <a:avLst/>
            <a:gdLst/>
            <a:ahLst/>
            <a:cxnLst/>
            <a:rect l="l" t="t" r="r" b="b"/>
            <a:pathLst>
              <a:path w="386080" h="386079">
                <a:moveTo>
                  <a:pt x="0" y="93597"/>
                </a:moveTo>
                <a:lnTo>
                  <a:pt x="93593" y="0"/>
                </a:lnTo>
                <a:lnTo>
                  <a:pt x="192950" y="99350"/>
                </a:lnTo>
                <a:lnTo>
                  <a:pt x="292307" y="0"/>
                </a:lnTo>
                <a:lnTo>
                  <a:pt x="385907" y="93597"/>
                </a:lnTo>
                <a:lnTo>
                  <a:pt x="286554" y="192948"/>
                </a:lnTo>
                <a:lnTo>
                  <a:pt x="385907" y="292299"/>
                </a:lnTo>
                <a:lnTo>
                  <a:pt x="292307" y="385896"/>
                </a:lnTo>
                <a:lnTo>
                  <a:pt x="192950" y="286546"/>
                </a:lnTo>
                <a:lnTo>
                  <a:pt x="93593" y="385896"/>
                </a:lnTo>
                <a:lnTo>
                  <a:pt x="0" y="292299"/>
                </a:lnTo>
                <a:lnTo>
                  <a:pt x="99358" y="192948"/>
                </a:lnTo>
                <a:lnTo>
                  <a:pt x="0" y="93597"/>
                </a:lnTo>
                <a:close/>
              </a:path>
            </a:pathLst>
          </a:custGeom>
          <a:ln w="18719">
            <a:solidFill>
              <a:srgbClr val="222020"/>
            </a:solidFill>
          </a:ln>
        </p:spPr>
        <p:txBody>
          <a:bodyPr wrap="square" lIns="0" tIns="0" rIns="0" bIns="0" rtlCol="0"/>
          <a:lstStyle/>
          <a:p>
            <a:endParaRPr/>
          </a:p>
        </p:txBody>
      </p:sp>
      <p:sp>
        <p:nvSpPr>
          <p:cNvPr id="12" name="object 12"/>
          <p:cNvSpPr/>
          <p:nvPr/>
        </p:nvSpPr>
        <p:spPr>
          <a:xfrm>
            <a:off x="1591427" y="6135542"/>
            <a:ext cx="386080" cy="386080"/>
          </a:xfrm>
          <a:custGeom>
            <a:avLst/>
            <a:gdLst/>
            <a:ahLst/>
            <a:cxnLst/>
            <a:rect l="l" t="t" r="r" b="b"/>
            <a:pathLst>
              <a:path w="386080" h="386079">
                <a:moveTo>
                  <a:pt x="0" y="93597"/>
                </a:moveTo>
                <a:lnTo>
                  <a:pt x="93599" y="0"/>
                </a:lnTo>
                <a:lnTo>
                  <a:pt x="192953" y="99350"/>
                </a:lnTo>
                <a:lnTo>
                  <a:pt x="292306" y="0"/>
                </a:lnTo>
                <a:lnTo>
                  <a:pt x="385906" y="93597"/>
                </a:lnTo>
                <a:lnTo>
                  <a:pt x="286552" y="192948"/>
                </a:lnTo>
                <a:lnTo>
                  <a:pt x="385906" y="292299"/>
                </a:lnTo>
                <a:lnTo>
                  <a:pt x="292306" y="385896"/>
                </a:lnTo>
                <a:lnTo>
                  <a:pt x="192953" y="286546"/>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3" name="object 13"/>
          <p:cNvSpPr/>
          <p:nvPr/>
        </p:nvSpPr>
        <p:spPr>
          <a:xfrm>
            <a:off x="515072" y="6697827"/>
            <a:ext cx="386080" cy="386080"/>
          </a:xfrm>
          <a:custGeom>
            <a:avLst/>
            <a:gdLst/>
            <a:ahLst/>
            <a:cxnLst/>
            <a:rect l="l" t="t" r="r" b="b"/>
            <a:pathLst>
              <a:path w="386080" h="386079">
                <a:moveTo>
                  <a:pt x="0" y="93597"/>
                </a:moveTo>
                <a:lnTo>
                  <a:pt x="93592" y="0"/>
                </a:lnTo>
                <a:lnTo>
                  <a:pt x="192949" y="99350"/>
                </a:lnTo>
                <a:lnTo>
                  <a:pt x="292307" y="0"/>
                </a:lnTo>
                <a:lnTo>
                  <a:pt x="385904" y="93597"/>
                </a:lnTo>
                <a:lnTo>
                  <a:pt x="286546" y="192948"/>
                </a:lnTo>
                <a:lnTo>
                  <a:pt x="385904" y="292299"/>
                </a:lnTo>
                <a:lnTo>
                  <a:pt x="292307" y="385896"/>
                </a:lnTo>
                <a:lnTo>
                  <a:pt x="192949" y="286546"/>
                </a:lnTo>
                <a:lnTo>
                  <a:pt x="93592" y="385896"/>
                </a:lnTo>
                <a:lnTo>
                  <a:pt x="0" y="292299"/>
                </a:lnTo>
                <a:lnTo>
                  <a:pt x="99351" y="192948"/>
                </a:lnTo>
                <a:lnTo>
                  <a:pt x="0" y="93597"/>
                </a:lnTo>
                <a:close/>
              </a:path>
            </a:pathLst>
          </a:custGeom>
          <a:ln w="18719">
            <a:solidFill>
              <a:srgbClr val="222020"/>
            </a:solidFill>
          </a:ln>
        </p:spPr>
        <p:txBody>
          <a:bodyPr wrap="square" lIns="0" tIns="0" rIns="0" bIns="0" rtlCol="0"/>
          <a:lstStyle/>
          <a:p>
            <a:endParaRPr/>
          </a:p>
        </p:txBody>
      </p:sp>
      <p:sp>
        <p:nvSpPr>
          <p:cNvPr id="14" name="object 14"/>
          <p:cNvSpPr/>
          <p:nvPr/>
        </p:nvSpPr>
        <p:spPr>
          <a:xfrm>
            <a:off x="1052890" y="6697827"/>
            <a:ext cx="386080" cy="386080"/>
          </a:xfrm>
          <a:custGeom>
            <a:avLst/>
            <a:gdLst/>
            <a:ahLst/>
            <a:cxnLst/>
            <a:rect l="l" t="t" r="r" b="b"/>
            <a:pathLst>
              <a:path w="386080" h="386079">
                <a:moveTo>
                  <a:pt x="0" y="93597"/>
                </a:moveTo>
                <a:lnTo>
                  <a:pt x="93593" y="0"/>
                </a:lnTo>
                <a:lnTo>
                  <a:pt x="192950" y="99350"/>
                </a:lnTo>
                <a:lnTo>
                  <a:pt x="292307" y="0"/>
                </a:lnTo>
                <a:lnTo>
                  <a:pt x="385907" y="93597"/>
                </a:lnTo>
                <a:lnTo>
                  <a:pt x="286554" y="192948"/>
                </a:lnTo>
                <a:lnTo>
                  <a:pt x="385907" y="292299"/>
                </a:lnTo>
                <a:lnTo>
                  <a:pt x="292307" y="385896"/>
                </a:lnTo>
                <a:lnTo>
                  <a:pt x="192950" y="286546"/>
                </a:lnTo>
                <a:lnTo>
                  <a:pt x="93593" y="385896"/>
                </a:lnTo>
                <a:lnTo>
                  <a:pt x="0" y="292299"/>
                </a:lnTo>
                <a:lnTo>
                  <a:pt x="99358" y="192948"/>
                </a:lnTo>
                <a:lnTo>
                  <a:pt x="0" y="93597"/>
                </a:lnTo>
                <a:close/>
              </a:path>
            </a:pathLst>
          </a:custGeom>
          <a:ln w="18719">
            <a:solidFill>
              <a:srgbClr val="222020"/>
            </a:solidFill>
          </a:ln>
        </p:spPr>
        <p:txBody>
          <a:bodyPr wrap="square" lIns="0" tIns="0" rIns="0" bIns="0" rtlCol="0"/>
          <a:lstStyle/>
          <a:p>
            <a:endParaRPr/>
          </a:p>
        </p:txBody>
      </p:sp>
      <p:sp>
        <p:nvSpPr>
          <p:cNvPr id="15" name="object 15"/>
          <p:cNvSpPr/>
          <p:nvPr/>
        </p:nvSpPr>
        <p:spPr>
          <a:xfrm>
            <a:off x="1591427" y="6697827"/>
            <a:ext cx="386080" cy="386080"/>
          </a:xfrm>
          <a:custGeom>
            <a:avLst/>
            <a:gdLst/>
            <a:ahLst/>
            <a:cxnLst/>
            <a:rect l="l" t="t" r="r" b="b"/>
            <a:pathLst>
              <a:path w="386080" h="386079">
                <a:moveTo>
                  <a:pt x="0" y="93597"/>
                </a:moveTo>
                <a:lnTo>
                  <a:pt x="93599" y="0"/>
                </a:lnTo>
                <a:lnTo>
                  <a:pt x="192953" y="99350"/>
                </a:lnTo>
                <a:lnTo>
                  <a:pt x="292306" y="0"/>
                </a:lnTo>
                <a:lnTo>
                  <a:pt x="385906" y="93597"/>
                </a:lnTo>
                <a:lnTo>
                  <a:pt x="286552" y="192948"/>
                </a:lnTo>
                <a:lnTo>
                  <a:pt x="385906" y="292299"/>
                </a:lnTo>
                <a:lnTo>
                  <a:pt x="292306" y="385896"/>
                </a:lnTo>
                <a:lnTo>
                  <a:pt x="192953" y="286546"/>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6" name="object 16"/>
          <p:cNvSpPr txBox="1">
            <a:spLocks noGrp="1"/>
          </p:cNvSpPr>
          <p:nvPr>
            <p:ph type="title"/>
          </p:nvPr>
        </p:nvSpPr>
        <p:spPr>
          <a:xfrm>
            <a:off x="5238902" y="511492"/>
            <a:ext cx="3417570" cy="939800"/>
          </a:xfrm>
          <a:prstGeom prst="rect">
            <a:avLst/>
          </a:prstGeom>
        </p:spPr>
        <p:txBody>
          <a:bodyPr vert="horz" wrap="square" lIns="0" tIns="12700" rIns="0" bIns="0" rtlCol="0">
            <a:spAutoFit/>
          </a:bodyPr>
          <a:lstStyle/>
          <a:p>
            <a:pPr marL="12700">
              <a:lnSpc>
                <a:spcPct val="100000"/>
              </a:lnSpc>
              <a:spcBef>
                <a:spcPts val="100"/>
              </a:spcBef>
            </a:pPr>
            <a:r>
              <a:rPr sz="6000" spc="-70" dirty="0">
                <a:solidFill>
                  <a:srgbClr val="000000"/>
                </a:solidFill>
                <a:latin typeface="Tahoma"/>
                <a:cs typeface="Tahoma"/>
              </a:rPr>
              <a:t>Objectives</a:t>
            </a:r>
            <a:endParaRPr sz="6000">
              <a:latin typeface="Tahoma"/>
              <a:cs typeface="Tahoma"/>
            </a:endParaRPr>
          </a:p>
        </p:txBody>
      </p:sp>
      <p:pic>
        <p:nvPicPr>
          <p:cNvPr id="17" name="object 17"/>
          <p:cNvPicPr/>
          <p:nvPr/>
        </p:nvPicPr>
        <p:blipFill>
          <a:blip r:embed="rId2" cstate="print"/>
          <a:stretch>
            <a:fillRect/>
          </a:stretch>
        </p:blipFill>
        <p:spPr>
          <a:xfrm>
            <a:off x="5162448" y="2080069"/>
            <a:ext cx="133350" cy="133350"/>
          </a:xfrm>
          <a:prstGeom prst="rect">
            <a:avLst/>
          </a:prstGeom>
        </p:spPr>
      </p:pic>
      <p:pic>
        <p:nvPicPr>
          <p:cNvPr id="18" name="object 18"/>
          <p:cNvPicPr/>
          <p:nvPr/>
        </p:nvPicPr>
        <p:blipFill>
          <a:blip r:embed="rId3" cstate="print"/>
          <a:stretch>
            <a:fillRect/>
          </a:stretch>
        </p:blipFill>
        <p:spPr>
          <a:xfrm>
            <a:off x="4345317" y="3846538"/>
            <a:ext cx="133350" cy="133350"/>
          </a:xfrm>
          <a:prstGeom prst="rect">
            <a:avLst/>
          </a:prstGeom>
        </p:spPr>
      </p:pic>
      <p:pic>
        <p:nvPicPr>
          <p:cNvPr id="19" name="object 19"/>
          <p:cNvPicPr/>
          <p:nvPr/>
        </p:nvPicPr>
        <p:blipFill>
          <a:blip r:embed="rId4" cstate="print"/>
          <a:stretch>
            <a:fillRect/>
          </a:stretch>
        </p:blipFill>
        <p:spPr>
          <a:xfrm>
            <a:off x="3234029" y="5755576"/>
            <a:ext cx="133350" cy="133350"/>
          </a:xfrm>
          <a:prstGeom prst="rect">
            <a:avLst/>
          </a:prstGeom>
        </p:spPr>
      </p:pic>
      <p:pic>
        <p:nvPicPr>
          <p:cNvPr id="20" name="object 20"/>
          <p:cNvPicPr/>
          <p:nvPr/>
        </p:nvPicPr>
        <p:blipFill>
          <a:blip r:embed="rId4" cstate="print"/>
          <a:stretch>
            <a:fillRect/>
          </a:stretch>
        </p:blipFill>
        <p:spPr>
          <a:xfrm>
            <a:off x="2529179" y="7451026"/>
            <a:ext cx="133350" cy="133350"/>
          </a:xfrm>
          <a:prstGeom prst="rect">
            <a:avLst/>
          </a:prstGeom>
        </p:spPr>
      </p:pic>
      <p:sp>
        <p:nvSpPr>
          <p:cNvPr id="21" name="object 21"/>
          <p:cNvSpPr txBox="1"/>
          <p:nvPr/>
        </p:nvSpPr>
        <p:spPr>
          <a:xfrm>
            <a:off x="2853575" y="1863630"/>
            <a:ext cx="13847444" cy="6842759"/>
          </a:xfrm>
          <a:prstGeom prst="rect">
            <a:avLst/>
          </a:prstGeom>
        </p:spPr>
        <p:txBody>
          <a:bodyPr vert="horz" wrap="square" lIns="0" tIns="13970" rIns="0" bIns="0" rtlCol="0">
            <a:spAutoFit/>
          </a:bodyPr>
          <a:lstStyle/>
          <a:p>
            <a:pPr marL="2627630" marR="5080" algn="just">
              <a:lnSpc>
                <a:spcPct val="99800"/>
              </a:lnSpc>
              <a:spcBef>
                <a:spcPts val="110"/>
              </a:spcBef>
            </a:pPr>
            <a:r>
              <a:rPr sz="3100" dirty="0">
                <a:latin typeface="Tahoma"/>
                <a:cs typeface="Tahoma"/>
              </a:rPr>
              <a:t>OpenCV</a:t>
            </a:r>
            <a:r>
              <a:rPr sz="3100" spc="660" dirty="0">
                <a:latin typeface="Tahoma"/>
                <a:cs typeface="Tahoma"/>
              </a:rPr>
              <a:t> </a:t>
            </a:r>
            <a:r>
              <a:rPr sz="3100" dirty="0">
                <a:latin typeface="Tahoma"/>
                <a:cs typeface="Tahoma"/>
              </a:rPr>
              <a:t>Basics:</a:t>
            </a:r>
            <a:r>
              <a:rPr sz="3100" spc="665" dirty="0">
                <a:latin typeface="Tahoma"/>
                <a:cs typeface="Tahoma"/>
              </a:rPr>
              <a:t> </a:t>
            </a:r>
            <a:r>
              <a:rPr sz="3100" dirty="0">
                <a:latin typeface="Tahoma"/>
                <a:cs typeface="Tahoma"/>
              </a:rPr>
              <a:t>OpenCV</a:t>
            </a:r>
            <a:r>
              <a:rPr sz="3100" spc="660" dirty="0">
                <a:latin typeface="Tahoma"/>
                <a:cs typeface="Tahoma"/>
              </a:rPr>
              <a:t> </a:t>
            </a:r>
            <a:r>
              <a:rPr sz="3100" dirty="0">
                <a:latin typeface="Tahoma"/>
                <a:cs typeface="Tahoma"/>
              </a:rPr>
              <a:t>is</a:t>
            </a:r>
            <a:r>
              <a:rPr sz="3100" spc="665" dirty="0">
                <a:latin typeface="Tahoma"/>
                <a:cs typeface="Tahoma"/>
              </a:rPr>
              <a:t> </a:t>
            </a:r>
            <a:r>
              <a:rPr sz="3100" dirty="0">
                <a:latin typeface="Tahoma"/>
                <a:cs typeface="Tahoma"/>
              </a:rPr>
              <a:t>a</a:t>
            </a:r>
            <a:r>
              <a:rPr sz="3100" spc="665" dirty="0">
                <a:latin typeface="Tahoma"/>
                <a:cs typeface="Tahoma"/>
              </a:rPr>
              <a:t> </a:t>
            </a:r>
            <a:r>
              <a:rPr sz="3100" dirty="0">
                <a:latin typeface="Tahoma"/>
                <a:cs typeface="Tahoma"/>
              </a:rPr>
              <a:t>powerful</a:t>
            </a:r>
            <a:r>
              <a:rPr sz="3100" spc="660" dirty="0">
                <a:latin typeface="Tahoma"/>
                <a:cs typeface="Tahoma"/>
              </a:rPr>
              <a:t> </a:t>
            </a:r>
            <a:r>
              <a:rPr sz="3100" spc="-65" dirty="0">
                <a:latin typeface="Tahoma"/>
                <a:cs typeface="Tahoma"/>
              </a:rPr>
              <a:t>open-</a:t>
            </a:r>
            <a:r>
              <a:rPr sz="3100" dirty="0">
                <a:latin typeface="Tahoma"/>
                <a:cs typeface="Tahoma"/>
              </a:rPr>
              <a:t>source</a:t>
            </a:r>
            <a:r>
              <a:rPr sz="3100" spc="665" dirty="0">
                <a:latin typeface="Tahoma"/>
                <a:cs typeface="Tahoma"/>
              </a:rPr>
              <a:t> </a:t>
            </a:r>
            <a:r>
              <a:rPr sz="3100" spc="-10" dirty="0">
                <a:latin typeface="Tahoma"/>
                <a:cs typeface="Tahoma"/>
              </a:rPr>
              <a:t>computer </a:t>
            </a:r>
            <a:r>
              <a:rPr sz="3100" dirty="0">
                <a:latin typeface="Tahoma"/>
                <a:cs typeface="Tahoma"/>
              </a:rPr>
              <a:t>vision</a:t>
            </a:r>
            <a:r>
              <a:rPr sz="3100" spc="-125" dirty="0">
                <a:latin typeface="Tahoma"/>
                <a:cs typeface="Tahoma"/>
              </a:rPr>
              <a:t> </a:t>
            </a:r>
            <a:r>
              <a:rPr sz="3100" dirty="0">
                <a:latin typeface="Tahoma"/>
                <a:cs typeface="Tahoma"/>
              </a:rPr>
              <a:t>and</a:t>
            </a:r>
            <a:r>
              <a:rPr sz="3100" spc="-120" dirty="0">
                <a:latin typeface="Tahoma"/>
                <a:cs typeface="Tahoma"/>
              </a:rPr>
              <a:t> </a:t>
            </a:r>
            <a:r>
              <a:rPr sz="3100" dirty="0">
                <a:latin typeface="Tahoma"/>
                <a:cs typeface="Tahoma"/>
              </a:rPr>
              <a:t>machine</a:t>
            </a:r>
            <a:r>
              <a:rPr sz="3100" spc="-120" dirty="0">
                <a:latin typeface="Tahoma"/>
                <a:cs typeface="Tahoma"/>
              </a:rPr>
              <a:t> </a:t>
            </a:r>
            <a:r>
              <a:rPr sz="3100" spc="-30" dirty="0">
                <a:latin typeface="Tahoma"/>
                <a:cs typeface="Tahoma"/>
              </a:rPr>
              <a:t>learning</a:t>
            </a:r>
            <a:r>
              <a:rPr sz="3100" spc="-120" dirty="0">
                <a:latin typeface="Tahoma"/>
                <a:cs typeface="Tahoma"/>
              </a:rPr>
              <a:t> </a:t>
            </a:r>
            <a:r>
              <a:rPr sz="3100" spc="-25" dirty="0">
                <a:latin typeface="Tahoma"/>
                <a:cs typeface="Tahoma"/>
              </a:rPr>
              <a:t>software</a:t>
            </a:r>
            <a:r>
              <a:rPr sz="3100" spc="-120" dirty="0">
                <a:latin typeface="Tahoma"/>
                <a:cs typeface="Tahoma"/>
              </a:rPr>
              <a:t> </a:t>
            </a:r>
            <a:r>
              <a:rPr sz="3100" spc="-90" dirty="0">
                <a:latin typeface="Tahoma"/>
                <a:cs typeface="Tahoma"/>
              </a:rPr>
              <a:t>library,</a:t>
            </a:r>
            <a:r>
              <a:rPr sz="3100" spc="-120" dirty="0">
                <a:latin typeface="Tahoma"/>
                <a:cs typeface="Tahoma"/>
              </a:rPr>
              <a:t> </a:t>
            </a:r>
            <a:r>
              <a:rPr sz="3100" dirty="0">
                <a:latin typeface="Tahoma"/>
                <a:cs typeface="Tahoma"/>
              </a:rPr>
              <a:t>widely</a:t>
            </a:r>
            <a:r>
              <a:rPr sz="3100" spc="-120" dirty="0">
                <a:latin typeface="Tahoma"/>
                <a:cs typeface="Tahoma"/>
              </a:rPr>
              <a:t> </a:t>
            </a:r>
            <a:r>
              <a:rPr sz="3100" dirty="0">
                <a:latin typeface="Tahoma"/>
                <a:cs typeface="Tahoma"/>
              </a:rPr>
              <a:t>used</a:t>
            </a:r>
            <a:r>
              <a:rPr sz="3100" spc="-120" dirty="0">
                <a:latin typeface="Tahoma"/>
                <a:cs typeface="Tahoma"/>
              </a:rPr>
              <a:t> </a:t>
            </a:r>
            <a:r>
              <a:rPr sz="3100" dirty="0">
                <a:latin typeface="Tahoma"/>
                <a:cs typeface="Tahoma"/>
              </a:rPr>
              <a:t>for</a:t>
            </a:r>
            <a:r>
              <a:rPr sz="3100" spc="-120" dirty="0">
                <a:latin typeface="Tahoma"/>
                <a:cs typeface="Tahoma"/>
              </a:rPr>
              <a:t> </a:t>
            </a:r>
            <a:r>
              <a:rPr sz="3100" spc="-10" dirty="0">
                <a:latin typeface="Tahoma"/>
                <a:cs typeface="Tahoma"/>
              </a:rPr>
              <a:t>real- </a:t>
            </a:r>
            <a:r>
              <a:rPr sz="3100" spc="-25" dirty="0">
                <a:latin typeface="Tahoma"/>
                <a:cs typeface="Tahoma"/>
              </a:rPr>
              <a:t>time</a:t>
            </a:r>
            <a:r>
              <a:rPr sz="3100" spc="-260" dirty="0">
                <a:latin typeface="Tahoma"/>
                <a:cs typeface="Tahoma"/>
              </a:rPr>
              <a:t> </a:t>
            </a:r>
            <a:r>
              <a:rPr sz="3100" spc="-35" dirty="0">
                <a:latin typeface="Tahoma"/>
                <a:cs typeface="Tahoma"/>
              </a:rPr>
              <a:t>motion</a:t>
            </a:r>
            <a:r>
              <a:rPr sz="3100" spc="-254" dirty="0">
                <a:latin typeface="Tahoma"/>
                <a:cs typeface="Tahoma"/>
              </a:rPr>
              <a:t> </a:t>
            </a:r>
            <a:r>
              <a:rPr sz="3100" spc="-50" dirty="0">
                <a:latin typeface="Tahoma"/>
                <a:cs typeface="Tahoma"/>
              </a:rPr>
              <a:t>detection</a:t>
            </a:r>
            <a:r>
              <a:rPr sz="3100" spc="-254" dirty="0">
                <a:latin typeface="Tahoma"/>
                <a:cs typeface="Tahoma"/>
              </a:rPr>
              <a:t> </a:t>
            </a:r>
            <a:r>
              <a:rPr sz="3100" spc="-75" dirty="0">
                <a:latin typeface="Tahoma"/>
                <a:cs typeface="Tahoma"/>
              </a:rPr>
              <a:t>and</a:t>
            </a:r>
            <a:r>
              <a:rPr sz="3100" spc="-254" dirty="0">
                <a:latin typeface="Tahoma"/>
                <a:cs typeface="Tahoma"/>
              </a:rPr>
              <a:t> </a:t>
            </a:r>
            <a:r>
              <a:rPr sz="3100" spc="-10" dirty="0">
                <a:latin typeface="Tahoma"/>
                <a:cs typeface="Tahoma"/>
              </a:rPr>
              <a:t>analysis.</a:t>
            </a:r>
            <a:endParaRPr sz="3100">
              <a:latin typeface="Tahoma"/>
              <a:cs typeface="Tahoma"/>
            </a:endParaRPr>
          </a:p>
          <a:p>
            <a:pPr marL="1824989" marR="631825" algn="just">
              <a:lnSpc>
                <a:spcPct val="100200"/>
              </a:lnSpc>
              <a:spcBef>
                <a:spcPts val="2780"/>
              </a:spcBef>
            </a:pPr>
            <a:r>
              <a:rPr sz="3150" dirty="0">
                <a:latin typeface="Tahoma"/>
                <a:cs typeface="Tahoma"/>
              </a:rPr>
              <a:t>Motion</a:t>
            </a:r>
            <a:r>
              <a:rPr sz="3150" spc="-150" dirty="0">
                <a:latin typeface="Tahoma"/>
                <a:cs typeface="Tahoma"/>
              </a:rPr>
              <a:t> </a:t>
            </a:r>
            <a:r>
              <a:rPr sz="3150" spc="-10" dirty="0">
                <a:latin typeface="Tahoma"/>
                <a:cs typeface="Tahoma"/>
              </a:rPr>
              <a:t>Detection</a:t>
            </a:r>
            <a:r>
              <a:rPr sz="3150" spc="-145" dirty="0">
                <a:latin typeface="Tahoma"/>
                <a:cs typeface="Tahoma"/>
              </a:rPr>
              <a:t> </a:t>
            </a:r>
            <a:r>
              <a:rPr sz="3150" spc="-50" dirty="0">
                <a:latin typeface="Tahoma"/>
                <a:cs typeface="Tahoma"/>
              </a:rPr>
              <a:t>Algorithms:</a:t>
            </a:r>
            <a:r>
              <a:rPr sz="3150" spc="-145" dirty="0">
                <a:latin typeface="Tahoma"/>
                <a:cs typeface="Tahoma"/>
              </a:rPr>
              <a:t> </a:t>
            </a:r>
            <a:r>
              <a:rPr sz="3150" dirty="0">
                <a:latin typeface="Tahoma"/>
                <a:cs typeface="Tahoma"/>
              </a:rPr>
              <a:t>OpenCV</a:t>
            </a:r>
            <a:r>
              <a:rPr sz="3150" spc="-150" dirty="0">
                <a:latin typeface="Tahoma"/>
                <a:cs typeface="Tahoma"/>
              </a:rPr>
              <a:t> </a:t>
            </a:r>
            <a:r>
              <a:rPr sz="3150" spc="-40" dirty="0">
                <a:latin typeface="Tahoma"/>
                <a:cs typeface="Tahoma"/>
              </a:rPr>
              <a:t>provides</a:t>
            </a:r>
            <a:r>
              <a:rPr sz="3150" spc="-145" dirty="0">
                <a:latin typeface="Tahoma"/>
                <a:cs typeface="Tahoma"/>
              </a:rPr>
              <a:t> </a:t>
            </a:r>
            <a:r>
              <a:rPr sz="3150" spc="-50" dirty="0">
                <a:latin typeface="Tahoma"/>
                <a:cs typeface="Tahoma"/>
              </a:rPr>
              <a:t>various</a:t>
            </a:r>
            <a:r>
              <a:rPr sz="3150" spc="-145" dirty="0">
                <a:latin typeface="Tahoma"/>
                <a:cs typeface="Tahoma"/>
              </a:rPr>
              <a:t> </a:t>
            </a:r>
            <a:r>
              <a:rPr sz="3150" spc="-10" dirty="0">
                <a:latin typeface="Tahoma"/>
                <a:cs typeface="Tahoma"/>
              </a:rPr>
              <a:t>algorithms </a:t>
            </a:r>
            <a:r>
              <a:rPr sz="3150" dirty="0">
                <a:latin typeface="Tahoma"/>
                <a:cs typeface="Tahoma"/>
              </a:rPr>
              <a:t>and</a:t>
            </a:r>
            <a:r>
              <a:rPr sz="3150" spc="385" dirty="0">
                <a:latin typeface="Tahoma"/>
                <a:cs typeface="Tahoma"/>
              </a:rPr>
              <a:t>  </a:t>
            </a:r>
            <a:r>
              <a:rPr sz="3150" dirty="0">
                <a:latin typeface="Tahoma"/>
                <a:cs typeface="Tahoma"/>
              </a:rPr>
              <a:t>methods</a:t>
            </a:r>
            <a:r>
              <a:rPr sz="3150" spc="395" dirty="0">
                <a:latin typeface="Tahoma"/>
                <a:cs typeface="Tahoma"/>
              </a:rPr>
              <a:t>  </a:t>
            </a:r>
            <a:r>
              <a:rPr sz="3150" dirty="0">
                <a:latin typeface="Tahoma"/>
                <a:cs typeface="Tahoma"/>
              </a:rPr>
              <a:t>for</a:t>
            </a:r>
            <a:r>
              <a:rPr sz="3150" spc="390" dirty="0">
                <a:latin typeface="Tahoma"/>
                <a:cs typeface="Tahoma"/>
              </a:rPr>
              <a:t>  </a:t>
            </a:r>
            <a:r>
              <a:rPr sz="3150" dirty="0">
                <a:latin typeface="Tahoma"/>
                <a:cs typeface="Tahoma"/>
              </a:rPr>
              <a:t>motion</a:t>
            </a:r>
            <a:r>
              <a:rPr sz="3150" spc="395" dirty="0">
                <a:latin typeface="Tahoma"/>
                <a:cs typeface="Tahoma"/>
              </a:rPr>
              <a:t>  </a:t>
            </a:r>
            <a:r>
              <a:rPr sz="3150" dirty="0">
                <a:latin typeface="Tahoma"/>
                <a:cs typeface="Tahoma"/>
              </a:rPr>
              <a:t>detection,</a:t>
            </a:r>
            <a:r>
              <a:rPr sz="3150" spc="395" dirty="0">
                <a:latin typeface="Tahoma"/>
                <a:cs typeface="Tahoma"/>
              </a:rPr>
              <a:t>  </a:t>
            </a:r>
            <a:r>
              <a:rPr sz="3150" dirty="0">
                <a:latin typeface="Tahoma"/>
                <a:cs typeface="Tahoma"/>
              </a:rPr>
              <a:t>including</a:t>
            </a:r>
            <a:r>
              <a:rPr sz="3150" spc="395" dirty="0">
                <a:latin typeface="Tahoma"/>
                <a:cs typeface="Tahoma"/>
              </a:rPr>
              <a:t>  </a:t>
            </a:r>
            <a:r>
              <a:rPr sz="3150" spc="-10" dirty="0">
                <a:latin typeface="Tahoma"/>
                <a:cs typeface="Tahoma"/>
              </a:rPr>
              <a:t>background </a:t>
            </a:r>
            <a:r>
              <a:rPr sz="3150" spc="-85" dirty="0">
                <a:latin typeface="Tahoma"/>
                <a:cs typeface="Tahoma"/>
              </a:rPr>
              <a:t>subtraction,</a:t>
            </a:r>
            <a:r>
              <a:rPr sz="3150" spc="-250" dirty="0">
                <a:latin typeface="Tahoma"/>
                <a:cs typeface="Tahoma"/>
              </a:rPr>
              <a:t> </a:t>
            </a:r>
            <a:r>
              <a:rPr sz="3150" spc="-80" dirty="0">
                <a:latin typeface="Tahoma"/>
                <a:cs typeface="Tahoma"/>
              </a:rPr>
              <a:t>frame</a:t>
            </a:r>
            <a:r>
              <a:rPr sz="3150" spc="-250" dirty="0">
                <a:latin typeface="Tahoma"/>
                <a:cs typeface="Tahoma"/>
              </a:rPr>
              <a:t> </a:t>
            </a:r>
            <a:r>
              <a:rPr sz="3150" spc="-90" dirty="0">
                <a:latin typeface="Tahoma"/>
                <a:cs typeface="Tahoma"/>
              </a:rPr>
              <a:t>differencing,</a:t>
            </a:r>
            <a:r>
              <a:rPr sz="3150" spc="-250" dirty="0">
                <a:latin typeface="Tahoma"/>
                <a:cs typeface="Tahoma"/>
              </a:rPr>
              <a:t> </a:t>
            </a:r>
            <a:r>
              <a:rPr sz="3150" spc="-80" dirty="0">
                <a:latin typeface="Tahoma"/>
                <a:cs typeface="Tahoma"/>
              </a:rPr>
              <a:t>and</a:t>
            </a:r>
            <a:r>
              <a:rPr sz="3150" spc="-250" dirty="0">
                <a:latin typeface="Tahoma"/>
                <a:cs typeface="Tahoma"/>
              </a:rPr>
              <a:t> </a:t>
            </a:r>
            <a:r>
              <a:rPr sz="3150" spc="-55" dirty="0">
                <a:latin typeface="Tahoma"/>
                <a:cs typeface="Tahoma"/>
              </a:rPr>
              <a:t>contour</a:t>
            </a:r>
            <a:r>
              <a:rPr sz="3150" spc="-245" dirty="0">
                <a:latin typeface="Tahoma"/>
                <a:cs typeface="Tahoma"/>
              </a:rPr>
              <a:t> </a:t>
            </a:r>
            <a:r>
              <a:rPr sz="3150" spc="-10" dirty="0">
                <a:latin typeface="Tahoma"/>
                <a:cs typeface="Tahoma"/>
              </a:rPr>
              <a:t>detection.</a:t>
            </a:r>
            <a:endParaRPr sz="3150">
              <a:latin typeface="Tahoma"/>
              <a:cs typeface="Tahoma"/>
            </a:endParaRPr>
          </a:p>
          <a:p>
            <a:pPr marL="704850" marR="8890">
              <a:lnSpc>
                <a:spcPct val="102800"/>
              </a:lnSpc>
              <a:spcBef>
                <a:spcPts val="3550"/>
              </a:spcBef>
              <a:tabLst>
                <a:tab pos="1915160" algn="l"/>
                <a:tab pos="2828925" algn="l"/>
                <a:tab pos="3528695" algn="l"/>
                <a:tab pos="5247640" algn="l"/>
                <a:tab pos="5821045" algn="l"/>
                <a:tab pos="7263765" algn="l"/>
                <a:tab pos="8084820" algn="l"/>
                <a:tab pos="10183495" algn="l"/>
                <a:tab pos="10883265" algn="l"/>
                <a:tab pos="12005945" algn="l"/>
                <a:tab pos="13204825" algn="l"/>
              </a:tabLst>
            </a:pPr>
            <a:r>
              <a:rPr sz="3100" spc="-10" dirty="0">
                <a:latin typeface="Tahoma"/>
                <a:cs typeface="Tahoma"/>
              </a:rPr>
              <a:t>Twilio</a:t>
            </a:r>
            <a:r>
              <a:rPr sz="3100" dirty="0">
                <a:latin typeface="Tahoma"/>
                <a:cs typeface="Tahoma"/>
              </a:rPr>
              <a:t>	</a:t>
            </a:r>
            <a:r>
              <a:rPr sz="3100" spc="-20" dirty="0">
                <a:latin typeface="Tahoma"/>
                <a:cs typeface="Tahoma"/>
              </a:rPr>
              <a:t>API:</a:t>
            </a:r>
            <a:r>
              <a:rPr sz="3100" dirty="0">
                <a:latin typeface="Tahoma"/>
                <a:cs typeface="Tahoma"/>
              </a:rPr>
              <a:t>	</a:t>
            </a:r>
            <a:r>
              <a:rPr sz="3100" spc="-25" dirty="0">
                <a:latin typeface="Tahoma"/>
                <a:cs typeface="Tahoma"/>
              </a:rPr>
              <a:t>An</a:t>
            </a:r>
            <a:r>
              <a:rPr sz="3100" dirty="0">
                <a:latin typeface="Tahoma"/>
                <a:cs typeface="Tahoma"/>
              </a:rPr>
              <a:t>	</a:t>
            </a:r>
            <a:r>
              <a:rPr sz="3100" spc="-10" dirty="0">
                <a:latin typeface="Tahoma"/>
                <a:cs typeface="Tahoma"/>
              </a:rPr>
              <a:t>overview</a:t>
            </a:r>
            <a:r>
              <a:rPr sz="3100" dirty="0">
                <a:latin typeface="Tahoma"/>
                <a:cs typeface="Tahoma"/>
              </a:rPr>
              <a:t>	</a:t>
            </a:r>
            <a:r>
              <a:rPr sz="3100" spc="-25" dirty="0">
                <a:latin typeface="Tahoma"/>
                <a:cs typeface="Tahoma"/>
              </a:rPr>
              <a:t>of</a:t>
            </a:r>
            <a:r>
              <a:rPr sz="3100" dirty="0">
                <a:latin typeface="Tahoma"/>
                <a:cs typeface="Tahoma"/>
              </a:rPr>
              <a:t>	</a:t>
            </a:r>
            <a:r>
              <a:rPr sz="3100" spc="-10" dirty="0">
                <a:latin typeface="Tahoma"/>
                <a:cs typeface="Tahoma"/>
              </a:rPr>
              <a:t>Twilio's</a:t>
            </a:r>
            <a:r>
              <a:rPr sz="3100" dirty="0">
                <a:latin typeface="Tahoma"/>
                <a:cs typeface="Tahoma"/>
              </a:rPr>
              <a:t>	</a:t>
            </a:r>
            <a:r>
              <a:rPr sz="3100" spc="-25" dirty="0">
                <a:latin typeface="Tahoma"/>
                <a:cs typeface="Tahoma"/>
              </a:rPr>
              <a:t>API</a:t>
            </a:r>
            <a:r>
              <a:rPr sz="3100" dirty="0">
                <a:latin typeface="Tahoma"/>
                <a:cs typeface="Tahoma"/>
              </a:rPr>
              <a:t>	</a:t>
            </a:r>
            <a:r>
              <a:rPr sz="3100" spc="-10" dirty="0">
                <a:latin typeface="Tahoma"/>
                <a:cs typeface="Tahoma"/>
              </a:rPr>
              <a:t>capabilities</a:t>
            </a:r>
            <a:r>
              <a:rPr sz="3100" dirty="0">
                <a:latin typeface="Tahoma"/>
                <a:cs typeface="Tahoma"/>
              </a:rPr>
              <a:t>	</a:t>
            </a:r>
            <a:r>
              <a:rPr sz="3100" spc="-25" dirty="0">
                <a:latin typeface="Tahoma"/>
                <a:cs typeface="Tahoma"/>
              </a:rPr>
              <a:t>for</a:t>
            </a:r>
            <a:r>
              <a:rPr sz="3100" dirty="0">
                <a:latin typeface="Tahoma"/>
                <a:cs typeface="Tahoma"/>
              </a:rPr>
              <a:t>	</a:t>
            </a:r>
            <a:r>
              <a:rPr sz="3100" spc="-20" dirty="0">
                <a:latin typeface="Tahoma"/>
                <a:cs typeface="Tahoma"/>
              </a:rPr>
              <a:t>SMS,</a:t>
            </a:r>
            <a:r>
              <a:rPr sz="3100" dirty="0">
                <a:latin typeface="Tahoma"/>
                <a:cs typeface="Tahoma"/>
              </a:rPr>
              <a:t>	</a:t>
            </a:r>
            <a:r>
              <a:rPr sz="3100" spc="-10" dirty="0">
                <a:latin typeface="Tahoma"/>
                <a:cs typeface="Tahoma"/>
              </a:rPr>
              <a:t>voice,</a:t>
            </a:r>
            <a:r>
              <a:rPr sz="3100" dirty="0">
                <a:latin typeface="Tahoma"/>
                <a:cs typeface="Tahoma"/>
              </a:rPr>
              <a:t>	</a:t>
            </a:r>
            <a:r>
              <a:rPr sz="3100" spc="-65" dirty="0">
                <a:latin typeface="Tahoma"/>
                <a:cs typeface="Tahoma"/>
              </a:rPr>
              <a:t>and </a:t>
            </a:r>
            <a:r>
              <a:rPr sz="3100" spc="-25" dirty="0">
                <a:latin typeface="Tahoma"/>
                <a:cs typeface="Tahoma"/>
              </a:rPr>
              <a:t>messaging</a:t>
            </a:r>
            <a:r>
              <a:rPr sz="3100" spc="-240" dirty="0">
                <a:latin typeface="Tahoma"/>
                <a:cs typeface="Tahoma"/>
              </a:rPr>
              <a:t> </a:t>
            </a:r>
            <a:r>
              <a:rPr sz="3100" spc="-75" dirty="0">
                <a:latin typeface="Tahoma"/>
                <a:cs typeface="Tahoma"/>
              </a:rPr>
              <a:t>services,</a:t>
            </a:r>
            <a:r>
              <a:rPr sz="3100" spc="-240" dirty="0">
                <a:latin typeface="Tahoma"/>
                <a:cs typeface="Tahoma"/>
              </a:rPr>
              <a:t> </a:t>
            </a:r>
            <a:r>
              <a:rPr sz="3100" spc="-60" dirty="0">
                <a:latin typeface="Tahoma"/>
                <a:cs typeface="Tahoma"/>
              </a:rPr>
              <a:t>providing</a:t>
            </a:r>
            <a:r>
              <a:rPr sz="3100" spc="-240" dirty="0">
                <a:latin typeface="Tahoma"/>
                <a:cs typeface="Tahoma"/>
              </a:rPr>
              <a:t> </a:t>
            </a:r>
            <a:r>
              <a:rPr sz="3100" spc="-105" dirty="0">
                <a:latin typeface="Tahoma"/>
                <a:cs typeface="Tahoma"/>
              </a:rPr>
              <a:t>a</a:t>
            </a:r>
            <a:r>
              <a:rPr sz="3100" spc="-240" dirty="0">
                <a:latin typeface="Tahoma"/>
                <a:cs typeface="Tahoma"/>
              </a:rPr>
              <a:t> </a:t>
            </a:r>
            <a:r>
              <a:rPr sz="3100" spc="-75" dirty="0">
                <a:latin typeface="Tahoma"/>
                <a:cs typeface="Tahoma"/>
              </a:rPr>
              <a:t>reliable</a:t>
            </a:r>
            <a:r>
              <a:rPr sz="3100" spc="-240" dirty="0">
                <a:latin typeface="Tahoma"/>
                <a:cs typeface="Tahoma"/>
              </a:rPr>
              <a:t> </a:t>
            </a:r>
            <a:r>
              <a:rPr sz="3100" spc="-35" dirty="0">
                <a:latin typeface="Tahoma"/>
                <a:cs typeface="Tahoma"/>
              </a:rPr>
              <a:t>platform</a:t>
            </a:r>
            <a:r>
              <a:rPr sz="3100" spc="-235" dirty="0">
                <a:latin typeface="Tahoma"/>
                <a:cs typeface="Tahoma"/>
              </a:rPr>
              <a:t> </a:t>
            </a:r>
            <a:r>
              <a:rPr sz="3100" spc="-75" dirty="0">
                <a:latin typeface="Tahoma"/>
                <a:cs typeface="Tahoma"/>
              </a:rPr>
              <a:t>for</a:t>
            </a:r>
            <a:r>
              <a:rPr sz="3100" spc="-240" dirty="0">
                <a:latin typeface="Tahoma"/>
                <a:cs typeface="Tahoma"/>
              </a:rPr>
              <a:t> </a:t>
            </a:r>
            <a:r>
              <a:rPr sz="3100" spc="-80" dirty="0">
                <a:latin typeface="Tahoma"/>
                <a:cs typeface="Tahoma"/>
              </a:rPr>
              <a:t>real-</a:t>
            </a:r>
            <a:r>
              <a:rPr sz="3100" spc="-20" dirty="0">
                <a:latin typeface="Tahoma"/>
                <a:cs typeface="Tahoma"/>
              </a:rPr>
              <a:t>time</a:t>
            </a:r>
            <a:r>
              <a:rPr sz="3100" spc="-240" dirty="0">
                <a:latin typeface="Tahoma"/>
                <a:cs typeface="Tahoma"/>
              </a:rPr>
              <a:t> </a:t>
            </a:r>
            <a:r>
              <a:rPr sz="3100" spc="-10" dirty="0">
                <a:latin typeface="Tahoma"/>
                <a:cs typeface="Tahoma"/>
              </a:rPr>
              <a:t>alerting.</a:t>
            </a:r>
            <a:endParaRPr sz="3100">
              <a:latin typeface="Tahoma"/>
              <a:cs typeface="Tahoma"/>
            </a:endParaRPr>
          </a:p>
          <a:p>
            <a:pPr>
              <a:lnSpc>
                <a:spcPct val="100000"/>
              </a:lnSpc>
              <a:spcBef>
                <a:spcPts val="2080"/>
              </a:spcBef>
            </a:pPr>
            <a:endParaRPr sz="3100">
              <a:latin typeface="Tahoma"/>
              <a:cs typeface="Tahoma"/>
            </a:endParaRPr>
          </a:p>
          <a:p>
            <a:pPr marL="12700" marR="10160" algn="just">
              <a:lnSpc>
                <a:spcPct val="100200"/>
              </a:lnSpc>
            </a:pPr>
            <a:r>
              <a:rPr sz="3150" spc="-30" dirty="0">
                <a:latin typeface="Tahoma"/>
                <a:cs typeface="Tahoma"/>
              </a:rPr>
              <a:t>Storage</a:t>
            </a:r>
            <a:r>
              <a:rPr sz="3150" spc="-155" dirty="0">
                <a:latin typeface="Tahoma"/>
                <a:cs typeface="Tahoma"/>
              </a:rPr>
              <a:t> </a:t>
            </a:r>
            <a:r>
              <a:rPr sz="3150" spc="-55" dirty="0">
                <a:latin typeface="Tahoma"/>
                <a:cs typeface="Tahoma"/>
              </a:rPr>
              <a:t>Allocation:</a:t>
            </a:r>
            <a:r>
              <a:rPr sz="3150" spc="-150" dirty="0">
                <a:latin typeface="Tahoma"/>
                <a:cs typeface="Tahoma"/>
              </a:rPr>
              <a:t> </a:t>
            </a:r>
            <a:r>
              <a:rPr sz="3150" dirty="0">
                <a:latin typeface="Tahoma"/>
                <a:cs typeface="Tahoma"/>
              </a:rPr>
              <a:t>When</a:t>
            </a:r>
            <a:r>
              <a:rPr sz="3150" spc="-155" dirty="0">
                <a:latin typeface="Tahoma"/>
                <a:cs typeface="Tahoma"/>
              </a:rPr>
              <a:t> </a:t>
            </a:r>
            <a:r>
              <a:rPr sz="3150" dirty="0">
                <a:latin typeface="Tahoma"/>
                <a:cs typeface="Tahoma"/>
              </a:rPr>
              <a:t>motion</a:t>
            </a:r>
            <a:r>
              <a:rPr sz="3150" spc="-150" dirty="0">
                <a:latin typeface="Tahoma"/>
                <a:cs typeface="Tahoma"/>
              </a:rPr>
              <a:t> </a:t>
            </a:r>
            <a:r>
              <a:rPr sz="3150" dirty="0">
                <a:latin typeface="Tahoma"/>
                <a:cs typeface="Tahoma"/>
              </a:rPr>
              <a:t>is</a:t>
            </a:r>
            <a:r>
              <a:rPr sz="3150" spc="-155" dirty="0">
                <a:latin typeface="Tahoma"/>
                <a:cs typeface="Tahoma"/>
              </a:rPr>
              <a:t> </a:t>
            </a:r>
            <a:r>
              <a:rPr sz="3150" spc="-55" dirty="0">
                <a:latin typeface="Tahoma"/>
                <a:cs typeface="Tahoma"/>
              </a:rPr>
              <a:t>detected,</a:t>
            </a:r>
            <a:r>
              <a:rPr sz="3150" spc="-150" dirty="0">
                <a:latin typeface="Tahoma"/>
                <a:cs typeface="Tahoma"/>
              </a:rPr>
              <a:t> </a:t>
            </a:r>
            <a:r>
              <a:rPr sz="3150" dirty="0">
                <a:latin typeface="Tahoma"/>
                <a:cs typeface="Tahoma"/>
              </a:rPr>
              <a:t>a</a:t>
            </a:r>
            <a:r>
              <a:rPr sz="3150" spc="-150" dirty="0">
                <a:latin typeface="Tahoma"/>
                <a:cs typeface="Tahoma"/>
              </a:rPr>
              <a:t> </a:t>
            </a:r>
            <a:r>
              <a:rPr sz="3150" dirty="0">
                <a:latin typeface="Tahoma"/>
                <a:cs typeface="Tahoma"/>
              </a:rPr>
              <a:t>new</a:t>
            </a:r>
            <a:r>
              <a:rPr sz="3150" spc="-155" dirty="0">
                <a:latin typeface="Tahoma"/>
                <a:cs typeface="Tahoma"/>
              </a:rPr>
              <a:t> </a:t>
            </a:r>
            <a:r>
              <a:rPr sz="3150" spc="-30" dirty="0">
                <a:latin typeface="Tahoma"/>
                <a:cs typeface="Tahoma"/>
              </a:rPr>
              <a:t>video</a:t>
            </a:r>
            <a:r>
              <a:rPr sz="3150" spc="-145" dirty="0">
                <a:latin typeface="Tahoma"/>
                <a:cs typeface="Tahoma"/>
              </a:rPr>
              <a:t> </a:t>
            </a:r>
            <a:r>
              <a:rPr sz="3150" dirty="0">
                <a:latin typeface="Tahoma"/>
                <a:cs typeface="Tahoma"/>
              </a:rPr>
              <a:t>file</a:t>
            </a:r>
            <a:r>
              <a:rPr sz="3150" spc="-155" dirty="0">
                <a:latin typeface="Tahoma"/>
                <a:cs typeface="Tahoma"/>
              </a:rPr>
              <a:t> </a:t>
            </a:r>
            <a:r>
              <a:rPr sz="3150" dirty="0">
                <a:latin typeface="Tahoma"/>
                <a:cs typeface="Tahoma"/>
              </a:rPr>
              <a:t>is</a:t>
            </a:r>
            <a:r>
              <a:rPr sz="3150" spc="-150" dirty="0">
                <a:latin typeface="Tahoma"/>
                <a:cs typeface="Tahoma"/>
              </a:rPr>
              <a:t> </a:t>
            </a:r>
            <a:r>
              <a:rPr sz="3150" spc="-30" dirty="0">
                <a:latin typeface="Tahoma"/>
                <a:cs typeface="Tahoma"/>
              </a:rPr>
              <a:t>created</a:t>
            </a:r>
            <a:r>
              <a:rPr sz="3150" spc="-155" dirty="0">
                <a:latin typeface="Tahoma"/>
                <a:cs typeface="Tahoma"/>
              </a:rPr>
              <a:t> </a:t>
            </a:r>
            <a:r>
              <a:rPr sz="3150" dirty="0">
                <a:latin typeface="Tahoma"/>
                <a:cs typeface="Tahoma"/>
              </a:rPr>
              <a:t>to</a:t>
            </a:r>
            <a:r>
              <a:rPr sz="3150" spc="-155" dirty="0">
                <a:latin typeface="Tahoma"/>
                <a:cs typeface="Tahoma"/>
              </a:rPr>
              <a:t> </a:t>
            </a:r>
            <a:r>
              <a:rPr sz="3150" spc="-20" dirty="0">
                <a:latin typeface="Tahoma"/>
                <a:cs typeface="Tahoma"/>
              </a:rPr>
              <a:t>store the</a:t>
            </a:r>
            <a:r>
              <a:rPr sz="3150" spc="-200" dirty="0">
                <a:latin typeface="Tahoma"/>
                <a:cs typeface="Tahoma"/>
              </a:rPr>
              <a:t> </a:t>
            </a:r>
            <a:r>
              <a:rPr sz="3150" spc="-85" dirty="0">
                <a:latin typeface="Tahoma"/>
                <a:cs typeface="Tahoma"/>
              </a:rPr>
              <a:t>recording.</a:t>
            </a:r>
            <a:r>
              <a:rPr sz="3150" spc="-160" dirty="0">
                <a:latin typeface="Tahoma"/>
                <a:cs typeface="Tahoma"/>
              </a:rPr>
              <a:t> </a:t>
            </a:r>
            <a:r>
              <a:rPr sz="3150" spc="-25" dirty="0">
                <a:latin typeface="Tahoma"/>
                <a:cs typeface="Tahoma"/>
              </a:rPr>
              <a:t>Recording</a:t>
            </a:r>
            <a:r>
              <a:rPr sz="3150" spc="-185" dirty="0">
                <a:latin typeface="Tahoma"/>
                <a:cs typeface="Tahoma"/>
              </a:rPr>
              <a:t> </a:t>
            </a:r>
            <a:r>
              <a:rPr sz="3150" dirty="0">
                <a:latin typeface="Tahoma"/>
                <a:cs typeface="Tahoma"/>
              </a:rPr>
              <a:t>is</a:t>
            </a:r>
            <a:r>
              <a:rPr sz="3150" spc="-180" dirty="0">
                <a:latin typeface="Tahoma"/>
                <a:cs typeface="Tahoma"/>
              </a:rPr>
              <a:t> </a:t>
            </a:r>
            <a:r>
              <a:rPr sz="3150" spc="-45" dirty="0">
                <a:latin typeface="Tahoma"/>
                <a:cs typeface="Tahoma"/>
              </a:rPr>
              <a:t>stored</a:t>
            </a:r>
            <a:r>
              <a:rPr sz="3150" spc="-180" dirty="0">
                <a:latin typeface="Tahoma"/>
                <a:cs typeface="Tahoma"/>
              </a:rPr>
              <a:t> </a:t>
            </a:r>
            <a:r>
              <a:rPr sz="3150" spc="-40" dirty="0">
                <a:latin typeface="Tahoma"/>
                <a:cs typeface="Tahoma"/>
              </a:rPr>
              <a:t>with</a:t>
            </a:r>
            <a:r>
              <a:rPr sz="3150" spc="-185" dirty="0">
                <a:latin typeface="Tahoma"/>
                <a:cs typeface="Tahoma"/>
              </a:rPr>
              <a:t> </a:t>
            </a:r>
            <a:r>
              <a:rPr sz="3150" spc="-20" dirty="0">
                <a:latin typeface="Tahoma"/>
                <a:cs typeface="Tahoma"/>
              </a:rPr>
              <a:t>multiple</a:t>
            </a:r>
            <a:r>
              <a:rPr sz="3150" spc="-180" dirty="0">
                <a:latin typeface="Tahoma"/>
                <a:cs typeface="Tahoma"/>
              </a:rPr>
              <a:t> </a:t>
            </a:r>
            <a:r>
              <a:rPr sz="3150" spc="-35" dirty="0">
                <a:latin typeface="Tahoma"/>
                <a:cs typeface="Tahoma"/>
              </a:rPr>
              <a:t>snippets</a:t>
            </a:r>
            <a:r>
              <a:rPr sz="3150" spc="-180" dirty="0">
                <a:latin typeface="Tahoma"/>
                <a:cs typeface="Tahoma"/>
              </a:rPr>
              <a:t> </a:t>
            </a:r>
            <a:r>
              <a:rPr sz="3150" dirty="0">
                <a:latin typeface="Tahoma"/>
                <a:cs typeface="Tahoma"/>
              </a:rPr>
              <a:t>of</a:t>
            </a:r>
            <a:r>
              <a:rPr sz="3150" spc="-185" dirty="0">
                <a:latin typeface="Tahoma"/>
                <a:cs typeface="Tahoma"/>
              </a:rPr>
              <a:t> </a:t>
            </a:r>
            <a:r>
              <a:rPr sz="3150" spc="-25" dirty="0">
                <a:latin typeface="Tahoma"/>
                <a:cs typeface="Tahoma"/>
              </a:rPr>
              <a:t>only</a:t>
            </a:r>
            <a:r>
              <a:rPr sz="3150" spc="-180" dirty="0">
                <a:latin typeface="Tahoma"/>
                <a:cs typeface="Tahoma"/>
              </a:rPr>
              <a:t> </a:t>
            </a:r>
            <a:r>
              <a:rPr sz="3150" spc="-10" dirty="0">
                <a:latin typeface="Tahoma"/>
                <a:cs typeface="Tahoma"/>
              </a:rPr>
              <a:t>motion</a:t>
            </a:r>
            <a:r>
              <a:rPr sz="3150" spc="-180" dirty="0">
                <a:latin typeface="Tahoma"/>
                <a:cs typeface="Tahoma"/>
              </a:rPr>
              <a:t> </a:t>
            </a:r>
            <a:r>
              <a:rPr sz="3150" spc="-10" dirty="0">
                <a:latin typeface="Tahoma"/>
                <a:cs typeface="Tahoma"/>
              </a:rPr>
              <a:t>detected clips</a:t>
            </a:r>
            <a:endParaRPr sz="315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8155" y="2394030"/>
            <a:ext cx="386080" cy="386080"/>
          </a:xfrm>
          <a:custGeom>
            <a:avLst/>
            <a:gdLst/>
            <a:ahLst/>
            <a:cxnLst/>
            <a:rect l="l" t="t" r="r" b="b"/>
            <a:pathLst>
              <a:path w="386080" h="386080">
                <a:moveTo>
                  <a:pt x="0" y="93597"/>
                </a:moveTo>
                <a:lnTo>
                  <a:pt x="93573" y="0"/>
                </a:lnTo>
                <a:lnTo>
                  <a:pt x="192901" y="99351"/>
                </a:lnTo>
                <a:lnTo>
                  <a:pt x="292228" y="0"/>
                </a:lnTo>
                <a:lnTo>
                  <a:pt x="385802" y="93597"/>
                </a:lnTo>
                <a:lnTo>
                  <a:pt x="286475" y="192948"/>
                </a:lnTo>
                <a:lnTo>
                  <a:pt x="385802" y="292300"/>
                </a:lnTo>
                <a:lnTo>
                  <a:pt x="292228" y="385884"/>
                </a:lnTo>
                <a:lnTo>
                  <a:pt x="192901" y="286533"/>
                </a:lnTo>
                <a:lnTo>
                  <a:pt x="93573" y="385884"/>
                </a:lnTo>
                <a:lnTo>
                  <a:pt x="0" y="292300"/>
                </a:lnTo>
                <a:lnTo>
                  <a:pt x="99328" y="192948"/>
                </a:lnTo>
                <a:lnTo>
                  <a:pt x="0" y="93597"/>
                </a:lnTo>
                <a:close/>
              </a:path>
            </a:pathLst>
          </a:custGeom>
          <a:ln w="18716">
            <a:solidFill>
              <a:srgbClr val="222020"/>
            </a:solidFill>
          </a:ln>
        </p:spPr>
        <p:txBody>
          <a:bodyPr wrap="square" lIns="0" tIns="0" rIns="0" bIns="0" rtlCol="0"/>
          <a:lstStyle/>
          <a:p>
            <a:endParaRPr/>
          </a:p>
        </p:txBody>
      </p:sp>
      <p:sp>
        <p:nvSpPr>
          <p:cNvPr id="3" name="object 3"/>
          <p:cNvSpPr/>
          <p:nvPr/>
        </p:nvSpPr>
        <p:spPr>
          <a:xfrm>
            <a:off x="488155" y="2955590"/>
            <a:ext cx="386080" cy="386080"/>
          </a:xfrm>
          <a:custGeom>
            <a:avLst/>
            <a:gdLst/>
            <a:ahLst/>
            <a:cxnLst/>
            <a:rect l="l" t="t" r="r" b="b"/>
            <a:pathLst>
              <a:path w="386080" h="386079">
                <a:moveTo>
                  <a:pt x="0" y="93597"/>
                </a:moveTo>
                <a:lnTo>
                  <a:pt x="93573" y="0"/>
                </a:lnTo>
                <a:lnTo>
                  <a:pt x="192901" y="99351"/>
                </a:lnTo>
                <a:lnTo>
                  <a:pt x="292228" y="0"/>
                </a:lnTo>
                <a:lnTo>
                  <a:pt x="385802" y="93597"/>
                </a:lnTo>
                <a:lnTo>
                  <a:pt x="286475" y="192948"/>
                </a:lnTo>
                <a:lnTo>
                  <a:pt x="385802" y="292300"/>
                </a:lnTo>
                <a:lnTo>
                  <a:pt x="292228" y="385897"/>
                </a:lnTo>
                <a:lnTo>
                  <a:pt x="192901" y="286533"/>
                </a:lnTo>
                <a:lnTo>
                  <a:pt x="93573" y="385897"/>
                </a:lnTo>
                <a:lnTo>
                  <a:pt x="0" y="292300"/>
                </a:lnTo>
                <a:lnTo>
                  <a:pt x="99328" y="192948"/>
                </a:lnTo>
                <a:lnTo>
                  <a:pt x="0" y="93597"/>
                </a:lnTo>
                <a:close/>
              </a:path>
            </a:pathLst>
          </a:custGeom>
          <a:ln w="18716">
            <a:solidFill>
              <a:srgbClr val="222020"/>
            </a:solidFill>
          </a:ln>
        </p:spPr>
        <p:txBody>
          <a:bodyPr wrap="square" lIns="0" tIns="0" rIns="0" bIns="0" rtlCol="0"/>
          <a:lstStyle/>
          <a:p>
            <a:endParaRPr/>
          </a:p>
        </p:txBody>
      </p:sp>
      <p:sp>
        <p:nvSpPr>
          <p:cNvPr id="4" name="object 4"/>
          <p:cNvSpPr/>
          <p:nvPr/>
        </p:nvSpPr>
        <p:spPr>
          <a:xfrm>
            <a:off x="488155" y="3517874"/>
            <a:ext cx="386080" cy="386080"/>
          </a:xfrm>
          <a:custGeom>
            <a:avLst/>
            <a:gdLst/>
            <a:ahLst/>
            <a:cxnLst/>
            <a:rect l="l" t="t" r="r" b="b"/>
            <a:pathLst>
              <a:path w="386080" h="386079">
                <a:moveTo>
                  <a:pt x="0" y="93584"/>
                </a:moveTo>
                <a:lnTo>
                  <a:pt x="93573" y="0"/>
                </a:lnTo>
                <a:lnTo>
                  <a:pt x="192901" y="99351"/>
                </a:lnTo>
                <a:lnTo>
                  <a:pt x="292228" y="0"/>
                </a:lnTo>
                <a:lnTo>
                  <a:pt x="385802" y="93584"/>
                </a:lnTo>
                <a:lnTo>
                  <a:pt x="286475" y="192948"/>
                </a:lnTo>
                <a:lnTo>
                  <a:pt x="385802" y="292300"/>
                </a:lnTo>
                <a:lnTo>
                  <a:pt x="292228" y="385897"/>
                </a:lnTo>
                <a:lnTo>
                  <a:pt x="192901" y="286546"/>
                </a:lnTo>
                <a:lnTo>
                  <a:pt x="93573" y="385897"/>
                </a:lnTo>
                <a:lnTo>
                  <a:pt x="0" y="292300"/>
                </a:lnTo>
                <a:lnTo>
                  <a:pt x="99328" y="192948"/>
                </a:lnTo>
                <a:lnTo>
                  <a:pt x="0" y="93584"/>
                </a:lnTo>
                <a:close/>
              </a:path>
            </a:pathLst>
          </a:custGeom>
          <a:ln w="18716">
            <a:solidFill>
              <a:srgbClr val="222020"/>
            </a:solidFill>
          </a:ln>
        </p:spPr>
        <p:txBody>
          <a:bodyPr wrap="square" lIns="0" tIns="0" rIns="0" bIns="0" rtlCol="0"/>
          <a:lstStyle/>
          <a:p>
            <a:endParaRPr/>
          </a:p>
        </p:txBody>
      </p:sp>
      <p:sp>
        <p:nvSpPr>
          <p:cNvPr id="5" name="object 5"/>
          <p:cNvSpPr/>
          <p:nvPr/>
        </p:nvSpPr>
        <p:spPr>
          <a:xfrm>
            <a:off x="-719" y="-723"/>
            <a:ext cx="12042140" cy="548005"/>
          </a:xfrm>
          <a:custGeom>
            <a:avLst/>
            <a:gdLst/>
            <a:ahLst/>
            <a:cxnLst/>
            <a:rect l="l" t="t" r="r" b="b"/>
            <a:pathLst>
              <a:path w="12042140" h="548005">
                <a:moveTo>
                  <a:pt x="12041983" y="0"/>
                </a:moveTo>
                <a:lnTo>
                  <a:pt x="0" y="0"/>
                </a:lnTo>
                <a:lnTo>
                  <a:pt x="0" y="547839"/>
                </a:lnTo>
                <a:lnTo>
                  <a:pt x="6021344" y="547839"/>
                </a:lnTo>
                <a:lnTo>
                  <a:pt x="12041983" y="547839"/>
                </a:lnTo>
                <a:lnTo>
                  <a:pt x="12041983" y="0"/>
                </a:lnTo>
                <a:close/>
              </a:path>
            </a:pathLst>
          </a:custGeom>
          <a:solidFill>
            <a:srgbClr val="222020"/>
          </a:solidFill>
        </p:spPr>
        <p:txBody>
          <a:bodyPr wrap="square" lIns="0" tIns="0" rIns="0" bIns="0" rtlCol="0"/>
          <a:lstStyle/>
          <a:p>
            <a:endParaRPr/>
          </a:p>
        </p:txBody>
      </p:sp>
      <p:sp>
        <p:nvSpPr>
          <p:cNvPr id="6" name="object 6"/>
          <p:cNvSpPr/>
          <p:nvPr/>
        </p:nvSpPr>
        <p:spPr>
          <a:xfrm>
            <a:off x="10526369"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sp>
        <p:nvSpPr>
          <p:cNvPr id="7" name="object 7"/>
          <p:cNvSpPr/>
          <p:nvPr/>
        </p:nvSpPr>
        <p:spPr>
          <a:xfrm>
            <a:off x="9863252"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8" name="object 8"/>
          <p:cNvSpPr/>
          <p:nvPr/>
        </p:nvSpPr>
        <p:spPr>
          <a:xfrm>
            <a:off x="9200133"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9" name="object 9"/>
          <p:cNvSpPr/>
          <p:nvPr/>
        </p:nvSpPr>
        <p:spPr>
          <a:xfrm>
            <a:off x="8537029"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sp>
        <p:nvSpPr>
          <p:cNvPr id="10" name="object 10"/>
          <p:cNvSpPr/>
          <p:nvPr/>
        </p:nvSpPr>
        <p:spPr>
          <a:xfrm>
            <a:off x="7873187"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11" name="object 11"/>
          <p:cNvSpPr/>
          <p:nvPr/>
        </p:nvSpPr>
        <p:spPr>
          <a:xfrm>
            <a:off x="7210082"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pic>
        <p:nvPicPr>
          <p:cNvPr id="12" name="object 12"/>
          <p:cNvPicPr/>
          <p:nvPr/>
        </p:nvPicPr>
        <p:blipFill>
          <a:blip r:embed="rId2" cstate="print"/>
          <a:stretch>
            <a:fillRect/>
          </a:stretch>
        </p:blipFill>
        <p:spPr>
          <a:xfrm>
            <a:off x="11239919" y="0"/>
            <a:ext cx="7048081" cy="10286997"/>
          </a:xfrm>
          <a:prstGeom prst="rect">
            <a:avLst/>
          </a:prstGeom>
        </p:spPr>
      </p:pic>
      <p:sp>
        <p:nvSpPr>
          <p:cNvPr id="13" name="object 13"/>
          <p:cNvSpPr txBox="1">
            <a:spLocks noGrp="1"/>
          </p:cNvSpPr>
          <p:nvPr>
            <p:ph type="title"/>
          </p:nvPr>
        </p:nvSpPr>
        <p:spPr>
          <a:xfrm>
            <a:off x="1526451" y="4184021"/>
            <a:ext cx="8547735" cy="1407795"/>
          </a:xfrm>
          <a:prstGeom prst="rect">
            <a:avLst/>
          </a:prstGeom>
        </p:spPr>
        <p:txBody>
          <a:bodyPr vert="horz" wrap="square" lIns="0" tIns="15240" rIns="0" bIns="0" rtlCol="0">
            <a:spAutoFit/>
          </a:bodyPr>
          <a:lstStyle/>
          <a:p>
            <a:pPr marL="12700">
              <a:lnSpc>
                <a:spcPct val="100000"/>
              </a:lnSpc>
              <a:spcBef>
                <a:spcPts val="120"/>
              </a:spcBef>
            </a:pPr>
            <a:r>
              <a:rPr sz="9050" spc="-170" dirty="0">
                <a:latin typeface="Tahoma"/>
                <a:cs typeface="Tahoma"/>
              </a:rPr>
              <a:t>What</a:t>
            </a:r>
            <a:r>
              <a:rPr sz="9050" spc="-860" dirty="0">
                <a:latin typeface="Tahoma"/>
                <a:cs typeface="Tahoma"/>
              </a:rPr>
              <a:t> </a:t>
            </a:r>
            <a:r>
              <a:rPr sz="9050" spc="-85" dirty="0">
                <a:latin typeface="Tahoma"/>
                <a:cs typeface="Tahoma"/>
              </a:rPr>
              <a:t>is</a:t>
            </a:r>
            <a:r>
              <a:rPr sz="9050" spc="-860" dirty="0">
                <a:latin typeface="Tahoma"/>
                <a:cs typeface="Tahoma"/>
              </a:rPr>
              <a:t> </a:t>
            </a:r>
            <a:r>
              <a:rPr sz="9050" spc="-10" dirty="0">
                <a:latin typeface="Tahoma"/>
                <a:cs typeface="Tahoma"/>
              </a:rPr>
              <a:t>OpenCV?</a:t>
            </a:r>
            <a:endParaRPr sz="9050">
              <a:latin typeface="Tahoma"/>
              <a:cs typeface="Tahoma"/>
            </a:endParaRPr>
          </a:p>
        </p:txBody>
      </p:sp>
      <p:sp>
        <p:nvSpPr>
          <p:cNvPr id="17" name="TextBox 16">
            <a:extLst>
              <a:ext uri="{FF2B5EF4-FFF2-40B4-BE49-F238E27FC236}">
                <a16:creationId xmlns:a16="http://schemas.microsoft.com/office/drawing/2014/main" id="{AF0F59DB-47C7-9D48-70E3-06AA3CFA2F8F}"/>
              </a:ext>
            </a:extLst>
          </p:cNvPr>
          <p:cNvSpPr txBox="1"/>
          <p:nvPr/>
        </p:nvSpPr>
        <p:spPr>
          <a:xfrm>
            <a:off x="1526451" y="5759450"/>
            <a:ext cx="8885441" cy="2677656"/>
          </a:xfrm>
          <a:prstGeom prst="rect">
            <a:avLst/>
          </a:prstGeom>
          <a:noFill/>
        </p:spPr>
        <p:txBody>
          <a:bodyPr wrap="square" rtlCol="0">
            <a:spAutoFit/>
          </a:bodyPr>
          <a:lstStyle/>
          <a:p>
            <a:r>
              <a:rPr lang="en-US" sz="2800" b="1" dirty="0"/>
              <a:t>OpenCV</a:t>
            </a:r>
            <a:r>
              <a:rPr lang="en-US" sz="2800" dirty="0"/>
              <a:t> (Open Source Computer Vision Library) is an open-source computer vision and machine learning software library. It provides a comprehensive set of tools for image processing, including </a:t>
            </a:r>
            <a:r>
              <a:rPr lang="en-US" sz="2800" b="1" dirty="0"/>
              <a:t>motion detection </a:t>
            </a:r>
            <a:r>
              <a:rPr lang="en-US" sz="2800" dirty="0"/>
              <a:t>capabilities. Understanding its functionalities is essential for implementing real-time applications.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 y="6822133"/>
            <a:ext cx="18292445" cy="3470910"/>
            <a:chOff x="-5913" y="6822133"/>
            <a:chExt cx="18292445" cy="3470910"/>
          </a:xfrm>
        </p:grpSpPr>
        <p:sp>
          <p:nvSpPr>
            <p:cNvPr id="3" name="object 3"/>
            <p:cNvSpPr/>
            <p:nvPr/>
          </p:nvSpPr>
          <p:spPr>
            <a:xfrm>
              <a:off x="0" y="6828047"/>
              <a:ext cx="5034915" cy="3459479"/>
            </a:xfrm>
            <a:custGeom>
              <a:avLst/>
              <a:gdLst/>
              <a:ahLst/>
              <a:cxnLst/>
              <a:rect l="l" t="t" r="r" b="b"/>
              <a:pathLst>
                <a:path w="5034915" h="3459479">
                  <a:moveTo>
                    <a:pt x="0" y="268774"/>
                  </a:moveTo>
                  <a:lnTo>
                    <a:pt x="1860622" y="0"/>
                  </a:lnTo>
                  <a:lnTo>
                    <a:pt x="1461983" y="953124"/>
                  </a:lnTo>
                  <a:lnTo>
                    <a:pt x="2333046" y="642884"/>
                  </a:lnTo>
                  <a:lnTo>
                    <a:pt x="2823379" y="1170100"/>
                  </a:lnTo>
                  <a:lnTo>
                    <a:pt x="3764169" y="1077372"/>
                  </a:lnTo>
                  <a:lnTo>
                    <a:pt x="3815581" y="1763412"/>
                  </a:lnTo>
                  <a:lnTo>
                    <a:pt x="5034460" y="2352943"/>
                  </a:lnTo>
                  <a:lnTo>
                    <a:pt x="4162613" y="3458950"/>
                  </a:lnTo>
                </a:path>
              </a:pathLst>
            </a:custGeom>
            <a:ln w="11827">
              <a:solidFill>
                <a:srgbClr val="222020"/>
              </a:solidFill>
            </a:ln>
          </p:spPr>
          <p:txBody>
            <a:bodyPr wrap="square" lIns="0" tIns="0" rIns="0" bIns="0" rtlCol="0"/>
            <a:lstStyle/>
            <a:p>
              <a:endParaRPr/>
            </a:p>
          </p:txBody>
        </p:sp>
        <p:sp>
          <p:nvSpPr>
            <p:cNvPr id="4" name="object 4"/>
            <p:cNvSpPr/>
            <p:nvPr/>
          </p:nvSpPr>
          <p:spPr>
            <a:xfrm>
              <a:off x="-719" y="9399600"/>
              <a:ext cx="18287365" cy="886460"/>
            </a:xfrm>
            <a:custGeom>
              <a:avLst/>
              <a:gdLst/>
              <a:ahLst/>
              <a:cxnLst/>
              <a:rect l="l" t="t" r="r" b="b"/>
              <a:pathLst>
                <a:path w="18287365" h="886459">
                  <a:moveTo>
                    <a:pt x="18287195" y="0"/>
                  </a:moveTo>
                  <a:lnTo>
                    <a:pt x="0" y="0"/>
                  </a:lnTo>
                  <a:lnTo>
                    <a:pt x="0" y="886271"/>
                  </a:lnTo>
                  <a:lnTo>
                    <a:pt x="9143982" y="886271"/>
                  </a:lnTo>
                  <a:lnTo>
                    <a:pt x="18287195" y="886271"/>
                  </a:lnTo>
                  <a:lnTo>
                    <a:pt x="18287195" y="0"/>
                  </a:lnTo>
                  <a:close/>
                </a:path>
              </a:pathLst>
            </a:custGeom>
            <a:solidFill>
              <a:srgbClr val="222020"/>
            </a:solidFill>
          </p:spPr>
          <p:txBody>
            <a:bodyPr wrap="square" lIns="0" tIns="0" rIns="0" bIns="0" rtlCol="0"/>
            <a:lstStyle/>
            <a:p>
              <a:endParaRPr/>
            </a:p>
          </p:txBody>
        </p:sp>
      </p:grpSp>
      <p:sp>
        <p:nvSpPr>
          <p:cNvPr id="5" name="object 5"/>
          <p:cNvSpPr/>
          <p:nvPr/>
        </p:nvSpPr>
        <p:spPr>
          <a:xfrm>
            <a:off x="17328177" y="788875"/>
            <a:ext cx="400050" cy="400685"/>
          </a:xfrm>
          <a:custGeom>
            <a:avLst/>
            <a:gdLst/>
            <a:ahLst/>
            <a:cxnLst/>
            <a:rect l="l" t="t" r="r" b="b"/>
            <a:pathLst>
              <a:path w="400050" h="400684">
                <a:moveTo>
                  <a:pt x="0" y="97041"/>
                </a:moveTo>
                <a:lnTo>
                  <a:pt x="97014" y="0"/>
                </a:lnTo>
                <a:lnTo>
                  <a:pt x="199996" y="103024"/>
                </a:lnTo>
                <a:lnTo>
                  <a:pt x="302978" y="0"/>
                </a:lnTo>
                <a:lnTo>
                  <a:pt x="399992" y="97041"/>
                </a:lnTo>
                <a:lnTo>
                  <a:pt x="297010" y="200053"/>
                </a:lnTo>
                <a:lnTo>
                  <a:pt x="399992" y="303077"/>
                </a:lnTo>
                <a:lnTo>
                  <a:pt x="302978" y="400118"/>
                </a:lnTo>
                <a:lnTo>
                  <a:pt x="199996" y="297094"/>
                </a:lnTo>
                <a:lnTo>
                  <a:pt x="97014" y="400118"/>
                </a:lnTo>
                <a:lnTo>
                  <a:pt x="0" y="303077"/>
                </a:lnTo>
                <a:lnTo>
                  <a:pt x="102982" y="200053"/>
                </a:lnTo>
                <a:lnTo>
                  <a:pt x="0" y="97041"/>
                </a:lnTo>
                <a:close/>
              </a:path>
            </a:pathLst>
          </a:custGeom>
          <a:ln w="19405">
            <a:solidFill>
              <a:srgbClr val="222020"/>
            </a:solidFill>
          </a:ln>
        </p:spPr>
        <p:txBody>
          <a:bodyPr wrap="square" lIns="0" tIns="0" rIns="0" bIns="0" rtlCol="0"/>
          <a:lstStyle/>
          <a:p>
            <a:endParaRPr/>
          </a:p>
        </p:txBody>
      </p:sp>
      <p:sp>
        <p:nvSpPr>
          <p:cNvPr id="6" name="object 6"/>
          <p:cNvSpPr/>
          <p:nvPr/>
        </p:nvSpPr>
        <p:spPr>
          <a:xfrm>
            <a:off x="17328177" y="1371874"/>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7" name="object 7"/>
          <p:cNvSpPr/>
          <p:nvPr/>
        </p:nvSpPr>
        <p:spPr>
          <a:xfrm>
            <a:off x="17328177" y="1954873"/>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8" name="object 8"/>
          <p:cNvSpPr/>
          <p:nvPr/>
        </p:nvSpPr>
        <p:spPr>
          <a:xfrm>
            <a:off x="17328177" y="2537123"/>
            <a:ext cx="400050" cy="400685"/>
          </a:xfrm>
          <a:custGeom>
            <a:avLst/>
            <a:gdLst/>
            <a:ahLst/>
            <a:cxnLst/>
            <a:rect l="l" t="t" r="r" b="b"/>
            <a:pathLst>
              <a:path w="400050" h="400685">
                <a:moveTo>
                  <a:pt x="0" y="97041"/>
                </a:moveTo>
                <a:lnTo>
                  <a:pt x="97014" y="0"/>
                </a:lnTo>
                <a:lnTo>
                  <a:pt x="199996" y="102998"/>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9" name="object 9"/>
          <p:cNvSpPr/>
          <p:nvPr/>
        </p:nvSpPr>
        <p:spPr>
          <a:xfrm>
            <a:off x="17328177" y="3120109"/>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10" name="object 10"/>
          <p:cNvSpPr/>
          <p:nvPr/>
        </p:nvSpPr>
        <p:spPr>
          <a:xfrm>
            <a:off x="17328177" y="3703108"/>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11" name="object 11"/>
          <p:cNvSpPr txBox="1"/>
          <p:nvPr/>
        </p:nvSpPr>
        <p:spPr>
          <a:xfrm>
            <a:off x="7283691" y="1175308"/>
            <a:ext cx="4977765" cy="745490"/>
          </a:xfrm>
          <a:prstGeom prst="rect">
            <a:avLst/>
          </a:prstGeom>
        </p:spPr>
        <p:txBody>
          <a:bodyPr vert="horz" wrap="square" lIns="0" tIns="15875" rIns="0" bIns="0" rtlCol="0">
            <a:spAutoFit/>
          </a:bodyPr>
          <a:lstStyle/>
          <a:p>
            <a:pPr marL="12700">
              <a:lnSpc>
                <a:spcPct val="100000"/>
              </a:lnSpc>
              <a:spcBef>
                <a:spcPts val="125"/>
              </a:spcBef>
            </a:pPr>
            <a:r>
              <a:rPr sz="4700" spc="-35" dirty="0">
                <a:solidFill>
                  <a:srgbClr val="222020"/>
                </a:solidFill>
                <a:latin typeface="Tahoma"/>
                <a:cs typeface="Tahoma"/>
              </a:rPr>
              <a:t>Setting</a:t>
            </a:r>
            <a:r>
              <a:rPr sz="4700" spc="-420" dirty="0">
                <a:solidFill>
                  <a:srgbClr val="222020"/>
                </a:solidFill>
                <a:latin typeface="Tahoma"/>
                <a:cs typeface="Tahoma"/>
              </a:rPr>
              <a:t> </a:t>
            </a:r>
            <a:r>
              <a:rPr sz="4700" dirty="0">
                <a:solidFill>
                  <a:srgbClr val="222020"/>
                </a:solidFill>
                <a:latin typeface="Tahoma"/>
                <a:cs typeface="Tahoma"/>
              </a:rPr>
              <a:t>Up</a:t>
            </a:r>
            <a:r>
              <a:rPr sz="4700" spc="-415" dirty="0">
                <a:solidFill>
                  <a:srgbClr val="222020"/>
                </a:solidFill>
                <a:latin typeface="Tahoma"/>
                <a:cs typeface="Tahoma"/>
              </a:rPr>
              <a:t> </a:t>
            </a:r>
            <a:r>
              <a:rPr sz="4700" spc="-10" dirty="0">
                <a:solidFill>
                  <a:srgbClr val="222020"/>
                </a:solidFill>
                <a:latin typeface="Tahoma"/>
                <a:cs typeface="Tahoma"/>
              </a:rPr>
              <a:t>OpenCV</a:t>
            </a:r>
            <a:endParaRPr sz="4700">
              <a:latin typeface="Tahoma"/>
              <a:cs typeface="Tahoma"/>
            </a:endParaRPr>
          </a:p>
        </p:txBody>
      </p:sp>
      <p:pic>
        <p:nvPicPr>
          <p:cNvPr id="12" name="object 12"/>
          <p:cNvPicPr/>
          <p:nvPr/>
        </p:nvPicPr>
        <p:blipFill>
          <a:blip r:embed="rId2" cstate="print"/>
          <a:stretch>
            <a:fillRect/>
          </a:stretch>
        </p:blipFill>
        <p:spPr>
          <a:xfrm>
            <a:off x="7296391" y="2337346"/>
            <a:ext cx="123825" cy="123825"/>
          </a:xfrm>
          <a:prstGeom prst="rect">
            <a:avLst/>
          </a:prstGeom>
        </p:spPr>
      </p:pic>
      <p:pic>
        <p:nvPicPr>
          <p:cNvPr id="17" name="object 17"/>
          <p:cNvPicPr/>
          <p:nvPr/>
        </p:nvPicPr>
        <p:blipFill>
          <a:blip r:embed="rId3" cstate="print"/>
          <a:stretch>
            <a:fillRect/>
          </a:stretch>
        </p:blipFill>
        <p:spPr>
          <a:xfrm>
            <a:off x="0" y="0"/>
            <a:ext cx="5457158" cy="5072888"/>
          </a:xfrm>
          <a:prstGeom prst="rect">
            <a:avLst/>
          </a:prstGeom>
        </p:spPr>
      </p:pic>
      <p:sp>
        <p:nvSpPr>
          <p:cNvPr id="18" name="object 18"/>
          <p:cNvSpPr/>
          <p:nvPr/>
        </p:nvSpPr>
        <p:spPr>
          <a:xfrm>
            <a:off x="7818107"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9" name="object 19"/>
          <p:cNvSpPr/>
          <p:nvPr/>
        </p:nvSpPr>
        <p:spPr>
          <a:xfrm>
            <a:off x="7152868" y="8326031"/>
            <a:ext cx="548640" cy="548640"/>
          </a:xfrm>
          <a:custGeom>
            <a:avLst/>
            <a:gdLst/>
            <a:ahLst/>
            <a:cxnLst/>
            <a:rect l="l" t="t" r="r" b="b"/>
            <a:pathLst>
              <a:path w="548640" h="548640">
                <a:moveTo>
                  <a:pt x="548614" y="0"/>
                </a:moveTo>
                <a:lnTo>
                  <a:pt x="0" y="548589"/>
                </a:lnTo>
                <a:lnTo>
                  <a:pt x="548614" y="548589"/>
                </a:lnTo>
                <a:lnTo>
                  <a:pt x="548614" y="0"/>
                </a:lnTo>
                <a:close/>
              </a:path>
            </a:pathLst>
          </a:custGeom>
          <a:solidFill>
            <a:srgbClr val="222020"/>
          </a:solidFill>
        </p:spPr>
        <p:txBody>
          <a:bodyPr wrap="square" lIns="0" tIns="0" rIns="0" bIns="0" rtlCol="0"/>
          <a:lstStyle/>
          <a:p>
            <a:endParaRPr/>
          </a:p>
        </p:txBody>
      </p:sp>
      <p:sp>
        <p:nvSpPr>
          <p:cNvPr id="20" name="object 20"/>
          <p:cNvSpPr/>
          <p:nvPr/>
        </p:nvSpPr>
        <p:spPr>
          <a:xfrm>
            <a:off x="6488353"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pic>
        <p:nvPicPr>
          <p:cNvPr id="21" name="object 21"/>
          <p:cNvPicPr/>
          <p:nvPr/>
        </p:nvPicPr>
        <p:blipFill>
          <a:blip r:embed="rId4" cstate="print"/>
          <a:stretch>
            <a:fillRect/>
          </a:stretch>
        </p:blipFill>
        <p:spPr>
          <a:xfrm>
            <a:off x="7370038" y="6162675"/>
            <a:ext cx="114300" cy="114300"/>
          </a:xfrm>
          <a:prstGeom prst="rect">
            <a:avLst/>
          </a:prstGeom>
        </p:spPr>
      </p:pic>
      <p:sp>
        <p:nvSpPr>
          <p:cNvPr id="22" name="object 22"/>
          <p:cNvSpPr txBox="1"/>
          <p:nvPr/>
        </p:nvSpPr>
        <p:spPr>
          <a:xfrm>
            <a:off x="7313146" y="4188320"/>
            <a:ext cx="9147810" cy="3948710"/>
          </a:xfrm>
          <a:prstGeom prst="rect">
            <a:avLst/>
          </a:prstGeom>
        </p:spPr>
        <p:txBody>
          <a:bodyPr vert="horz" wrap="square" lIns="0" tIns="27305" rIns="0" bIns="0" rtlCol="0">
            <a:spAutoFit/>
          </a:bodyPr>
          <a:lstStyle/>
          <a:p>
            <a:pPr marL="302895" marR="539115">
              <a:lnSpc>
                <a:spcPts val="3229"/>
              </a:lnSpc>
              <a:spcBef>
                <a:spcPts val="215"/>
              </a:spcBef>
              <a:tabLst>
                <a:tab pos="819785" algn="l"/>
                <a:tab pos="1478280" algn="l"/>
                <a:tab pos="2640330" algn="l"/>
                <a:tab pos="4708525" algn="l"/>
                <a:tab pos="5019040" algn="l"/>
                <a:tab pos="5736590" algn="l"/>
                <a:tab pos="6670040" algn="l"/>
                <a:tab pos="7143750" algn="l"/>
                <a:tab pos="8161020" algn="l"/>
              </a:tabLst>
            </a:pPr>
            <a:r>
              <a:rPr lang="en-IN" sz="2700" dirty="0">
                <a:solidFill>
                  <a:srgbClr val="222020"/>
                </a:solidFill>
                <a:latin typeface="Trebuchet MS"/>
                <a:cs typeface="Trebuchet MS"/>
              </a:rPr>
              <a:t>		</a:t>
            </a:r>
            <a:r>
              <a:rPr lang="en-IN" sz="2700" spc="-50" dirty="0">
                <a:solidFill>
                  <a:srgbClr val="222020"/>
                </a:solidFill>
                <a:latin typeface="Trebuchet MS"/>
                <a:cs typeface="Trebuchet MS"/>
              </a:rPr>
              <a:t>.</a:t>
            </a:r>
            <a:endParaRPr lang="en-IN" sz="2700" dirty="0">
              <a:latin typeface="Trebuchet MS"/>
              <a:cs typeface="Trebuchet MS"/>
            </a:endParaRPr>
          </a:p>
          <a:p>
            <a:pPr>
              <a:lnSpc>
                <a:spcPct val="100000"/>
              </a:lnSpc>
              <a:spcBef>
                <a:spcPts val="229"/>
              </a:spcBef>
            </a:pPr>
            <a:endParaRPr sz="2700" dirty="0">
              <a:latin typeface="Trebuchet MS"/>
              <a:cs typeface="Trebuchet MS"/>
            </a:endParaRPr>
          </a:p>
          <a:p>
            <a:pPr marL="12700">
              <a:lnSpc>
                <a:spcPct val="100000"/>
              </a:lnSpc>
              <a:spcBef>
                <a:spcPts val="5"/>
              </a:spcBef>
            </a:pPr>
            <a:r>
              <a:rPr sz="4700" spc="-55" dirty="0">
                <a:latin typeface="Tahoma"/>
                <a:cs typeface="Tahoma"/>
              </a:rPr>
              <a:t>Capturing</a:t>
            </a:r>
            <a:r>
              <a:rPr sz="4700" spc="-405" dirty="0">
                <a:latin typeface="Tahoma"/>
                <a:cs typeface="Tahoma"/>
              </a:rPr>
              <a:t> </a:t>
            </a:r>
            <a:r>
              <a:rPr sz="4700" spc="-105" dirty="0">
                <a:latin typeface="Tahoma"/>
                <a:cs typeface="Tahoma"/>
              </a:rPr>
              <a:t>Video</a:t>
            </a:r>
            <a:r>
              <a:rPr sz="4700" spc="-400" dirty="0">
                <a:latin typeface="Tahoma"/>
                <a:cs typeface="Tahoma"/>
              </a:rPr>
              <a:t> </a:t>
            </a:r>
            <a:r>
              <a:rPr sz="4700" spc="-10" dirty="0">
                <a:latin typeface="Tahoma"/>
                <a:cs typeface="Tahoma"/>
              </a:rPr>
              <a:t>Stream</a:t>
            </a:r>
            <a:endParaRPr sz="4700" dirty="0">
              <a:latin typeface="Tahoma"/>
              <a:cs typeface="Tahoma"/>
            </a:endParaRPr>
          </a:p>
          <a:p>
            <a:pPr marL="343535" marR="5080" algn="just">
              <a:lnSpc>
                <a:spcPct val="100600"/>
              </a:lnSpc>
              <a:spcBef>
                <a:spcPts val="1939"/>
              </a:spcBef>
            </a:pPr>
            <a:r>
              <a:rPr sz="2750" dirty="0">
                <a:latin typeface="Tahoma"/>
                <a:cs typeface="Tahoma"/>
              </a:rPr>
              <a:t>You</a:t>
            </a:r>
            <a:r>
              <a:rPr sz="2750" spc="195" dirty="0">
                <a:latin typeface="Tahoma"/>
                <a:cs typeface="Tahoma"/>
              </a:rPr>
              <a:t> </a:t>
            </a:r>
            <a:r>
              <a:rPr sz="2750" dirty="0">
                <a:latin typeface="Tahoma"/>
                <a:cs typeface="Tahoma"/>
              </a:rPr>
              <a:t>can</a:t>
            </a:r>
            <a:r>
              <a:rPr sz="2750" spc="195" dirty="0">
                <a:latin typeface="Tahoma"/>
                <a:cs typeface="Tahoma"/>
              </a:rPr>
              <a:t> </a:t>
            </a:r>
            <a:r>
              <a:rPr sz="2750" dirty="0">
                <a:latin typeface="Tahoma"/>
                <a:cs typeface="Tahoma"/>
              </a:rPr>
              <a:t>capture</a:t>
            </a:r>
            <a:r>
              <a:rPr sz="2750" spc="195" dirty="0">
                <a:latin typeface="Tahoma"/>
                <a:cs typeface="Tahoma"/>
              </a:rPr>
              <a:t> </a:t>
            </a:r>
            <a:r>
              <a:rPr sz="2750" dirty="0">
                <a:latin typeface="Tahoma"/>
                <a:cs typeface="Tahoma"/>
              </a:rPr>
              <a:t>video</a:t>
            </a:r>
            <a:r>
              <a:rPr sz="2750" spc="200" dirty="0">
                <a:latin typeface="Tahoma"/>
                <a:cs typeface="Tahoma"/>
              </a:rPr>
              <a:t> </a:t>
            </a:r>
            <a:r>
              <a:rPr sz="2750" dirty="0">
                <a:latin typeface="Tahoma"/>
                <a:cs typeface="Tahoma"/>
              </a:rPr>
              <a:t>from</a:t>
            </a:r>
            <a:r>
              <a:rPr sz="2750" spc="195" dirty="0">
                <a:latin typeface="Tahoma"/>
                <a:cs typeface="Tahoma"/>
              </a:rPr>
              <a:t> </a:t>
            </a:r>
            <a:r>
              <a:rPr sz="2750" dirty="0">
                <a:latin typeface="Tahoma"/>
                <a:cs typeface="Tahoma"/>
              </a:rPr>
              <a:t>a</a:t>
            </a:r>
            <a:r>
              <a:rPr sz="2750" spc="195" dirty="0">
                <a:latin typeface="Tahoma"/>
                <a:cs typeface="Tahoma"/>
              </a:rPr>
              <a:t> </a:t>
            </a:r>
            <a:r>
              <a:rPr sz="2750" dirty="0">
                <a:latin typeface="Tahoma"/>
                <a:cs typeface="Tahoma"/>
              </a:rPr>
              <a:t>webcam</a:t>
            </a:r>
            <a:r>
              <a:rPr sz="2750" spc="200" dirty="0">
                <a:latin typeface="Tahoma"/>
                <a:cs typeface="Tahoma"/>
              </a:rPr>
              <a:t> </a:t>
            </a:r>
            <a:r>
              <a:rPr sz="2750" dirty="0">
                <a:latin typeface="Tahoma"/>
                <a:cs typeface="Tahoma"/>
              </a:rPr>
              <a:t>or</a:t>
            </a:r>
            <a:r>
              <a:rPr sz="2750" spc="195" dirty="0">
                <a:latin typeface="Tahoma"/>
                <a:cs typeface="Tahoma"/>
              </a:rPr>
              <a:t> </a:t>
            </a:r>
            <a:r>
              <a:rPr sz="2750" dirty="0">
                <a:latin typeface="Tahoma"/>
                <a:cs typeface="Tahoma"/>
              </a:rPr>
              <a:t>an</a:t>
            </a:r>
            <a:r>
              <a:rPr sz="2750" spc="195" dirty="0">
                <a:latin typeface="Tahoma"/>
                <a:cs typeface="Tahoma"/>
              </a:rPr>
              <a:t> </a:t>
            </a:r>
            <a:r>
              <a:rPr sz="2750" dirty="0">
                <a:latin typeface="Tahoma"/>
                <a:cs typeface="Tahoma"/>
              </a:rPr>
              <a:t>IP</a:t>
            </a:r>
            <a:r>
              <a:rPr sz="2750" spc="195" dirty="0">
                <a:latin typeface="Tahoma"/>
                <a:cs typeface="Tahoma"/>
              </a:rPr>
              <a:t> </a:t>
            </a:r>
            <a:r>
              <a:rPr sz="2750" spc="-10" dirty="0">
                <a:latin typeface="Tahoma"/>
                <a:cs typeface="Tahoma"/>
              </a:rPr>
              <a:t>camera </a:t>
            </a:r>
            <a:r>
              <a:rPr sz="2750" spc="-30" dirty="0">
                <a:latin typeface="Tahoma"/>
                <a:cs typeface="Tahoma"/>
              </a:rPr>
              <a:t>using</a:t>
            </a:r>
            <a:r>
              <a:rPr sz="2750" spc="-170" dirty="0">
                <a:latin typeface="Tahoma"/>
                <a:cs typeface="Tahoma"/>
              </a:rPr>
              <a:t> </a:t>
            </a:r>
            <a:r>
              <a:rPr sz="2750" spc="-30" dirty="0">
                <a:latin typeface="Tahoma"/>
                <a:cs typeface="Tahoma"/>
              </a:rPr>
              <a:t>OpenCV.</a:t>
            </a:r>
            <a:r>
              <a:rPr sz="2750" spc="-150" dirty="0">
                <a:latin typeface="Tahoma"/>
                <a:cs typeface="Tahoma"/>
              </a:rPr>
              <a:t> </a:t>
            </a:r>
            <a:r>
              <a:rPr sz="2750" spc="-80" dirty="0">
                <a:latin typeface="Tahoma"/>
                <a:cs typeface="Tahoma"/>
              </a:rPr>
              <a:t>The</a:t>
            </a:r>
            <a:r>
              <a:rPr sz="2750" spc="-135" dirty="0">
                <a:latin typeface="Tahoma"/>
                <a:cs typeface="Tahoma"/>
              </a:rPr>
              <a:t> </a:t>
            </a:r>
            <a:r>
              <a:rPr sz="2750" spc="-25" dirty="0">
                <a:latin typeface="Tahoma"/>
                <a:cs typeface="Tahoma"/>
              </a:rPr>
              <a:t>function</a:t>
            </a:r>
            <a:r>
              <a:rPr sz="2750" spc="-155" dirty="0">
                <a:latin typeface="Tahoma"/>
                <a:cs typeface="Tahoma"/>
              </a:rPr>
              <a:t> </a:t>
            </a:r>
            <a:r>
              <a:rPr sz="2750" spc="-55" dirty="0">
                <a:latin typeface="Tahoma"/>
                <a:cs typeface="Tahoma"/>
              </a:rPr>
              <a:t>cv2.VideoCapture()</a:t>
            </a:r>
            <a:r>
              <a:rPr sz="2750" spc="-150" dirty="0">
                <a:latin typeface="Tahoma"/>
                <a:cs typeface="Tahoma"/>
              </a:rPr>
              <a:t> </a:t>
            </a:r>
            <a:r>
              <a:rPr sz="2750" spc="-30" dirty="0">
                <a:latin typeface="Tahoma"/>
                <a:cs typeface="Tahoma"/>
              </a:rPr>
              <a:t>allows</a:t>
            </a:r>
            <a:r>
              <a:rPr sz="2750" spc="-150" dirty="0">
                <a:latin typeface="Tahoma"/>
                <a:cs typeface="Tahoma"/>
              </a:rPr>
              <a:t> </a:t>
            </a:r>
            <a:r>
              <a:rPr sz="2750" spc="-25" dirty="0">
                <a:latin typeface="Tahoma"/>
                <a:cs typeface="Tahoma"/>
              </a:rPr>
              <a:t>you </a:t>
            </a:r>
            <a:r>
              <a:rPr sz="2750" dirty="0">
                <a:latin typeface="Tahoma"/>
                <a:cs typeface="Tahoma"/>
              </a:rPr>
              <a:t>to</a:t>
            </a:r>
            <a:r>
              <a:rPr sz="2750" spc="-40" dirty="0">
                <a:latin typeface="Tahoma"/>
                <a:cs typeface="Tahoma"/>
              </a:rPr>
              <a:t>  </a:t>
            </a:r>
            <a:r>
              <a:rPr sz="2750" dirty="0">
                <a:latin typeface="Tahoma"/>
                <a:cs typeface="Tahoma"/>
              </a:rPr>
              <a:t>access</a:t>
            </a:r>
            <a:r>
              <a:rPr sz="2750" spc="-40" dirty="0">
                <a:latin typeface="Tahoma"/>
                <a:cs typeface="Tahoma"/>
              </a:rPr>
              <a:t>  </a:t>
            </a:r>
            <a:r>
              <a:rPr sz="2750" dirty="0">
                <a:latin typeface="Tahoma"/>
                <a:cs typeface="Tahoma"/>
              </a:rPr>
              <a:t>the</a:t>
            </a:r>
            <a:r>
              <a:rPr sz="2750" spc="-40" dirty="0">
                <a:latin typeface="Tahoma"/>
                <a:cs typeface="Tahoma"/>
              </a:rPr>
              <a:t>  </a:t>
            </a:r>
            <a:r>
              <a:rPr sz="2750" dirty="0">
                <a:latin typeface="Tahoma"/>
                <a:cs typeface="Tahoma"/>
              </a:rPr>
              <a:t>video</a:t>
            </a:r>
            <a:r>
              <a:rPr sz="2750" spc="-40" dirty="0">
                <a:latin typeface="Tahoma"/>
                <a:cs typeface="Tahoma"/>
              </a:rPr>
              <a:t>  </a:t>
            </a:r>
            <a:r>
              <a:rPr sz="2750" dirty="0">
                <a:latin typeface="Tahoma"/>
                <a:cs typeface="Tahoma"/>
              </a:rPr>
              <a:t>stream.</a:t>
            </a:r>
            <a:r>
              <a:rPr sz="2750" spc="-40" dirty="0">
                <a:latin typeface="Tahoma"/>
                <a:cs typeface="Tahoma"/>
              </a:rPr>
              <a:t>  </a:t>
            </a:r>
            <a:r>
              <a:rPr sz="2750" dirty="0">
                <a:latin typeface="Tahoma"/>
                <a:cs typeface="Tahoma"/>
              </a:rPr>
              <a:t>This</a:t>
            </a:r>
            <a:r>
              <a:rPr sz="2750" spc="-40" dirty="0">
                <a:latin typeface="Tahoma"/>
                <a:cs typeface="Tahoma"/>
              </a:rPr>
              <a:t>  </a:t>
            </a:r>
            <a:r>
              <a:rPr sz="2750" dirty="0">
                <a:latin typeface="Tahoma"/>
                <a:cs typeface="Tahoma"/>
              </a:rPr>
              <a:t>is</a:t>
            </a:r>
            <a:r>
              <a:rPr sz="2750" spc="-40" dirty="0">
                <a:latin typeface="Tahoma"/>
                <a:cs typeface="Tahoma"/>
              </a:rPr>
              <a:t>  </a:t>
            </a:r>
            <a:r>
              <a:rPr sz="2750" dirty="0">
                <a:latin typeface="Tahoma"/>
                <a:cs typeface="Tahoma"/>
              </a:rPr>
              <a:t>the</a:t>
            </a:r>
            <a:r>
              <a:rPr sz="2750" spc="-40" dirty="0">
                <a:latin typeface="Tahoma"/>
                <a:cs typeface="Tahoma"/>
              </a:rPr>
              <a:t>  </a:t>
            </a:r>
            <a:r>
              <a:rPr sz="2750" dirty="0">
                <a:latin typeface="Tahoma"/>
                <a:cs typeface="Tahoma"/>
              </a:rPr>
              <a:t>first</a:t>
            </a:r>
            <a:r>
              <a:rPr sz="2750" spc="-40" dirty="0">
                <a:latin typeface="Tahoma"/>
                <a:cs typeface="Tahoma"/>
              </a:rPr>
              <a:t>  </a:t>
            </a:r>
            <a:r>
              <a:rPr sz="2750" dirty="0">
                <a:latin typeface="Tahoma"/>
                <a:cs typeface="Tahoma"/>
              </a:rPr>
              <a:t>step</a:t>
            </a:r>
            <a:r>
              <a:rPr sz="2750" spc="-40" dirty="0">
                <a:latin typeface="Tahoma"/>
                <a:cs typeface="Tahoma"/>
              </a:rPr>
              <a:t>  </a:t>
            </a:r>
            <a:r>
              <a:rPr sz="2750" spc="-25" dirty="0">
                <a:latin typeface="Tahoma"/>
                <a:cs typeface="Tahoma"/>
              </a:rPr>
              <a:t>in </a:t>
            </a:r>
            <a:r>
              <a:rPr sz="2750" spc="-10" dirty="0">
                <a:latin typeface="Tahoma"/>
                <a:cs typeface="Tahoma"/>
              </a:rPr>
              <a:t>implementing</a:t>
            </a:r>
            <a:r>
              <a:rPr sz="2750" spc="-150" dirty="0">
                <a:latin typeface="Tahoma"/>
                <a:cs typeface="Tahoma"/>
              </a:rPr>
              <a:t> </a:t>
            </a:r>
            <a:r>
              <a:rPr sz="2750" spc="-60" dirty="0">
                <a:latin typeface="Tahoma"/>
                <a:cs typeface="Tahoma"/>
              </a:rPr>
              <a:t>real-</a:t>
            </a:r>
            <a:r>
              <a:rPr sz="2750" dirty="0">
                <a:latin typeface="Tahoma"/>
                <a:cs typeface="Tahoma"/>
              </a:rPr>
              <a:t>time</a:t>
            </a:r>
            <a:r>
              <a:rPr sz="2750" spc="-150" dirty="0">
                <a:latin typeface="Tahoma"/>
                <a:cs typeface="Tahoma"/>
              </a:rPr>
              <a:t> </a:t>
            </a:r>
            <a:r>
              <a:rPr sz="2750" dirty="0">
                <a:latin typeface="Tahoma"/>
                <a:cs typeface="Tahoma"/>
              </a:rPr>
              <a:t>motion</a:t>
            </a:r>
            <a:r>
              <a:rPr sz="2750" spc="-155" dirty="0">
                <a:latin typeface="Tahoma"/>
                <a:cs typeface="Tahoma"/>
              </a:rPr>
              <a:t> </a:t>
            </a:r>
            <a:r>
              <a:rPr sz="2750" spc="-40" dirty="0">
                <a:latin typeface="Tahoma"/>
                <a:cs typeface="Tahoma"/>
              </a:rPr>
              <a:t>detection.</a:t>
            </a:r>
            <a:r>
              <a:rPr sz="2750" spc="-150" dirty="0">
                <a:latin typeface="Tahoma"/>
                <a:cs typeface="Tahoma"/>
              </a:rPr>
              <a:t> </a:t>
            </a:r>
            <a:r>
              <a:rPr sz="2750" spc="-25" dirty="0">
                <a:latin typeface="Tahoma"/>
                <a:cs typeface="Tahoma"/>
              </a:rPr>
              <a:t>Let's</a:t>
            </a:r>
            <a:r>
              <a:rPr sz="2750" spc="-155" dirty="0">
                <a:latin typeface="Tahoma"/>
                <a:cs typeface="Tahoma"/>
              </a:rPr>
              <a:t> </a:t>
            </a:r>
            <a:r>
              <a:rPr sz="2750" dirty="0">
                <a:latin typeface="Tahoma"/>
                <a:cs typeface="Tahoma"/>
              </a:rPr>
              <a:t>see</a:t>
            </a:r>
            <a:r>
              <a:rPr sz="2750" spc="-150" dirty="0">
                <a:latin typeface="Tahoma"/>
                <a:cs typeface="Tahoma"/>
              </a:rPr>
              <a:t> </a:t>
            </a:r>
            <a:r>
              <a:rPr sz="2750" dirty="0">
                <a:latin typeface="Tahoma"/>
                <a:cs typeface="Tahoma"/>
              </a:rPr>
              <a:t>how</a:t>
            </a:r>
            <a:r>
              <a:rPr sz="2750" spc="-155" dirty="0">
                <a:latin typeface="Tahoma"/>
                <a:cs typeface="Tahoma"/>
              </a:rPr>
              <a:t> </a:t>
            </a:r>
            <a:r>
              <a:rPr sz="2750" spc="-25" dirty="0">
                <a:latin typeface="Tahoma"/>
                <a:cs typeface="Tahoma"/>
              </a:rPr>
              <a:t>to </a:t>
            </a:r>
            <a:r>
              <a:rPr sz="2750" spc="-30" dirty="0">
                <a:latin typeface="Tahoma"/>
                <a:cs typeface="Tahoma"/>
              </a:rPr>
              <a:t>set</a:t>
            </a:r>
            <a:r>
              <a:rPr sz="2750" spc="-245" dirty="0">
                <a:latin typeface="Tahoma"/>
                <a:cs typeface="Tahoma"/>
              </a:rPr>
              <a:t> </a:t>
            </a:r>
            <a:r>
              <a:rPr sz="2750" spc="-40" dirty="0">
                <a:latin typeface="Tahoma"/>
                <a:cs typeface="Tahoma"/>
              </a:rPr>
              <a:t>it</a:t>
            </a:r>
            <a:r>
              <a:rPr sz="2750" spc="-245" dirty="0">
                <a:latin typeface="Tahoma"/>
                <a:cs typeface="Tahoma"/>
              </a:rPr>
              <a:t> </a:t>
            </a:r>
            <a:r>
              <a:rPr sz="2750" spc="-40" dirty="0">
                <a:latin typeface="Tahoma"/>
                <a:cs typeface="Tahoma"/>
              </a:rPr>
              <a:t>up</a:t>
            </a:r>
            <a:r>
              <a:rPr sz="2750" spc="-240" dirty="0">
                <a:latin typeface="Tahoma"/>
                <a:cs typeface="Tahoma"/>
              </a:rPr>
              <a:t> </a:t>
            </a:r>
            <a:r>
              <a:rPr sz="2750" spc="-50" dirty="0">
                <a:latin typeface="Tahoma"/>
                <a:cs typeface="Tahoma"/>
              </a:rPr>
              <a:t>in</a:t>
            </a:r>
            <a:r>
              <a:rPr sz="2750" spc="-245" dirty="0">
                <a:latin typeface="Tahoma"/>
                <a:cs typeface="Tahoma"/>
              </a:rPr>
              <a:t> </a:t>
            </a:r>
            <a:r>
              <a:rPr sz="2750" spc="-10" dirty="0">
                <a:latin typeface="Tahoma"/>
                <a:cs typeface="Tahoma"/>
              </a:rPr>
              <a:t>code.</a:t>
            </a:r>
            <a:endParaRPr sz="2750" dirty="0">
              <a:latin typeface="Tahoma"/>
              <a:cs typeface="Tahoma"/>
            </a:endParaRPr>
          </a:p>
        </p:txBody>
      </p:sp>
      <p:sp>
        <p:nvSpPr>
          <p:cNvPr id="23" name="object 23"/>
          <p:cNvSpPr txBox="1">
            <a:spLocks noGrp="1"/>
          </p:cNvSpPr>
          <p:nvPr>
            <p:ph type="title"/>
          </p:nvPr>
        </p:nvSpPr>
        <p:spPr>
          <a:xfrm>
            <a:off x="6927219" y="222808"/>
            <a:ext cx="5478780" cy="916940"/>
          </a:xfrm>
          <a:prstGeom prst="rect">
            <a:avLst/>
          </a:prstGeom>
        </p:spPr>
        <p:txBody>
          <a:bodyPr vert="horz" wrap="square" lIns="0" tIns="12700" rIns="0" bIns="0" rtlCol="0">
            <a:spAutoFit/>
          </a:bodyPr>
          <a:lstStyle/>
          <a:p>
            <a:pPr marL="12700">
              <a:lnSpc>
                <a:spcPct val="100000"/>
              </a:lnSpc>
              <a:spcBef>
                <a:spcPts val="100"/>
              </a:spcBef>
            </a:pPr>
            <a:r>
              <a:rPr sz="5850" b="1" spc="-555" dirty="0">
                <a:solidFill>
                  <a:srgbClr val="000000"/>
                </a:solidFill>
                <a:latin typeface="Tahoma"/>
                <a:cs typeface="Tahoma"/>
              </a:rPr>
              <a:t>Implementations</a:t>
            </a:r>
            <a:endParaRPr sz="5850">
              <a:latin typeface="Tahoma"/>
              <a:cs typeface="Tahoma"/>
            </a:endParaRPr>
          </a:p>
        </p:txBody>
      </p:sp>
      <p:sp>
        <p:nvSpPr>
          <p:cNvPr id="24" name="TextBox 23">
            <a:extLst>
              <a:ext uri="{FF2B5EF4-FFF2-40B4-BE49-F238E27FC236}">
                <a16:creationId xmlns:a16="http://schemas.microsoft.com/office/drawing/2014/main" id="{10E3721B-F51C-1937-6781-F13AF2CB7136}"/>
              </a:ext>
            </a:extLst>
          </p:cNvPr>
          <p:cNvSpPr txBox="1"/>
          <p:nvPr/>
        </p:nvSpPr>
        <p:spPr>
          <a:xfrm>
            <a:off x="7653972" y="2096777"/>
            <a:ext cx="8611642" cy="2677656"/>
          </a:xfrm>
          <a:prstGeom prst="rect">
            <a:avLst/>
          </a:prstGeom>
          <a:noFill/>
        </p:spPr>
        <p:txBody>
          <a:bodyPr wrap="square" rtlCol="0">
            <a:spAutoFit/>
          </a:bodyPr>
          <a:lstStyle/>
          <a:p>
            <a:r>
              <a:rPr lang="en-US" sz="2800" dirty="0"/>
              <a:t>To get started with OpenCV, you need to install the library in your development environment. Use pip install </a:t>
            </a:r>
            <a:r>
              <a:rPr lang="en-US" sz="2800" dirty="0" err="1"/>
              <a:t>opencv</a:t>
            </a:r>
            <a:r>
              <a:rPr lang="en-US" sz="2800" dirty="0"/>
              <a:t>-python for Python projects. After installation, you can begin importing the library and accessing its powerful features for image and video processing.</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34810" y="5501737"/>
            <a:ext cx="386080" cy="386080"/>
          </a:xfrm>
          <a:custGeom>
            <a:avLst/>
            <a:gdLst/>
            <a:ahLst/>
            <a:cxnLst/>
            <a:rect l="l" t="t" r="r" b="b"/>
            <a:pathLst>
              <a:path w="386080" h="386079">
                <a:moveTo>
                  <a:pt x="0" y="93597"/>
                </a:moveTo>
                <a:lnTo>
                  <a:pt x="93587" y="0"/>
                </a:lnTo>
                <a:lnTo>
                  <a:pt x="192889" y="99351"/>
                </a:lnTo>
                <a:lnTo>
                  <a:pt x="292190" y="0"/>
                </a:lnTo>
                <a:lnTo>
                  <a:pt x="385778" y="93597"/>
                </a:lnTo>
                <a:lnTo>
                  <a:pt x="286476" y="192948"/>
                </a:lnTo>
                <a:lnTo>
                  <a:pt x="385778" y="292300"/>
                </a:lnTo>
                <a:lnTo>
                  <a:pt x="292190" y="385897"/>
                </a:lnTo>
                <a:lnTo>
                  <a:pt x="192889" y="286533"/>
                </a:lnTo>
                <a:lnTo>
                  <a:pt x="93587" y="385897"/>
                </a:lnTo>
                <a:lnTo>
                  <a:pt x="0" y="292300"/>
                </a:lnTo>
                <a:lnTo>
                  <a:pt x="99301" y="192948"/>
                </a:lnTo>
                <a:lnTo>
                  <a:pt x="0" y="93597"/>
                </a:lnTo>
                <a:close/>
              </a:path>
            </a:pathLst>
          </a:custGeom>
          <a:ln w="18716">
            <a:solidFill>
              <a:srgbClr val="222020"/>
            </a:solidFill>
          </a:ln>
        </p:spPr>
        <p:txBody>
          <a:bodyPr wrap="square" lIns="0" tIns="0" rIns="0" bIns="0" rtlCol="0"/>
          <a:lstStyle/>
          <a:p>
            <a:endParaRPr/>
          </a:p>
        </p:txBody>
      </p:sp>
      <p:sp>
        <p:nvSpPr>
          <p:cNvPr id="3" name="object 3"/>
          <p:cNvSpPr/>
          <p:nvPr/>
        </p:nvSpPr>
        <p:spPr>
          <a:xfrm>
            <a:off x="16634810" y="6063297"/>
            <a:ext cx="386080" cy="386080"/>
          </a:xfrm>
          <a:custGeom>
            <a:avLst/>
            <a:gdLst/>
            <a:ahLst/>
            <a:cxnLst/>
            <a:rect l="l" t="t" r="r" b="b"/>
            <a:pathLst>
              <a:path w="386080" h="386079">
                <a:moveTo>
                  <a:pt x="0" y="93597"/>
                </a:moveTo>
                <a:lnTo>
                  <a:pt x="93587" y="0"/>
                </a:lnTo>
                <a:lnTo>
                  <a:pt x="192889" y="99351"/>
                </a:lnTo>
                <a:lnTo>
                  <a:pt x="292190" y="0"/>
                </a:lnTo>
                <a:lnTo>
                  <a:pt x="385778" y="93597"/>
                </a:lnTo>
                <a:lnTo>
                  <a:pt x="286476" y="192948"/>
                </a:lnTo>
                <a:lnTo>
                  <a:pt x="385778" y="292300"/>
                </a:lnTo>
                <a:lnTo>
                  <a:pt x="292190" y="385897"/>
                </a:lnTo>
                <a:lnTo>
                  <a:pt x="192889" y="286546"/>
                </a:lnTo>
                <a:lnTo>
                  <a:pt x="93587" y="385897"/>
                </a:lnTo>
                <a:lnTo>
                  <a:pt x="0" y="292300"/>
                </a:lnTo>
                <a:lnTo>
                  <a:pt x="99301" y="192948"/>
                </a:lnTo>
                <a:lnTo>
                  <a:pt x="0" y="93597"/>
                </a:lnTo>
                <a:close/>
              </a:path>
            </a:pathLst>
          </a:custGeom>
          <a:ln w="18716">
            <a:solidFill>
              <a:srgbClr val="222020"/>
            </a:solidFill>
          </a:ln>
        </p:spPr>
        <p:txBody>
          <a:bodyPr wrap="square" lIns="0" tIns="0" rIns="0" bIns="0" rtlCol="0"/>
          <a:lstStyle/>
          <a:p>
            <a:endParaRPr/>
          </a:p>
        </p:txBody>
      </p:sp>
      <p:sp>
        <p:nvSpPr>
          <p:cNvPr id="4" name="object 4"/>
          <p:cNvSpPr/>
          <p:nvPr/>
        </p:nvSpPr>
        <p:spPr>
          <a:xfrm>
            <a:off x="16634810" y="6625581"/>
            <a:ext cx="386080" cy="386080"/>
          </a:xfrm>
          <a:custGeom>
            <a:avLst/>
            <a:gdLst/>
            <a:ahLst/>
            <a:cxnLst/>
            <a:rect l="l" t="t" r="r" b="b"/>
            <a:pathLst>
              <a:path w="386080" h="386079">
                <a:moveTo>
                  <a:pt x="0" y="93597"/>
                </a:moveTo>
                <a:lnTo>
                  <a:pt x="93587" y="0"/>
                </a:lnTo>
                <a:lnTo>
                  <a:pt x="192889" y="99351"/>
                </a:lnTo>
                <a:lnTo>
                  <a:pt x="292190" y="0"/>
                </a:lnTo>
                <a:lnTo>
                  <a:pt x="385778" y="93597"/>
                </a:lnTo>
                <a:lnTo>
                  <a:pt x="286476" y="192948"/>
                </a:lnTo>
                <a:lnTo>
                  <a:pt x="385778" y="292300"/>
                </a:lnTo>
                <a:lnTo>
                  <a:pt x="292190" y="385897"/>
                </a:lnTo>
                <a:lnTo>
                  <a:pt x="192889" y="286546"/>
                </a:lnTo>
                <a:lnTo>
                  <a:pt x="93587" y="385897"/>
                </a:lnTo>
                <a:lnTo>
                  <a:pt x="0" y="292300"/>
                </a:lnTo>
                <a:lnTo>
                  <a:pt x="99301" y="192948"/>
                </a:lnTo>
                <a:lnTo>
                  <a:pt x="0" y="93597"/>
                </a:lnTo>
                <a:close/>
              </a:path>
            </a:pathLst>
          </a:custGeom>
          <a:ln w="18716">
            <a:solidFill>
              <a:srgbClr val="222020"/>
            </a:solidFill>
          </a:ln>
        </p:spPr>
        <p:txBody>
          <a:bodyPr wrap="square" lIns="0" tIns="0" rIns="0" bIns="0" rtlCol="0"/>
          <a:lstStyle/>
          <a:p>
            <a:endParaRPr/>
          </a:p>
        </p:txBody>
      </p:sp>
      <p:sp>
        <p:nvSpPr>
          <p:cNvPr id="5" name="object 5"/>
          <p:cNvSpPr/>
          <p:nvPr/>
        </p:nvSpPr>
        <p:spPr>
          <a:xfrm>
            <a:off x="5643371" y="0"/>
            <a:ext cx="12611100" cy="537210"/>
          </a:xfrm>
          <a:custGeom>
            <a:avLst/>
            <a:gdLst/>
            <a:ahLst/>
            <a:cxnLst/>
            <a:rect l="l" t="t" r="r" b="b"/>
            <a:pathLst>
              <a:path w="12611100" h="537210">
                <a:moveTo>
                  <a:pt x="12611099" y="536663"/>
                </a:moveTo>
                <a:lnTo>
                  <a:pt x="0" y="536663"/>
                </a:lnTo>
                <a:lnTo>
                  <a:pt x="0" y="0"/>
                </a:lnTo>
                <a:lnTo>
                  <a:pt x="12611099" y="0"/>
                </a:lnTo>
                <a:lnTo>
                  <a:pt x="12611099" y="536663"/>
                </a:lnTo>
                <a:close/>
              </a:path>
            </a:pathLst>
          </a:custGeom>
          <a:solidFill>
            <a:srgbClr val="222020"/>
          </a:solidFill>
        </p:spPr>
        <p:txBody>
          <a:bodyPr wrap="square" lIns="0" tIns="0" rIns="0" bIns="0" rtlCol="0"/>
          <a:lstStyle/>
          <a:p>
            <a:endParaRPr/>
          </a:p>
        </p:txBody>
      </p:sp>
      <p:sp>
        <p:nvSpPr>
          <p:cNvPr id="6" name="object 6"/>
          <p:cNvSpPr/>
          <p:nvPr/>
        </p:nvSpPr>
        <p:spPr>
          <a:xfrm>
            <a:off x="10526369"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sp>
        <p:nvSpPr>
          <p:cNvPr id="7" name="object 7"/>
          <p:cNvSpPr/>
          <p:nvPr/>
        </p:nvSpPr>
        <p:spPr>
          <a:xfrm>
            <a:off x="9863252"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8" name="object 8"/>
          <p:cNvSpPr/>
          <p:nvPr/>
        </p:nvSpPr>
        <p:spPr>
          <a:xfrm>
            <a:off x="9200133"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9" name="object 9"/>
          <p:cNvSpPr/>
          <p:nvPr/>
        </p:nvSpPr>
        <p:spPr>
          <a:xfrm>
            <a:off x="8537029"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sp>
        <p:nvSpPr>
          <p:cNvPr id="10" name="object 10"/>
          <p:cNvSpPr/>
          <p:nvPr/>
        </p:nvSpPr>
        <p:spPr>
          <a:xfrm>
            <a:off x="7873187" y="9491040"/>
            <a:ext cx="548640" cy="548640"/>
          </a:xfrm>
          <a:custGeom>
            <a:avLst/>
            <a:gdLst/>
            <a:ahLst/>
            <a:cxnLst/>
            <a:rect l="l" t="t" r="r" b="b"/>
            <a:pathLst>
              <a:path w="548640" h="548640">
                <a:moveTo>
                  <a:pt x="548640" y="0"/>
                </a:moveTo>
                <a:lnTo>
                  <a:pt x="0" y="548580"/>
                </a:lnTo>
                <a:lnTo>
                  <a:pt x="548640" y="548580"/>
                </a:lnTo>
                <a:lnTo>
                  <a:pt x="548640" y="0"/>
                </a:lnTo>
                <a:close/>
              </a:path>
            </a:pathLst>
          </a:custGeom>
          <a:solidFill>
            <a:srgbClr val="222020"/>
          </a:solidFill>
        </p:spPr>
        <p:txBody>
          <a:bodyPr wrap="square" lIns="0" tIns="0" rIns="0" bIns="0" rtlCol="0"/>
          <a:lstStyle/>
          <a:p>
            <a:endParaRPr/>
          </a:p>
        </p:txBody>
      </p:sp>
      <p:sp>
        <p:nvSpPr>
          <p:cNvPr id="11" name="object 11"/>
          <p:cNvSpPr/>
          <p:nvPr/>
        </p:nvSpPr>
        <p:spPr>
          <a:xfrm>
            <a:off x="7210082" y="9491040"/>
            <a:ext cx="548640" cy="548640"/>
          </a:xfrm>
          <a:custGeom>
            <a:avLst/>
            <a:gdLst/>
            <a:ahLst/>
            <a:cxnLst/>
            <a:rect l="l" t="t" r="r" b="b"/>
            <a:pathLst>
              <a:path w="548640" h="548640">
                <a:moveTo>
                  <a:pt x="548627" y="0"/>
                </a:moveTo>
                <a:lnTo>
                  <a:pt x="0" y="548580"/>
                </a:lnTo>
                <a:lnTo>
                  <a:pt x="548627" y="548580"/>
                </a:lnTo>
                <a:lnTo>
                  <a:pt x="548627" y="0"/>
                </a:lnTo>
                <a:close/>
              </a:path>
            </a:pathLst>
          </a:custGeom>
          <a:solidFill>
            <a:srgbClr val="222020"/>
          </a:solidFill>
        </p:spPr>
        <p:txBody>
          <a:bodyPr wrap="square" lIns="0" tIns="0" rIns="0" bIns="0" rtlCol="0"/>
          <a:lstStyle/>
          <a:p>
            <a:endParaRPr/>
          </a:p>
        </p:txBody>
      </p:sp>
      <p:pic>
        <p:nvPicPr>
          <p:cNvPr id="12" name="object 12"/>
          <p:cNvPicPr/>
          <p:nvPr/>
        </p:nvPicPr>
        <p:blipFill>
          <a:blip r:embed="rId2" cstate="print"/>
          <a:stretch>
            <a:fillRect/>
          </a:stretch>
        </p:blipFill>
        <p:spPr>
          <a:xfrm>
            <a:off x="0" y="0"/>
            <a:ext cx="5627535" cy="5513247"/>
          </a:xfrm>
          <a:prstGeom prst="rect">
            <a:avLst/>
          </a:prstGeom>
        </p:spPr>
      </p:pic>
      <p:sp>
        <p:nvSpPr>
          <p:cNvPr id="13" name="object 13"/>
          <p:cNvSpPr txBox="1">
            <a:spLocks noGrp="1"/>
          </p:cNvSpPr>
          <p:nvPr>
            <p:ph type="title"/>
          </p:nvPr>
        </p:nvSpPr>
        <p:spPr>
          <a:prstGeom prst="rect">
            <a:avLst/>
          </a:prstGeom>
        </p:spPr>
        <p:txBody>
          <a:bodyPr vert="horz" wrap="square" lIns="0" tIns="218249" rIns="0" bIns="0" rtlCol="0">
            <a:spAutoFit/>
          </a:bodyPr>
          <a:lstStyle/>
          <a:p>
            <a:pPr marL="5086350">
              <a:lnSpc>
                <a:spcPct val="100000"/>
              </a:lnSpc>
              <a:spcBef>
                <a:spcPts val="125"/>
              </a:spcBef>
            </a:pPr>
            <a:r>
              <a:rPr sz="4850" spc="-35" dirty="0">
                <a:latin typeface="Tahoma"/>
                <a:cs typeface="Tahoma"/>
              </a:rPr>
              <a:t>Detecting</a:t>
            </a:r>
            <a:r>
              <a:rPr sz="4850" spc="-395" dirty="0">
                <a:latin typeface="Tahoma"/>
                <a:cs typeface="Tahoma"/>
              </a:rPr>
              <a:t> </a:t>
            </a:r>
            <a:r>
              <a:rPr sz="4850" spc="-10" dirty="0">
                <a:latin typeface="Tahoma"/>
                <a:cs typeface="Tahoma"/>
              </a:rPr>
              <a:t>Motion</a:t>
            </a:r>
            <a:endParaRPr sz="4850" dirty="0">
              <a:latin typeface="Tahoma"/>
              <a:cs typeface="Tahoma"/>
            </a:endParaRPr>
          </a:p>
        </p:txBody>
      </p:sp>
      <p:pic>
        <p:nvPicPr>
          <p:cNvPr id="14" name="object 14"/>
          <p:cNvPicPr/>
          <p:nvPr/>
        </p:nvPicPr>
        <p:blipFill>
          <a:blip r:embed="rId3" cstate="print"/>
          <a:stretch>
            <a:fillRect/>
          </a:stretch>
        </p:blipFill>
        <p:spPr>
          <a:xfrm>
            <a:off x="6422664" y="2250855"/>
            <a:ext cx="123825" cy="123825"/>
          </a:xfrm>
          <a:prstGeom prst="rect">
            <a:avLst/>
          </a:prstGeom>
        </p:spPr>
      </p:pic>
      <p:pic>
        <p:nvPicPr>
          <p:cNvPr id="18" name="object 18"/>
          <p:cNvPicPr/>
          <p:nvPr/>
        </p:nvPicPr>
        <p:blipFill>
          <a:blip r:embed="rId4" cstate="print"/>
          <a:stretch>
            <a:fillRect/>
          </a:stretch>
        </p:blipFill>
        <p:spPr>
          <a:xfrm>
            <a:off x="6459499" y="6293929"/>
            <a:ext cx="114300" cy="114300"/>
          </a:xfrm>
          <a:prstGeom prst="rect">
            <a:avLst/>
          </a:prstGeom>
        </p:spPr>
      </p:pic>
      <p:sp>
        <p:nvSpPr>
          <p:cNvPr id="20" name="TextBox 19">
            <a:extLst>
              <a:ext uri="{FF2B5EF4-FFF2-40B4-BE49-F238E27FC236}">
                <a16:creationId xmlns:a16="http://schemas.microsoft.com/office/drawing/2014/main" id="{559E7E6C-6BEE-C518-9710-3E45510EF660}"/>
              </a:ext>
            </a:extLst>
          </p:cNvPr>
          <p:cNvSpPr txBox="1"/>
          <p:nvPr/>
        </p:nvSpPr>
        <p:spPr>
          <a:xfrm>
            <a:off x="6715224" y="1949450"/>
            <a:ext cx="9372600" cy="6871112"/>
          </a:xfrm>
          <a:prstGeom prst="rect">
            <a:avLst/>
          </a:prstGeom>
          <a:noFill/>
        </p:spPr>
        <p:txBody>
          <a:bodyPr wrap="square" rtlCol="0">
            <a:spAutoFit/>
          </a:bodyPr>
          <a:lstStyle/>
          <a:p>
            <a:r>
              <a:rPr lang="en-US" sz="2800" dirty="0"/>
              <a:t>Motion detection can be achieved by comparing consecutive video frames. By calculating the difference between frames, we can identify areas of movement. Techniques like background subtraction and contour detection are commonly used for this purpose. Let's discuss these methods. </a:t>
            </a:r>
          </a:p>
          <a:p>
            <a:endParaRPr lang="en-IN" sz="4850" dirty="0">
              <a:latin typeface="Tahoma" panose="020B0604030504040204" pitchFamily="34" charset="0"/>
              <a:ea typeface="Tahoma" panose="020B0604030504040204" pitchFamily="34" charset="0"/>
              <a:cs typeface="Tahoma" panose="020B0604030504040204" pitchFamily="34" charset="0"/>
            </a:endParaRPr>
          </a:p>
          <a:p>
            <a:endParaRPr lang="en-US" sz="2800" dirty="0"/>
          </a:p>
          <a:p>
            <a:endParaRPr lang="en-US" sz="2800" dirty="0"/>
          </a:p>
          <a:p>
            <a:r>
              <a:rPr lang="en-US" sz="2800" dirty="0"/>
              <a:t>To send alerts when motion is detected, we can integrate Twilio. Twilio provides APIs for sending SMS and notifications. By setting up a Twilio account and using their library, we can easily send alerts to users, enhancing the functionality of our motion detection system. Integrating Twilio for Alerts </a:t>
            </a:r>
            <a:endParaRPr lang="en-IN" sz="2800" dirty="0"/>
          </a:p>
        </p:txBody>
      </p:sp>
      <p:sp>
        <p:nvSpPr>
          <p:cNvPr id="21" name="TextBox 20">
            <a:extLst>
              <a:ext uri="{FF2B5EF4-FFF2-40B4-BE49-F238E27FC236}">
                <a16:creationId xmlns:a16="http://schemas.microsoft.com/office/drawing/2014/main" id="{F3C1FA2F-017D-F539-98D7-260F9D471E1D}"/>
              </a:ext>
            </a:extLst>
          </p:cNvPr>
          <p:cNvSpPr txBox="1"/>
          <p:nvPr/>
        </p:nvSpPr>
        <p:spPr>
          <a:xfrm>
            <a:off x="6318074" y="4921250"/>
            <a:ext cx="8166276" cy="1569660"/>
          </a:xfrm>
          <a:prstGeom prst="rect">
            <a:avLst/>
          </a:prstGeom>
          <a:noFill/>
        </p:spPr>
        <p:txBody>
          <a:bodyPr wrap="square" rtlCol="0">
            <a:spAutoFit/>
          </a:bodyPr>
          <a:lstStyle/>
          <a:p>
            <a:r>
              <a:rPr lang="en-IN" sz="4800" dirty="0">
                <a:latin typeface="Tahoma" panose="020B0604030504040204" pitchFamily="34" charset="0"/>
                <a:ea typeface="Tahoma" panose="020B0604030504040204" pitchFamily="34" charset="0"/>
                <a:cs typeface="Tahoma" panose="020B0604030504040204" pitchFamily="34" charset="0"/>
              </a:rPr>
              <a:t> Integrating Twilio for Alerts </a:t>
            </a:r>
            <a:endParaRPr lang="en-US" sz="4800" dirty="0">
              <a:latin typeface="Tahoma" panose="020B0604030504040204" pitchFamily="34" charset="0"/>
              <a:ea typeface="Tahoma" panose="020B0604030504040204" pitchFamily="34" charset="0"/>
              <a:cs typeface="Tahoma" panose="020B0604030504040204" pitchFamily="34" charset="0"/>
            </a:endParaRPr>
          </a:p>
          <a:p>
            <a:endParaRPr lang="en-IN"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971</Words>
  <Application>Microsoft Office PowerPoint</Application>
  <PresentationFormat>Custom</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Tahoma</vt:lpstr>
      <vt:lpstr>Trebuchet MS</vt:lpstr>
      <vt:lpstr>Verdana</vt:lpstr>
      <vt:lpstr>Office Theme</vt:lpstr>
      <vt:lpstr>Nagarjuna college of engineering and technology</vt:lpstr>
      <vt:lpstr>Real-Time Motion Detection with OpenCV and User Alerts via Twilio</vt:lpstr>
      <vt:lpstr>Content</vt:lpstr>
      <vt:lpstr>Abstract</vt:lpstr>
      <vt:lpstr>Introduction to Motion Detection</vt:lpstr>
      <vt:lpstr>Objectives</vt:lpstr>
      <vt:lpstr>What is OpenCV?</vt:lpstr>
      <vt:lpstr>Implementations</vt:lpstr>
      <vt:lpstr>Detecting Motion</vt:lpstr>
      <vt:lpstr>Sending SMS Notifications</vt:lpstr>
      <vt:lpstr>PowerPoint Presentation</vt:lpstr>
      <vt:lpstr>Challenges</vt:lpstr>
      <vt:lpstr>Future Enhancements</vt:lpstr>
      <vt:lpstr>Use Cases of Motion Detection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Mayank Singh</cp:lastModifiedBy>
  <cp:revision>3</cp:revision>
  <dcterms:created xsi:type="dcterms:W3CDTF">2024-08-08T07:04:43Z</dcterms:created>
  <dcterms:modified xsi:type="dcterms:W3CDTF">2024-08-08T07:38:49Z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2024-08-08T00:00:00Z</vt:filetime>
  </property>
  <property fmtid="{D5CDD505-2E9C-101B-9397-08002B2CF9AE}" pid="3" name="Creator">
    <vt:lpwstr>Chromium</vt:lpwstr>
  </property>
  <property fmtid="{D5CDD505-2E9C-101B-9397-08002B2CF9AE}" pid="4" name="LastSaved">
    <vt:filetime>2024-08-08T00:00:00Z</vt:filetime>
  </property>
  <property fmtid="{D5CDD505-2E9C-101B-9397-08002B2CF9AE}" pid="5" name="Producer">
    <vt:lpwstr>GPL Ghostscript 10.02.0</vt:lpwstr>
  </property>
</Properties>
</file>