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C6057791-A6F8-5F43-98EE-10D854E91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53050-04B4-0C45-8F53-B487EE503C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27562" y="4239494"/>
            <a:ext cx="7885217" cy="814264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B01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Add Problem Name here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251119-B5B0-144E-91B4-9891C56812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27562" y="5217041"/>
            <a:ext cx="3756563" cy="4397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Add Team name followed by college name here</a:t>
            </a:r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2DE073A0-326F-B443-8868-7F6F44FD2C3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170" y="5217041"/>
            <a:ext cx="3942609" cy="4397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Add member names here | Add member names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5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CD9E-8035-104D-AC50-93D959A7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898AC-FE47-4549-BDE7-C1E124E95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2F4A-4C5B-B242-8F54-C30D25D9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2E27-384F-E945-9EEA-25589AEB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C643-10F7-E540-A290-FD6D34FB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C6983-E93D-BB43-9666-4DF1CFD47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22E72-D15C-7B44-BDB6-426EF5DF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B2CB-8D5B-CC47-9CEB-63B9DAD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7A48-0F49-694A-BC2E-FD76FD5B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4DA9-16A6-2D43-8B58-34CAE408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2B6-73D7-6143-803E-72BE6C1F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00" y="720908"/>
            <a:ext cx="10085858" cy="5418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9F8F-13DB-5D45-8F57-7889D7FE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0" y="1485673"/>
            <a:ext cx="11629401" cy="504575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4ACF8-DECC-3349-ABAD-2EA1439EF9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1786" y="232002"/>
            <a:ext cx="1465200" cy="10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921F5-CBD5-724C-8EF9-C1ADB66607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85" y="232002"/>
            <a:ext cx="1465200" cy="2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E82F-F917-1A4B-87C4-965A5DA0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C5FB-15EC-C847-978F-5BD007EF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9D51-0380-9349-8344-C14CA9F5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FDFA-2C4A-0E46-83F7-EE2FDAE6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EC2F-6D91-DD43-99C7-415098EB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5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7AB0-4898-9F4D-B69D-0632AE4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F268-36A0-D34B-A23A-908DDC4F1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3FE14-6B33-E046-B608-07D2B9FAE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C51F-15AC-4640-ABD1-F549FB6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0E1F0-C946-6D41-AE72-9B670D8E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6AC0-0288-5F41-9443-A39BB2AC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B3F1-88C6-BF45-AEBC-5458DAF8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CCF4F-79D6-7149-817B-F85A7924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1BD3-913F-BD42-A735-D1E5FD79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3CAEA-EB0E-D542-AB60-33F116D18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753EC-CE2B-E444-BA29-975661CB7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BDC79-30CA-ED4A-8268-169F91F2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7859A-C7DB-D04F-8DB3-C084B068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21CA5-0D8D-CB43-94D3-C8C08E4A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7D18-7367-6740-ACA2-8E3196CD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FE913-6419-F149-92BF-32EABFF5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C2B27-717B-CD4F-A765-195AF4D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20203-3E66-4044-AD7A-6AF58BF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33A6-3AA7-114C-A1AE-B4E2458D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657E2-53AF-0F47-8A58-DAFA293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1FFDA-C311-C34E-AEF0-8AD2379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E309-EC04-854E-B180-3840EA30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52C3-2D1D-704C-84AC-0AB1DA64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3292-7DC9-ED4F-A88F-FC6EFB2E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C75A2-02AE-6B4E-95CA-E3A6096F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1E50-C8F1-2F4F-8E58-F9EEAB8F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405BF-0ADC-A542-B141-35DC809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34F8-847B-6E4B-A37C-17B957E4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7E705-245A-D648-83E6-BBBCD4060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AE092-9D9C-2D45-A162-543C5DD4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0918-EB58-8B4D-9AE2-66796D18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44A7D-E7BB-8244-BED6-1A756662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9D71-31D4-0846-A54C-E21580F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98958-DEFF-1441-9B57-A265439C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4FE9-4135-0F4F-9C52-87C544FF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A04F-4B25-EC42-8E70-65ABC91B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249C-A43D-6B4D-A129-CB7E514575D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A810-4777-F54B-B27D-31C6D4C16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7092-E44F-B043-8815-DC95D5C9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ED5EE6-478F-F34F-9E9F-7426BF46C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516" y="3832362"/>
            <a:ext cx="7885217" cy="814264"/>
          </a:xfrm>
        </p:spPr>
        <p:txBody>
          <a:bodyPr/>
          <a:lstStyle/>
          <a:p>
            <a:r>
              <a:rPr lang="en-IN" dirty="0"/>
              <a:t>Problem Statement: </a:t>
            </a:r>
            <a:r>
              <a:rPr lang="en-IN" b="1" dirty="0" err="1"/>
              <a:t>CrossSell_UpSell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DA0E62-C56A-7042-BFBD-00BA90F2C9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25274" y="5035579"/>
            <a:ext cx="2701637" cy="439738"/>
          </a:xfrm>
        </p:spPr>
        <p:txBody>
          <a:bodyPr/>
          <a:lstStyle/>
          <a:p>
            <a:r>
              <a:rPr lang="en-IN" sz="2400" u="sng" dirty="0"/>
              <a:t>Team</a:t>
            </a:r>
            <a:r>
              <a:rPr lang="en-IN" sz="2400" dirty="0"/>
              <a:t>: </a:t>
            </a:r>
            <a:r>
              <a:rPr lang="en-IN" sz="2400" b="1" dirty="0"/>
              <a:t>Professionals</a:t>
            </a:r>
            <a:endParaRPr lang="en-US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4B1794-058C-7F40-99C3-CDBEFAC4E90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2803" y="5035579"/>
            <a:ext cx="3942609" cy="814264"/>
          </a:xfrm>
        </p:spPr>
        <p:txBody>
          <a:bodyPr/>
          <a:lstStyle/>
          <a:p>
            <a:r>
              <a:rPr lang="en-IN" sz="2000" u="sng" dirty="0"/>
              <a:t>Team Members:</a:t>
            </a:r>
          </a:p>
          <a:p>
            <a:r>
              <a:rPr lang="en-IN" sz="2000" b="1" dirty="0"/>
              <a:t>Ramprasad | Jose | Ritesh</a:t>
            </a:r>
            <a:endParaRPr lang="en-US" sz="2000" b="1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563E6D7-7B3B-4B95-8AB1-D0C8B3F18935}"/>
              </a:ext>
            </a:extLst>
          </p:cNvPr>
          <p:cNvSpPr txBox="1">
            <a:spLocks/>
          </p:cNvSpPr>
          <p:nvPr/>
        </p:nvSpPr>
        <p:spPr>
          <a:xfrm>
            <a:off x="2635422" y="5471064"/>
            <a:ext cx="2701637" cy="43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/>
              <a:t>College</a:t>
            </a:r>
            <a:r>
              <a:rPr lang="en-IN" sz="2400" dirty="0"/>
              <a:t>: </a:t>
            </a:r>
            <a:r>
              <a:rPr lang="en-IN" sz="2400" b="1" dirty="0"/>
              <a:t>IIT Madras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205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Cross-sell Recommendations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7A489B-E0F8-42A2-B7BF-D5591D3CEC29}"/>
              </a:ext>
            </a:extLst>
          </p:cNvPr>
          <p:cNvSpPr/>
          <p:nvPr/>
        </p:nvSpPr>
        <p:spPr>
          <a:xfrm>
            <a:off x="6310858" y="1933731"/>
            <a:ext cx="1588958" cy="8994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VAE Model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548FEF-5275-4DEA-9601-77F5FA453CE1}"/>
              </a:ext>
            </a:extLst>
          </p:cNvPr>
          <p:cNvSpPr/>
          <p:nvPr/>
        </p:nvSpPr>
        <p:spPr>
          <a:xfrm>
            <a:off x="8439462" y="1933731"/>
            <a:ext cx="1588958" cy="8994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NMF Model</a:t>
            </a:r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194974-0D3E-4123-977D-230502C5EF06}"/>
              </a:ext>
            </a:extLst>
          </p:cNvPr>
          <p:cNvSpPr/>
          <p:nvPr/>
        </p:nvSpPr>
        <p:spPr>
          <a:xfrm>
            <a:off x="7899816" y="3039719"/>
            <a:ext cx="539646" cy="541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N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5BCB8D-B069-413C-BEF5-C48B635E84CE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7263828" y="2674649"/>
            <a:ext cx="477496" cy="7944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8413111-BE24-43D1-8FD2-BFCD9CE538CA}"/>
              </a:ext>
            </a:extLst>
          </p:cNvPr>
          <p:cNvCxnSpPr>
            <a:stCxn id="8" idx="2"/>
            <a:endCxn id="7" idx="6"/>
          </p:cNvCxnSpPr>
          <p:nvPr/>
        </p:nvCxnSpPr>
        <p:spPr>
          <a:xfrm rot="5400000">
            <a:off x="8597954" y="2674650"/>
            <a:ext cx="477496" cy="7944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D229D0-1674-41C9-87B4-BA609D3202E3}"/>
              </a:ext>
            </a:extLst>
          </p:cNvPr>
          <p:cNvSpPr/>
          <p:nvPr/>
        </p:nvSpPr>
        <p:spPr>
          <a:xfrm>
            <a:off x="7375160" y="3998449"/>
            <a:ext cx="1588958" cy="8994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C05C93-6111-4694-AD48-88005C29CE4C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8169639" y="3581554"/>
            <a:ext cx="0" cy="41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DD826A-5F85-4212-8981-46671E2AB4CD}"/>
              </a:ext>
            </a:extLst>
          </p:cNvPr>
          <p:cNvSpPr txBox="1"/>
          <p:nvPr/>
        </p:nvSpPr>
        <p:spPr>
          <a:xfrm>
            <a:off x="6962931" y="3133350"/>
            <a:ext cx="53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E2ED5-F4BA-43E4-9809-ED60E9351BF8}"/>
              </a:ext>
            </a:extLst>
          </p:cNvPr>
          <p:cNvSpPr txBox="1"/>
          <p:nvPr/>
        </p:nvSpPr>
        <p:spPr>
          <a:xfrm>
            <a:off x="8956622" y="3133350"/>
            <a:ext cx="53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13B58-A581-4589-85A5-76323D854D9F}"/>
              </a:ext>
            </a:extLst>
          </p:cNvPr>
          <p:cNvSpPr txBox="1"/>
          <p:nvPr/>
        </p:nvSpPr>
        <p:spPr>
          <a:xfrm>
            <a:off x="281299" y="1638474"/>
            <a:ext cx="5599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Recommends products that has not yet been ordered by the user but has a high predicted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the given user, the items with the highest rating which has not been purchased yet is recommended.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will be most likely to buy this product compared to other non-interacted products.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63CB2-2227-4B08-B6B2-992DA867A756}"/>
              </a:ext>
            </a:extLst>
          </p:cNvPr>
          <p:cNvSpPr txBox="1"/>
          <p:nvPr/>
        </p:nvSpPr>
        <p:spPr>
          <a:xfrm>
            <a:off x="2621000" y="5245582"/>
            <a:ext cx="434193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Final RNDCG</a:t>
            </a:r>
            <a:r>
              <a:rPr lang="en-IN" dirty="0"/>
              <a:t> increased from 0.5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0.88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Final MSE</a:t>
            </a:r>
            <a:r>
              <a:rPr lang="en-IN" dirty="0"/>
              <a:t> decreased from 0.25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0.065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Final PI</a:t>
            </a:r>
            <a:r>
              <a:rPr lang="en-IN" dirty="0"/>
              <a:t> increased from 0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0.624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BFF7232-C516-47D9-99F7-ED10616EBB2B}"/>
              </a:ext>
            </a:extLst>
          </p:cNvPr>
          <p:cNvCxnSpPr>
            <a:stCxn id="16" idx="2"/>
            <a:endCxn id="22" idx="3"/>
          </p:cNvCxnSpPr>
          <p:nvPr/>
        </p:nvCxnSpPr>
        <p:spPr>
          <a:xfrm rot="5400000">
            <a:off x="7161591" y="4699199"/>
            <a:ext cx="809388" cy="1206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Recommendations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13B58-A581-4589-85A5-76323D854D9F}"/>
              </a:ext>
            </a:extLst>
          </p:cNvPr>
          <p:cNvSpPr txBox="1"/>
          <p:nvPr/>
        </p:nvSpPr>
        <p:spPr>
          <a:xfrm>
            <a:off x="6360826" y="4805258"/>
            <a:ext cx="539747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Popularity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total number of transactions for each item is considered and the item included in most transactions is considered to be more popular.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C5E95-4315-42BE-9EA7-478DF796B0AC}"/>
              </a:ext>
            </a:extLst>
          </p:cNvPr>
          <p:cNvSpPr txBox="1"/>
          <p:nvPr/>
        </p:nvSpPr>
        <p:spPr>
          <a:xfrm>
            <a:off x="433701" y="1939799"/>
            <a:ext cx="539747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User History Recommendations (user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Sorted in decreasing value of ratings of interacted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the products which the user likes based on the history.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CEA99-EDEE-441B-930F-0F285FD31DBC}"/>
              </a:ext>
            </a:extLst>
          </p:cNvPr>
          <p:cNvSpPr txBox="1"/>
          <p:nvPr/>
        </p:nvSpPr>
        <p:spPr>
          <a:xfrm>
            <a:off x="6360827" y="1939799"/>
            <a:ext cx="5397473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Upsell recommendations (user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cosine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Given the user’s favourite products, similar products are found out using the item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Recommended if we see an upsell chance comparing the MACO/HL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MACO/HL assumed for the ones not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Done only for products where item features are given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6FE2C1-D977-4ACB-8CD8-EC2311594C22}"/>
              </a:ext>
            </a:extLst>
          </p:cNvPr>
          <p:cNvSpPr txBox="1"/>
          <p:nvPr/>
        </p:nvSpPr>
        <p:spPr>
          <a:xfrm>
            <a:off x="433701" y="3585853"/>
            <a:ext cx="5397473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Content Based Matching (item)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the products that has higher similarity scores when compared with all of the user’s favourite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favourite products are the ones given by user history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058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User Interface (Flask app on local server)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4CDE-7F4A-4F5F-9533-97864B6C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99" y="1485673"/>
            <a:ext cx="11500969" cy="16622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Getting recommendations for a given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Feedback on why the product was recommended for the sales team and additional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Option to add new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Option to retrain based on the new sales added. (end-end pipeline)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Value Of A Well-Written Thank-You Note">
            <a:extLst>
              <a:ext uri="{FF2B5EF4-FFF2-40B4-BE49-F238E27FC236}">
                <a16:creationId xmlns:a16="http://schemas.microsoft.com/office/drawing/2014/main" id="{82341FDD-F1D7-4F83-BFA1-ED3ED6906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r="4912" b="1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B3112-861E-4E82-A4D2-AC92436E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Rating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ML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Final recommender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1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00" y="720908"/>
            <a:ext cx="10085858" cy="541835"/>
          </a:xfrm>
        </p:spPr>
        <p:txBody>
          <a:bodyPr/>
          <a:lstStyle/>
          <a:p>
            <a:r>
              <a:rPr lang="en-US" b="1" dirty="0"/>
              <a:t>Preprocessing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7A5BE-8B6C-478A-83B7-C022C5277F7A}"/>
              </a:ext>
            </a:extLst>
          </p:cNvPr>
          <p:cNvSpPr/>
          <p:nvPr/>
        </p:nvSpPr>
        <p:spPr>
          <a:xfrm>
            <a:off x="281300" y="1485673"/>
            <a:ext cx="3207896" cy="8994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Dropping rows with a floating point as order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037C6-B716-4351-B32A-FBCE18288C73}"/>
              </a:ext>
            </a:extLst>
          </p:cNvPr>
          <p:cNvSpPr/>
          <p:nvPr/>
        </p:nvSpPr>
        <p:spPr>
          <a:xfrm>
            <a:off x="8702804" y="1485673"/>
            <a:ext cx="3207896" cy="8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for HL delivered was considered as a missing value and is filled.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6DAF9-6260-4181-B47E-95477D2A442D}"/>
              </a:ext>
            </a:extLst>
          </p:cNvPr>
          <p:cNvSpPr/>
          <p:nvPr/>
        </p:nvSpPr>
        <p:spPr>
          <a:xfrm>
            <a:off x="4492052" y="2979295"/>
            <a:ext cx="3207896" cy="8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 delivered threshold of 200 is kept.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1CC2C-C309-4B67-89EA-C535FC37C435}"/>
              </a:ext>
            </a:extLst>
          </p:cNvPr>
          <p:cNvSpPr/>
          <p:nvPr/>
        </p:nvSpPr>
        <p:spPr>
          <a:xfrm>
            <a:off x="8702804" y="2979295"/>
            <a:ext cx="3207896" cy="8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and user features filled. Unknown users and items are kept the same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ACA6A-6CEB-4ED3-A7AE-F984B5E49322}"/>
              </a:ext>
            </a:extLst>
          </p:cNvPr>
          <p:cNvSpPr/>
          <p:nvPr/>
        </p:nvSpPr>
        <p:spPr>
          <a:xfrm>
            <a:off x="281300" y="2979295"/>
            <a:ext cx="3207896" cy="8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rows with delivery flag 1 are considered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BA180-8D8D-4F13-8FCB-3969FC40B4E5}"/>
              </a:ext>
            </a:extLst>
          </p:cNvPr>
          <p:cNvSpPr/>
          <p:nvPr/>
        </p:nvSpPr>
        <p:spPr>
          <a:xfrm>
            <a:off x="4492052" y="1485673"/>
            <a:ext cx="3207896" cy="8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Dates converted to timestamp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E8EDB-1B72-419F-BF01-6D3C901B5C30}"/>
              </a:ext>
            </a:extLst>
          </p:cNvPr>
          <p:cNvSpPr/>
          <p:nvPr/>
        </p:nvSpPr>
        <p:spPr>
          <a:xfrm>
            <a:off x="281300" y="4472917"/>
            <a:ext cx="3207896" cy="8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user-ids and item-ids are encoded using LabelEncoder.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FD6900-7FA6-4273-907D-F9696A8AF6D0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489196" y="1935378"/>
            <a:ext cx="100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1EE234-1196-44CE-AAF9-4EAB2730BFA9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7699948" y="1935378"/>
            <a:ext cx="100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12DB67-1EA9-4AF9-9D0F-11DF347187D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0306752" y="2385083"/>
            <a:ext cx="0" cy="59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B2EB60-05DC-4E72-AB4B-3AB457AB5F33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699948" y="3429000"/>
            <a:ext cx="100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6A8EFA-EEF2-452F-B0DA-5A38356D90FB}"/>
              </a:ext>
            </a:extLst>
          </p:cNvPr>
          <p:cNvCxnSpPr>
            <a:stCxn id="8" idx="1"/>
          </p:cNvCxnSpPr>
          <p:nvPr/>
        </p:nvCxnSpPr>
        <p:spPr>
          <a:xfrm flipH="1">
            <a:off x="3327816" y="3429000"/>
            <a:ext cx="116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4928F-E12D-4CB0-BC24-8AF7595E1BE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1885248" y="3878705"/>
            <a:ext cx="0" cy="59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B8BFE929-9743-46CC-AD64-C8D598093D26}"/>
              </a:ext>
            </a:extLst>
          </p:cNvPr>
          <p:cNvSpPr/>
          <p:nvPr/>
        </p:nvSpPr>
        <p:spPr>
          <a:xfrm>
            <a:off x="6320853" y="4901784"/>
            <a:ext cx="2758190" cy="1235304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66557 rows after preprocessing</a:t>
            </a:r>
            <a:endParaRPr lang="en-IN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8A40EE8-592C-4E78-ADE2-2B407BE6A9B7}"/>
              </a:ext>
            </a:extLst>
          </p:cNvPr>
          <p:cNvCxnSpPr>
            <a:stCxn id="13" idx="3"/>
            <a:endCxn id="70" idx="1"/>
          </p:cNvCxnSpPr>
          <p:nvPr/>
        </p:nvCxnSpPr>
        <p:spPr>
          <a:xfrm>
            <a:off x="3489196" y="4922622"/>
            <a:ext cx="2831657" cy="596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8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Rating Algorithm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4CDE-7F4A-4F5F-9533-97864B6C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0" y="1485674"/>
            <a:ext cx="5772150" cy="34698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of all purchases in the time period of users is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Items are available throughout the period.</a:t>
            </a:r>
          </a:p>
          <a:p>
            <a:r>
              <a:rPr lang="en-US" sz="1800" dirty="0">
                <a:latin typeface="+mn-lt"/>
              </a:rPr>
              <a:t>How rating is calculated?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Spikes correspond to a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Directly proportional to height of the spike. (HL purchased)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Inversely proportional to distance between two spikes. (number of days for the next purchase)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Normalized to the range of 0-1 for all users.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F1F2EB-9A30-4470-A862-59EEA466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30" y="1485673"/>
            <a:ext cx="5512320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8781B2-F764-41B1-BC1B-E053D84FB187}"/>
              </a:ext>
            </a:extLst>
          </p:cNvPr>
          <p:cNvCxnSpPr/>
          <p:nvPr/>
        </p:nvCxnSpPr>
        <p:spPr>
          <a:xfrm>
            <a:off x="1409075" y="6501345"/>
            <a:ext cx="45270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EE90A3-4CD3-40D2-98C8-1BF6E0603E16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409075" y="5546359"/>
            <a:ext cx="0" cy="954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DAFC07-7534-474B-8C06-8CDE0B6DE6DB}"/>
              </a:ext>
            </a:extLst>
          </p:cNvPr>
          <p:cNvCxnSpPr/>
          <p:nvPr/>
        </p:nvCxnSpPr>
        <p:spPr>
          <a:xfrm flipH="1" flipV="1">
            <a:off x="3627620" y="5916728"/>
            <a:ext cx="1" cy="584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6427A3-C7BC-4012-B5D3-2B9529CA43DE}"/>
              </a:ext>
            </a:extLst>
          </p:cNvPr>
          <p:cNvSpPr txBox="1"/>
          <p:nvPr/>
        </p:nvSpPr>
        <p:spPr>
          <a:xfrm>
            <a:off x="599611" y="5377082"/>
            <a:ext cx="80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Spike 1</a:t>
            </a:r>
            <a:endParaRPr lang="en-IN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CCEBE-928C-43E4-9E3E-E38AB92A6022}"/>
              </a:ext>
            </a:extLst>
          </p:cNvPr>
          <p:cNvSpPr txBox="1"/>
          <p:nvPr/>
        </p:nvSpPr>
        <p:spPr>
          <a:xfrm>
            <a:off x="3657599" y="5578173"/>
            <a:ext cx="80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Spike 2</a:t>
            </a:r>
            <a:endParaRPr lang="en-IN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72BE0-8E72-478B-B9BA-8D2B0ABFED54}"/>
              </a:ext>
            </a:extLst>
          </p:cNvPr>
          <p:cNvCxnSpPr/>
          <p:nvPr/>
        </p:nvCxnSpPr>
        <p:spPr>
          <a:xfrm>
            <a:off x="1409075" y="5916727"/>
            <a:ext cx="2218545" cy="1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EB67EA-1233-4638-8C80-D7082A442363}"/>
              </a:ext>
            </a:extLst>
          </p:cNvPr>
          <p:cNvSpPr txBox="1"/>
          <p:nvPr/>
        </p:nvSpPr>
        <p:spPr>
          <a:xfrm>
            <a:off x="2113615" y="5578173"/>
            <a:ext cx="914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AA1264-A416-40E8-9AF7-3EDD30038AC7}"/>
              </a:ext>
            </a:extLst>
          </p:cNvPr>
          <p:cNvSpPr txBox="1"/>
          <p:nvPr/>
        </p:nvSpPr>
        <p:spPr>
          <a:xfrm>
            <a:off x="6370820" y="4347148"/>
            <a:ext cx="5512317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Score(1) = (1 height)/(1-2 distance).</a:t>
            </a:r>
          </a:p>
          <a:p>
            <a:endParaRPr lang="en-US" dirty="0"/>
          </a:p>
          <a:p>
            <a:r>
              <a:rPr lang="en-US" dirty="0"/>
              <a:t>Compute scores for all spikes.</a:t>
            </a:r>
          </a:p>
          <a:p>
            <a:r>
              <a:rPr lang="en-IN" dirty="0"/>
              <a:t>For the last spike take the distance till latest date.</a:t>
            </a:r>
          </a:p>
          <a:p>
            <a:endParaRPr lang="en-IN" dirty="0"/>
          </a:p>
          <a:p>
            <a:r>
              <a:rPr lang="en-IN" b="1" dirty="0"/>
              <a:t>Rating = normalised(Average of scores of all spikes)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A164A36-F489-415F-9470-57A92AA213F8}"/>
              </a:ext>
            </a:extLst>
          </p:cNvPr>
          <p:cNvCxnSpPr/>
          <p:nvPr/>
        </p:nvCxnSpPr>
        <p:spPr>
          <a:xfrm flipV="1">
            <a:off x="5396459" y="5246557"/>
            <a:ext cx="959371" cy="6701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8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00" y="720908"/>
            <a:ext cx="10085858" cy="541835"/>
          </a:xfrm>
        </p:spPr>
        <p:txBody>
          <a:bodyPr/>
          <a:lstStyle/>
          <a:p>
            <a:r>
              <a:rPr lang="en-US" b="1" dirty="0"/>
              <a:t>ML 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4CDE-7F4A-4F5F-9533-97864B6C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0" y="3233622"/>
            <a:ext cx="7380604" cy="4579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We used 2 types of collaborative filtering models. </a:t>
            </a:r>
            <a:r>
              <a:rPr lang="en-US" sz="1800">
                <a:latin typeface="+mn-lt"/>
              </a:rPr>
              <a:t>(user based)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0BC4B-31BB-44F7-92AB-539C13EF6A09}"/>
              </a:ext>
            </a:extLst>
          </p:cNvPr>
          <p:cNvSpPr txBox="1"/>
          <p:nvPr/>
        </p:nvSpPr>
        <p:spPr>
          <a:xfrm>
            <a:off x="251460" y="3869000"/>
            <a:ext cx="5770278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Variational Autoencoder Based Collaborative Filtering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with TensorFlow.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Evaluated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RNDCG </a:t>
            </a:r>
            <a:r>
              <a:rPr lang="en-IN" dirty="0"/>
              <a:t>– </a:t>
            </a:r>
            <a:r>
              <a:rPr lang="en-IN" sz="1600" dirty="0"/>
              <a:t>Ranked Normalized Discounted Cumulative Gain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MSE</a:t>
            </a:r>
            <a:r>
              <a:rPr lang="en-IN" dirty="0"/>
              <a:t> – Mean Square Error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PI</a:t>
            </a:r>
            <a:r>
              <a:rPr lang="en-IN" dirty="0"/>
              <a:t> – Personalization Index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720F5-EB2E-4CEB-8B7F-90925F61030A}"/>
              </a:ext>
            </a:extLst>
          </p:cNvPr>
          <p:cNvSpPr txBox="1"/>
          <p:nvPr/>
        </p:nvSpPr>
        <p:spPr>
          <a:xfrm>
            <a:off x="6185253" y="3869000"/>
            <a:ext cx="5684011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Matrix Factorization Based Collaborative Filtering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with scikit-surprise.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Funk SVD (Singular Value Decomposition).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Evaluated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RNDCG </a:t>
            </a:r>
            <a:r>
              <a:rPr lang="en-IN" dirty="0"/>
              <a:t>– </a:t>
            </a:r>
            <a:r>
              <a:rPr lang="en-IN" sz="1600" dirty="0"/>
              <a:t>Ranked Normalized Discounted Cumulative Gain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MSE</a:t>
            </a:r>
            <a:r>
              <a:rPr lang="en-IN" dirty="0"/>
              <a:t> – Mean Square Error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PI</a:t>
            </a:r>
            <a:r>
              <a:rPr lang="en-IN" dirty="0"/>
              <a:t> – Personalization 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55DCC7-43F2-4B6B-B1FA-718A424379ED}"/>
              </a:ext>
            </a:extLst>
          </p:cNvPr>
          <p:cNvSpPr/>
          <p:nvPr/>
        </p:nvSpPr>
        <p:spPr>
          <a:xfrm>
            <a:off x="562599" y="1976406"/>
            <a:ext cx="2113613" cy="763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178 users 176 items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0.2517 sparse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CD3FA-EA41-47EF-B440-3439817D2096}"/>
              </a:ext>
            </a:extLst>
          </p:cNvPr>
          <p:cNvSpPr/>
          <p:nvPr/>
        </p:nvSpPr>
        <p:spPr>
          <a:xfrm>
            <a:off x="3755504" y="1588110"/>
            <a:ext cx="509665" cy="309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20%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A4D8C9-0A8D-4540-8FCC-8928254C7284}"/>
              </a:ext>
            </a:extLst>
          </p:cNvPr>
          <p:cNvSpPr/>
          <p:nvPr/>
        </p:nvSpPr>
        <p:spPr>
          <a:xfrm>
            <a:off x="3350770" y="2314094"/>
            <a:ext cx="1678898" cy="309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80%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728D708-5BD7-4DA9-AC36-39274DF1F60F}"/>
              </a:ext>
            </a:extLst>
          </p:cNvPr>
          <p:cNvCxnSpPr>
            <a:endCxn id="11" idx="1"/>
          </p:cNvCxnSpPr>
          <p:nvPr/>
        </p:nvCxnSpPr>
        <p:spPr>
          <a:xfrm flipV="1">
            <a:off x="2676212" y="1743025"/>
            <a:ext cx="1079292" cy="5710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8D0DAA9-D798-4306-BD36-0433D8CB79D8}"/>
              </a:ext>
            </a:extLst>
          </p:cNvPr>
          <p:cNvCxnSpPr>
            <a:endCxn id="12" idx="1"/>
          </p:cNvCxnSpPr>
          <p:nvPr/>
        </p:nvCxnSpPr>
        <p:spPr>
          <a:xfrm>
            <a:off x="2676212" y="2314094"/>
            <a:ext cx="674558" cy="1549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476942-A1F0-441C-A081-519EC7B3DEEB}"/>
              </a:ext>
            </a:extLst>
          </p:cNvPr>
          <p:cNvSpPr/>
          <p:nvPr/>
        </p:nvSpPr>
        <p:spPr>
          <a:xfrm>
            <a:off x="5497084" y="1262743"/>
            <a:ext cx="509665" cy="30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20%</a:t>
            </a:r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8B8B77-A386-4134-8ACD-0B376BBC3054}"/>
              </a:ext>
            </a:extLst>
          </p:cNvPr>
          <p:cNvSpPr/>
          <p:nvPr/>
        </p:nvSpPr>
        <p:spPr>
          <a:xfrm>
            <a:off x="4845479" y="1746942"/>
            <a:ext cx="1446631" cy="30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80%</a:t>
            </a:r>
            <a:endParaRPr lang="en-IN" sz="14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E95B9E-96B7-4F60-B03F-5EBA1AAD6CB9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4265169" y="1743025"/>
            <a:ext cx="580310" cy="158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98932F3-1B02-4FCE-95F1-1FD2A41B10DD}"/>
              </a:ext>
            </a:extLst>
          </p:cNvPr>
          <p:cNvCxnSpPr/>
          <p:nvPr/>
        </p:nvCxnSpPr>
        <p:spPr>
          <a:xfrm flipV="1">
            <a:off x="4265169" y="1262743"/>
            <a:ext cx="1231915" cy="309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F591DDD-DB4A-4C06-8D09-49EF7D43E314}"/>
              </a:ext>
            </a:extLst>
          </p:cNvPr>
          <p:cNvSpPr/>
          <p:nvPr/>
        </p:nvSpPr>
        <p:spPr>
          <a:xfrm>
            <a:off x="6728999" y="2069660"/>
            <a:ext cx="1214204" cy="412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128151-B3D9-4477-BA7F-1985AE690D40}"/>
              </a:ext>
            </a:extLst>
          </p:cNvPr>
          <p:cNvSpPr/>
          <p:nvPr/>
        </p:nvSpPr>
        <p:spPr>
          <a:xfrm>
            <a:off x="6728999" y="1313322"/>
            <a:ext cx="1214204" cy="412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  <a:endParaRPr lang="en-IN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291A1E8-28D9-4F47-9A67-CE43418E3D78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>
            <a:off x="6006749" y="1417658"/>
            <a:ext cx="722250" cy="1017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5129E9F-EF6F-4A5B-9CAC-A2DA43F22B9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6292110" y="1901857"/>
            <a:ext cx="436889" cy="373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8993B7B9-1A96-4281-9898-1AF549E7C1CE}"/>
              </a:ext>
            </a:extLst>
          </p:cNvPr>
          <p:cNvCxnSpPr>
            <a:endCxn id="31" idx="1"/>
          </p:cNvCxnSpPr>
          <p:nvPr/>
        </p:nvCxnSpPr>
        <p:spPr>
          <a:xfrm flipV="1">
            <a:off x="5029668" y="2275779"/>
            <a:ext cx="1699331" cy="348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F6CC6D-1D15-48B0-8D6F-78663BE17C6C}"/>
              </a:ext>
            </a:extLst>
          </p:cNvPr>
          <p:cNvSpPr txBox="1"/>
          <p:nvPr/>
        </p:nvSpPr>
        <p:spPr>
          <a:xfrm>
            <a:off x="8171568" y="1463753"/>
            <a:ext cx="3735071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Validation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split – users are split, stratified with number of unique items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split – done for of each user separately based on their purchases.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8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00" y="720908"/>
            <a:ext cx="10085858" cy="541835"/>
          </a:xfrm>
        </p:spPr>
        <p:txBody>
          <a:bodyPr/>
          <a:lstStyle/>
          <a:p>
            <a:r>
              <a:rPr lang="en-US" b="1" dirty="0"/>
              <a:t>Variational Autoencoder Based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2621C-B3A2-417A-8DE3-65D127D2FAFB}"/>
              </a:ext>
            </a:extLst>
          </p:cNvPr>
          <p:cNvSpPr/>
          <p:nvPr/>
        </p:nvSpPr>
        <p:spPr>
          <a:xfrm>
            <a:off x="1943725" y="1713261"/>
            <a:ext cx="389744" cy="1918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176</a:t>
            </a:r>
            <a:endParaRPr lang="en-IN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69242-CCC5-42F8-9611-49A155EF05B3}"/>
              </a:ext>
            </a:extLst>
          </p:cNvPr>
          <p:cNvSpPr/>
          <p:nvPr/>
        </p:nvSpPr>
        <p:spPr>
          <a:xfrm>
            <a:off x="2678243" y="2068638"/>
            <a:ext cx="389744" cy="126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EB951-D61C-4E2E-BE6A-EFD4793805F4}"/>
              </a:ext>
            </a:extLst>
          </p:cNvPr>
          <p:cNvSpPr/>
          <p:nvPr/>
        </p:nvSpPr>
        <p:spPr>
          <a:xfrm>
            <a:off x="3360295" y="2343580"/>
            <a:ext cx="389744" cy="74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  <a:endParaRPr lang="en-IN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FFCA9-9F9C-4FBD-A281-6C21F852F5E7}"/>
              </a:ext>
            </a:extLst>
          </p:cNvPr>
          <p:cNvSpPr/>
          <p:nvPr/>
        </p:nvSpPr>
        <p:spPr>
          <a:xfrm>
            <a:off x="4042348" y="2068638"/>
            <a:ext cx="389744" cy="126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FD380-60A2-42CB-9F52-D68CA5A72BD3}"/>
              </a:ext>
            </a:extLst>
          </p:cNvPr>
          <p:cNvSpPr/>
          <p:nvPr/>
        </p:nvSpPr>
        <p:spPr>
          <a:xfrm>
            <a:off x="4821836" y="1713261"/>
            <a:ext cx="389744" cy="1918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176</a:t>
            </a:r>
            <a:endParaRPr lang="en-IN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81D3E-53DA-4A3D-B62C-EE1C17ADEDF0}"/>
              </a:ext>
            </a:extLst>
          </p:cNvPr>
          <p:cNvSpPr/>
          <p:nvPr/>
        </p:nvSpPr>
        <p:spPr>
          <a:xfrm>
            <a:off x="470941" y="2145787"/>
            <a:ext cx="1139253" cy="8956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178x176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D11F4A-1359-46AA-AD64-500285BB6D11}"/>
              </a:ext>
            </a:extLst>
          </p:cNvPr>
          <p:cNvSpPr/>
          <p:nvPr/>
        </p:nvSpPr>
        <p:spPr>
          <a:xfrm>
            <a:off x="6100997" y="2145787"/>
            <a:ext cx="1079292" cy="8956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178x176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F81167-D32E-45A8-BA89-C954261CFFE5}"/>
              </a:ext>
            </a:extLst>
          </p:cNvPr>
          <p:cNvCxnSpPr>
            <a:cxnSpLocks/>
          </p:cNvCxnSpPr>
          <p:nvPr/>
        </p:nvCxnSpPr>
        <p:spPr>
          <a:xfrm rot="5400000">
            <a:off x="2754981" y="3374228"/>
            <a:ext cx="1105697" cy="487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1302F7-710E-41F2-AD05-2EDBF070FA1D}"/>
              </a:ext>
            </a:extLst>
          </p:cNvPr>
          <p:cNvSpPr txBox="1"/>
          <p:nvPr/>
        </p:nvSpPr>
        <p:spPr>
          <a:xfrm>
            <a:off x="1711599" y="4170668"/>
            <a:ext cx="203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Reparameterization trick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AC1BB-3F16-4BBC-9DCE-DEABEBA56904}"/>
              </a:ext>
            </a:extLst>
          </p:cNvPr>
          <p:cNvSpPr txBox="1"/>
          <p:nvPr/>
        </p:nvSpPr>
        <p:spPr>
          <a:xfrm>
            <a:off x="470941" y="4631961"/>
            <a:ext cx="1111645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is the user-item interaction matrix with -1 for non-interacted user-item pair and (0-1) rating for interacted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the predicted rating for all user-item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with MSE loss and evaluated on validation dataset based on RNDCG 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MSE loss for only interacted items are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epochs with an early stopping of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optimizer, learning rate </a:t>
            </a:r>
            <a:r>
              <a:rPr lang="en-US" dirty="0">
                <a:sym typeface="Wingdings" panose="05000000000000000000" pitchFamily="2" charset="2"/>
              </a:rPr>
              <a:t>0.01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E0560-6DDD-4F59-905D-D784958EB82A}"/>
              </a:ext>
            </a:extLst>
          </p:cNvPr>
          <p:cNvSpPr txBox="1"/>
          <p:nvPr/>
        </p:nvSpPr>
        <p:spPr>
          <a:xfrm>
            <a:off x="7420131" y="2492191"/>
            <a:ext cx="385247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RNDCG</a:t>
            </a:r>
            <a:r>
              <a:rPr lang="en-IN" dirty="0"/>
              <a:t> increased from 0.5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0.90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MSE</a:t>
            </a:r>
            <a:r>
              <a:rPr lang="en-IN" dirty="0"/>
              <a:t> decreased from 0.25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0.057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PI</a:t>
            </a:r>
            <a:r>
              <a:rPr lang="en-IN" dirty="0"/>
              <a:t> increased from 0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0.155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5A10C9-A8E1-4DDA-B08A-70583617884E}"/>
              </a:ext>
            </a:extLst>
          </p:cNvPr>
          <p:cNvCxnSpPr>
            <a:endCxn id="10" idx="1"/>
          </p:cNvCxnSpPr>
          <p:nvPr/>
        </p:nvCxnSpPr>
        <p:spPr>
          <a:xfrm>
            <a:off x="5324229" y="2593618"/>
            <a:ext cx="77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FE460A-4104-4902-853A-A370D86BA4FF}"/>
              </a:ext>
            </a:extLst>
          </p:cNvPr>
          <p:cNvSpPr txBox="1"/>
          <p:nvPr/>
        </p:nvSpPr>
        <p:spPr>
          <a:xfrm>
            <a:off x="5316512" y="2256527"/>
            <a:ext cx="93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sigmoid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8069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Non-Negative Matrix Factorization Based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7442B-8B75-49D4-AD19-0E1E73C68EF1}"/>
              </a:ext>
            </a:extLst>
          </p:cNvPr>
          <p:cNvSpPr/>
          <p:nvPr/>
        </p:nvSpPr>
        <p:spPr>
          <a:xfrm>
            <a:off x="1139251" y="2173573"/>
            <a:ext cx="464695" cy="226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3A6F6-1095-4B5A-976A-2BF5358340D1}"/>
              </a:ext>
            </a:extLst>
          </p:cNvPr>
          <p:cNvSpPr/>
          <p:nvPr/>
        </p:nvSpPr>
        <p:spPr>
          <a:xfrm>
            <a:off x="1858780" y="1523285"/>
            <a:ext cx="3207895" cy="38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8842F-31F8-4B53-B72A-CB1ADFD1867D}"/>
              </a:ext>
            </a:extLst>
          </p:cNvPr>
          <p:cNvSpPr/>
          <p:nvPr/>
        </p:nvSpPr>
        <p:spPr>
          <a:xfrm>
            <a:off x="1858780" y="2173574"/>
            <a:ext cx="3207895" cy="2263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178x176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B8DE3B9-BA7D-4C63-BA2D-0213C1A3DDCD}"/>
              </a:ext>
            </a:extLst>
          </p:cNvPr>
          <p:cNvCxnSpPr>
            <a:stCxn id="4" idx="2"/>
          </p:cNvCxnSpPr>
          <p:nvPr/>
        </p:nvCxnSpPr>
        <p:spPr>
          <a:xfrm rot="5400000">
            <a:off x="745760" y="4485807"/>
            <a:ext cx="674558" cy="577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5812122-A82A-4C9E-8A86-8CA686C1F068}"/>
              </a:ext>
            </a:extLst>
          </p:cNvPr>
          <p:cNvCxnSpPr>
            <a:stCxn id="5" idx="3"/>
          </p:cNvCxnSpPr>
          <p:nvPr/>
        </p:nvCxnSpPr>
        <p:spPr>
          <a:xfrm>
            <a:off x="5066675" y="1718158"/>
            <a:ext cx="419725" cy="455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AFFB63-26EF-47A9-950F-4F26C466F731}"/>
              </a:ext>
            </a:extLst>
          </p:cNvPr>
          <p:cNvSpPr txBox="1"/>
          <p:nvPr/>
        </p:nvSpPr>
        <p:spPr>
          <a:xfrm>
            <a:off x="329785" y="5111646"/>
            <a:ext cx="10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178x10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CAEC-8B1A-4FBA-BA34-F5D78B2A887F}"/>
              </a:ext>
            </a:extLst>
          </p:cNvPr>
          <p:cNvSpPr txBox="1"/>
          <p:nvPr/>
        </p:nvSpPr>
        <p:spPr>
          <a:xfrm>
            <a:off x="5276537" y="2173573"/>
            <a:ext cx="10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10x176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2F4B3-E8D9-4B3B-A5FE-30D5D91C340A}"/>
              </a:ext>
            </a:extLst>
          </p:cNvPr>
          <p:cNvSpPr txBox="1"/>
          <p:nvPr/>
        </p:nvSpPr>
        <p:spPr>
          <a:xfrm>
            <a:off x="5486400" y="4268624"/>
            <a:ext cx="619093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latent vectors such that their cross product gives the user-interaction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n_factors of 10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epochs of gradient descent was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on Funk-SVD loss which only considers MSE loss of interacted items and ignores non-interacted.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97C56-5995-4DB6-B67D-DD570909C808}"/>
              </a:ext>
            </a:extLst>
          </p:cNvPr>
          <p:cNvSpPr txBox="1"/>
          <p:nvPr/>
        </p:nvSpPr>
        <p:spPr>
          <a:xfrm>
            <a:off x="6813030" y="1711909"/>
            <a:ext cx="385247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RNDCG</a:t>
            </a:r>
            <a:r>
              <a:rPr lang="en-IN" dirty="0"/>
              <a:t> increased from 0.5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0.88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MSE</a:t>
            </a:r>
            <a:r>
              <a:rPr lang="en-IN" dirty="0"/>
              <a:t> decreased from 0.25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0.055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PI</a:t>
            </a:r>
            <a:r>
              <a:rPr lang="en-IN" dirty="0"/>
              <a:t> increased from 0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0.724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2AA5A-EAF8-4E59-8A86-20B7959198C1}"/>
              </a:ext>
            </a:extLst>
          </p:cNvPr>
          <p:cNvSpPr txBox="1"/>
          <p:nvPr/>
        </p:nvSpPr>
        <p:spPr>
          <a:xfrm>
            <a:off x="2908092" y="4926980"/>
            <a:ext cx="1041814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X B = C</a:t>
            </a:r>
            <a:endParaRPr lang="en-IN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9AA0687-F4B6-4AE6-BDB3-122C2AC06866}"/>
              </a:ext>
            </a:extLst>
          </p:cNvPr>
          <p:cNvCxnSpPr>
            <a:stCxn id="15" idx="2"/>
          </p:cNvCxnSpPr>
          <p:nvPr/>
        </p:nvCxnSpPr>
        <p:spPr>
          <a:xfrm rot="5400000">
            <a:off x="2968571" y="5340764"/>
            <a:ext cx="504881" cy="415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DF603B-E542-447E-A7CD-8BB56C354DA0}"/>
              </a:ext>
            </a:extLst>
          </p:cNvPr>
          <p:cNvSpPr txBox="1"/>
          <p:nvPr/>
        </p:nvSpPr>
        <p:spPr>
          <a:xfrm>
            <a:off x="2038665" y="5783107"/>
            <a:ext cx="21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C, find A and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83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05618-2B00-4EFF-875A-8124843864F1}"/>
              </a:ext>
            </a:extLst>
          </p:cNvPr>
          <p:cNvSpPr txBox="1"/>
          <p:nvPr/>
        </p:nvSpPr>
        <p:spPr>
          <a:xfrm>
            <a:off x="6813029" y="3429000"/>
            <a:ext cx="385247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RNDCG</a:t>
            </a:r>
            <a:r>
              <a:rPr lang="en-IN" dirty="0"/>
              <a:t> increased from 0.5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0.88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MSE</a:t>
            </a:r>
            <a:r>
              <a:rPr lang="en-IN" dirty="0"/>
              <a:t> decreased from 0.25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0.055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PI</a:t>
            </a:r>
            <a:r>
              <a:rPr lang="en-IN" dirty="0"/>
              <a:t> increased from 0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0.724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6BE25-DC9E-455E-8AEF-9ECCAAA820AE}"/>
              </a:ext>
            </a:extLst>
          </p:cNvPr>
          <p:cNvSpPr txBox="1"/>
          <p:nvPr/>
        </p:nvSpPr>
        <p:spPr>
          <a:xfrm>
            <a:off x="1526499" y="3437136"/>
            <a:ext cx="385247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RNDCG</a:t>
            </a:r>
            <a:r>
              <a:rPr lang="en-IN" dirty="0"/>
              <a:t> increased from 0.5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0.90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MSE</a:t>
            </a:r>
            <a:r>
              <a:rPr lang="en-IN" dirty="0"/>
              <a:t> decreased from 0.25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0.057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PI</a:t>
            </a:r>
            <a:r>
              <a:rPr lang="en-IN" dirty="0"/>
              <a:t> increased from 0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0.155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0F3EF-2105-45E8-BECF-C2CAF93BAC56}"/>
              </a:ext>
            </a:extLst>
          </p:cNvPr>
          <p:cNvSpPr txBox="1"/>
          <p:nvPr/>
        </p:nvSpPr>
        <p:spPr>
          <a:xfrm>
            <a:off x="1526499" y="4428883"/>
            <a:ext cx="385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Variational Autoencoder </a:t>
            </a:r>
          </a:p>
          <a:p>
            <a:pPr algn="ctr"/>
            <a:r>
              <a:rPr lang="en-US" dirty="0"/>
              <a:t>Based Collaborative Filtering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1C0BE-36B9-4327-A685-F01A7C01C329}"/>
              </a:ext>
            </a:extLst>
          </p:cNvPr>
          <p:cNvSpPr txBox="1"/>
          <p:nvPr/>
        </p:nvSpPr>
        <p:spPr>
          <a:xfrm>
            <a:off x="6813029" y="4412644"/>
            <a:ext cx="385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Non-negative Matrix factorization Based Collaborative Filtering 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186EC6-5C0B-487E-B9EF-599EEC2A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00" y="720908"/>
            <a:ext cx="10085858" cy="541835"/>
          </a:xfrm>
        </p:spPr>
        <p:txBody>
          <a:bodyPr/>
          <a:lstStyle/>
          <a:p>
            <a:r>
              <a:rPr lang="en-US" b="1" dirty="0"/>
              <a:t>Which model to choose?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7AD14-406E-47CA-81DE-BE7636EB2DF1}"/>
              </a:ext>
            </a:extLst>
          </p:cNvPr>
          <p:cNvSpPr txBox="1"/>
          <p:nvPr/>
        </p:nvSpPr>
        <p:spPr>
          <a:xfrm>
            <a:off x="1053071" y="5490761"/>
            <a:ext cx="10085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have similar RNDCG and MSE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NMF model has much better personalization score than VAE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491F2-92A4-4377-832E-95A925ACEBC6}"/>
              </a:ext>
            </a:extLst>
          </p:cNvPr>
          <p:cNvSpPr txBox="1"/>
          <p:nvPr/>
        </p:nvSpPr>
        <p:spPr>
          <a:xfrm>
            <a:off x="281300" y="1602434"/>
            <a:ext cx="6115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 we work with both  of these models? Why 2 not 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VAE was benchmarked to be better for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NMF was benchmarked for better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not combine both?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3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F67-39AA-4BD1-AD5A-763777E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Hybrid Recommender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4CDE-7F4A-4F5F-9533-97864B6C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99" y="1485673"/>
            <a:ext cx="6779067" cy="5045756"/>
          </a:xfrm>
        </p:spPr>
        <p:txBody>
          <a:bodyPr/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C7FC0-5E46-4524-BA8A-D3F41D172865}"/>
              </a:ext>
            </a:extLst>
          </p:cNvPr>
          <p:cNvSpPr txBox="1"/>
          <p:nvPr/>
        </p:nvSpPr>
        <p:spPr>
          <a:xfrm>
            <a:off x="464695" y="1485673"/>
            <a:ext cx="6115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different types of recommendations given are as follows: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 Sell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Upsell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History Based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Popularity based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Item Content Based Recommendations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9C4E6-4A9A-4EA4-8D7E-5222216DA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01" r="1869" b="6744"/>
          <a:stretch/>
        </p:blipFill>
        <p:spPr>
          <a:xfrm>
            <a:off x="5898852" y="2199668"/>
            <a:ext cx="5828453" cy="265326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A63A2-BE0E-463F-80AF-64422B23179B}"/>
              </a:ext>
            </a:extLst>
          </p:cNvPr>
          <p:cNvSpPr txBox="1"/>
          <p:nvPr/>
        </p:nvSpPr>
        <p:spPr>
          <a:xfrm>
            <a:off x="7032266" y="5002995"/>
            <a:ext cx="356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from our User-Interface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53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966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Problem Statement: CrossSell_UpSell</vt:lpstr>
      <vt:lpstr>Outline</vt:lpstr>
      <vt:lpstr>Preprocessing</vt:lpstr>
      <vt:lpstr>Rating Algorithm</vt:lpstr>
      <vt:lpstr>ML Modelling</vt:lpstr>
      <vt:lpstr>Variational Autoencoder Based</vt:lpstr>
      <vt:lpstr>Non-Negative Matrix Factorization Based</vt:lpstr>
      <vt:lpstr>Which model to choose?</vt:lpstr>
      <vt:lpstr>Our Hybrid Recommender</vt:lpstr>
      <vt:lpstr>Cross-sell Recommendations</vt:lpstr>
      <vt:lpstr>Other Recommendations</vt:lpstr>
      <vt:lpstr>Our User Interface (Flask app on local server)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CrossSell_UpSell</dc:title>
  <dc:creator>Jose Moti</dc:creator>
  <cp:lastModifiedBy>Jose Moti</cp:lastModifiedBy>
  <cp:revision>7</cp:revision>
  <dcterms:created xsi:type="dcterms:W3CDTF">2021-05-23T08:28:26Z</dcterms:created>
  <dcterms:modified xsi:type="dcterms:W3CDTF">2021-05-23T13:02:08Z</dcterms:modified>
</cp:coreProperties>
</file>