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302" r:id="rId8"/>
    <p:sldId id="263" r:id="rId9"/>
    <p:sldId id="264" r:id="rId10"/>
    <p:sldId id="265" r:id="rId11"/>
    <p:sldId id="266" r:id="rId12"/>
    <p:sldId id="267" r:id="rId13"/>
    <p:sldId id="270" r:id="rId14"/>
    <p:sldId id="268" r:id="rId15"/>
    <p:sldId id="269" r:id="rId16"/>
    <p:sldId id="271" r:id="rId17"/>
    <p:sldId id="272" r:id="rId18"/>
    <p:sldId id="294" r:id="rId19"/>
    <p:sldId id="303" r:id="rId20"/>
    <p:sldId id="273" r:id="rId21"/>
    <p:sldId id="274" r:id="rId22"/>
    <p:sldId id="276" r:id="rId23"/>
    <p:sldId id="277" r:id="rId24"/>
    <p:sldId id="281" r:id="rId25"/>
    <p:sldId id="297" r:id="rId26"/>
    <p:sldId id="296" r:id="rId27"/>
    <p:sldId id="282" r:id="rId28"/>
    <p:sldId id="295" r:id="rId29"/>
    <p:sldId id="299" r:id="rId30"/>
    <p:sldId id="304" r:id="rId31"/>
    <p:sldId id="301" r:id="rId32"/>
  </p:sldIdLst>
  <p:sldSz cx="9144000" cy="5143500" type="screen16x9"/>
  <p:notesSz cx="6858000" cy="9144000"/>
  <p:embeddedFontLst>
    <p:embeddedFont>
      <p:font typeface="Caveat SemiBold" panose="020B0604020202020204" charset="0"/>
      <p:regular r:id="rId34"/>
      <p:bold r:id="rId35"/>
    </p:embeddedFont>
    <p:embeddedFont>
      <p:font typeface="Felix Titling" panose="04060505060202020A04" pitchFamily="82" charset="0"/>
      <p:regular r:id="rId36"/>
    </p:embeddedFont>
    <p:embeddedFont>
      <p:font typeface="Forte" panose="03060902040502070203" pitchFamily="66" charset="0"/>
      <p:regular r:id="rId37"/>
    </p:embeddedFont>
    <p:embeddedFont>
      <p:font typeface="Lexend" panose="020B0604020202020204" charset="0"/>
      <p:regular r:id="rId38"/>
      <p:bold r:id="rId39"/>
    </p:embeddedFont>
    <p:embeddedFont>
      <p:font typeface="Roboto" panose="02000000000000000000" pitchFamily="2"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PywDFk3cVTGe9o2tZRU6lnWJ4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2B1444-42BC-4E83-84C9-F6DF11A9D290}">
  <a:tblStyle styleId="{832B1444-42BC-4E83-84C9-F6DF11A9D29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3" autoAdjust="0"/>
    <p:restoredTop sz="94660"/>
  </p:normalViewPr>
  <p:slideViewPr>
    <p:cSldViewPr snapToGrid="0">
      <p:cViewPr varScale="1">
        <p:scale>
          <a:sx n="103" d="100"/>
          <a:sy n="103" d="100"/>
        </p:scale>
        <p:origin x="8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f93825a10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f93825a10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93825a10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f93825a10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f93825a10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1f93825a10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f93825a10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f93825a10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93825a10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1f93825a10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714747e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714747e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0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93825a10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f93825a10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36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f93825a10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f93825a10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93825a10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f93825a10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93825a10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1f93825a10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714747e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714747e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6589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714747e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714747e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440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f93825a10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1f93825a10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714747e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714747e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538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714747e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714747e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92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15ca10da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215ca10da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714747e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714747e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68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714747e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714747e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98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12" y="0"/>
            <a:ext cx="9144024" cy="5143501"/>
          </a:xfrm>
          <a:prstGeom prst="rect">
            <a:avLst/>
          </a:prstGeom>
          <a:noFill/>
          <a:ln>
            <a:noFill/>
          </a:ln>
        </p:spPr>
      </p:pic>
      <p:pic>
        <p:nvPicPr>
          <p:cNvPr id="55" name="Google Shape;55;p1"/>
          <p:cNvPicPr preferRelativeResize="0"/>
          <p:nvPr/>
        </p:nvPicPr>
        <p:blipFill rotWithShape="1">
          <a:blip r:embed="rId4">
            <a:alphaModFix/>
          </a:blip>
          <a:srcRect b="41192"/>
          <a:stretch/>
        </p:blipFill>
        <p:spPr>
          <a:xfrm>
            <a:off x="0" y="0"/>
            <a:ext cx="9144003" cy="1068575"/>
          </a:xfrm>
          <a:prstGeom prst="rect">
            <a:avLst/>
          </a:prstGeom>
          <a:noFill/>
          <a:ln>
            <a:noFill/>
          </a:ln>
        </p:spPr>
      </p:pic>
      <p:pic>
        <p:nvPicPr>
          <p:cNvPr id="56" name="Google Shape;56;p1"/>
          <p:cNvPicPr preferRelativeResize="0"/>
          <p:nvPr/>
        </p:nvPicPr>
        <p:blipFill rotWithShape="1">
          <a:blip r:embed="rId5">
            <a:alphaModFix/>
          </a:blip>
          <a:srcRect t="316" b="327"/>
          <a:stretch/>
        </p:blipFill>
        <p:spPr>
          <a:xfrm>
            <a:off x="0" y="4398250"/>
            <a:ext cx="9144003" cy="767450"/>
          </a:xfrm>
          <a:prstGeom prst="rect">
            <a:avLst/>
          </a:prstGeom>
          <a:noFill/>
          <a:ln>
            <a:noFill/>
          </a:ln>
        </p:spPr>
      </p:pic>
      <p:sp>
        <p:nvSpPr>
          <p:cNvPr id="57" name="Google Shape;57;p1"/>
          <p:cNvSpPr txBox="1"/>
          <p:nvPr/>
        </p:nvSpPr>
        <p:spPr>
          <a:xfrm>
            <a:off x="3325350" y="1068575"/>
            <a:ext cx="24933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dirty="0">
                <a:solidFill>
                  <a:schemeClr val="lt1"/>
                </a:solidFill>
                <a:latin typeface="Lexend"/>
                <a:ea typeface="Lexend"/>
                <a:cs typeface="Lexend"/>
                <a:sym typeface="Lexend"/>
              </a:rPr>
              <a:t>MECLABS</a:t>
            </a:r>
            <a:endParaRPr sz="3600" b="1" i="0" u="none" strike="noStrike" cap="none" dirty="0">
              <a:solidFill>
                <a:schemeClr val="lt1"/>
              </a:solidFill>
              <a:latin typeface="Lexend"/>
              <a:ea typeface="Lexend"/>
              <a:cs typeface="Lexend"/>
              <a:sym typeface="Lexend"/>
            </a:endParaRPr>
          </a:p>
        </p:txBody>
      </p:sp>
      <p:sp>
        <p:nvSpPr>
          <p:cNvPr id="58" name="Google Shape;58;p1"/>
          <p:cNvSpPr txBox="1"/>
          <p:nvPr/>
        </p:nvSpPr>
        <p:spPr>
          <a:xfrm>
            <a:off x="3325350" y="1549003"/>
            <a:ext cx="2493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Bring your ideas to life today</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f93825a10c_0_26"/>
          <p:cNvSpPr txBox="1">
            <a:spLocks noGrp="1"/>
          </p:cNvSpPr>
          <p:nvPr>
            <p:ph type="title"/>
          </p:nvPr>
        </p:nvSpPr>
        <p:spPr>
          <a:xfrm>
            <a:off x="311700" y="628691"/>
            <a:ext cx="8520600" cy="4185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t> </a:t>
            </a:r>
            <a:r>
              <a:rPr lang="en" b="1" u="sng" dirty="0">
                <a:latin typeface="Felix Titling" pitchFamily="82" charset="0"/>
              </a:rPr>
              <a:t>OVERALL TINKERCAD CIRCUIT</a:t>
            </a:r>
            <a:endParaRPr b="1" u="sng" dirty="0">
              <a:latin typeface="Felix Titling" pitchFamily="82" charset="0"/>
            </a:endParaRPr>
          </a:p>
        </p:txBody>
      </p:sp>
      <p:sp>
        <p:nvSpPr>
          <p:cNvPr id="130" name="Google Shape;130;g1f93825a10c_0_26"/>
          <p:cNvSpPr txBox="1">
            <a:spLocks noGrp="1"/>
          </p:cNvSpPr>
          <p:nvPr>
            <p:ph type="body" idx="1"/>
          </p:nvPr>
        </p:nvSpPr>
        <p:spPr>
          <a:xfrm>
            <a:off x="311700" y="1309607"/>
            <a:ext cx="8520600" cy="32592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dirty="0"/>
          </a:p>
          <a:p>
            <a:pPr marL="114300" lvl="0" indent="0" algn="l" rtl="0">
              <a:lnSpc>
                <a:spcPct val="115000"/>
              </a:lnSpc>
              <a:spcBef>
                <a:spcPts val="0"/>
              </a:spcBef>
              <a:spcAft>
                <a:spcPts val="0"/>
              </a:spcAft>
              <a:buSzPts val="1800"/>
              <a:buNone/>
            </a:pPr>
            <a:endParaRPr dirty="0"/>
          </a:p>
        </p:txBody>
      </p:sp>
      <p:pic>
        <p:nvPicPr>
          <p:cNvPr id="131" name="Google Shape;131;g1f93825a10c_0_26"/>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132" name="Google Shape;132;g1f93825a10c_0_26"/>
          <p:cNvPicPr preferRelativeResize="0"/>
          <p:nvPr/>
        </p:nvPicPr>
        <p:blipFill rotWithShape="1">
          <a:blip r:embed="rId4">
            <a:alphaModFix/>
          </a:blip>
          <a:srcRect b="41193"/>
          <a:stretch/>
        </p:blipFill>
        <p:spPr>
          <a:xfrm>
            <a:off x="0" y="-11015"/>
            <a:ext cx="9144003" cy="907589"/>
          </a:xfrm>
          <a:prstGeom prst="rect">
            <a:avLst/>
          </a:prstGeom>
          <a:noFill/>
          <a:ln>
            <a:noFill/>
          </a:ln>
        </p:spPr>
      </p:pic>
      <p:pic>
        <p:nvPicPr>
          <p:cNvPr id="4" name="Picture 3">
            <a:extLst>
              <a:ext uri="{FF2B5EF4-FFF2-40B4-BE49-F238E27FC236}">
                <a16:creationId xmlns:a16="http://schemas.microsoft.com/office/drawing/2014/main" id="{DB5972B5-A3CE-351C-6D55-EF9F283D517F}"/>
              </a:ext>
            </a:extLst>
          </p:cNvPr>
          <p:cNvPicPr>
            <a:picLocks noChangeAspect="1"/>
          </p:cNvPicPr>
          <p:nvPr/>
        </p:nvPicPr>
        <p:blipFill>
          <a:blip r:embed="rId5"/>
          <a:stretch>
            <a:fillRect/>
          </a:stretch>
        </p:blipFill>
        <p:spPr>
          <a:xfrm>
            <a:off x="936702" y="1162316"/>
            <a:ext cx="7121912" cy="35537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7"/>
          <p:cNvSpPr txBox="1">
            <a:spLocks noGrp="1"/>
          </p:cNvSpPr>
          <p:nvPr>
            <p:ph type="body" idx="1"/>
          </p:nvPr>
        </p:nvSpPr>
        <p:spPr>
          <a:xfrm>
            <a:off x="311700" y="1317356"/>
            <a:ext cx="8520600" cy="3251518"/>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dirty="0">
                <a:solidFill>
                  <a:schemeClr val="tx1"/>
                </a:solidFill>
              </a:rPr>
              <a:t>For better understanding, we have divided the project into 2 parts: </a:t>
            </a:r>
          </a:p>
          <a:p>
            <a:pPr marL="114300" lvl="0" indent="0" algn="l" rtl="0">
              <a:lnSpc>
                <a:spcPct val="115000"/>
              </a:lnSpc>
              <a:spcBef>
                <a:spcPts val="0"/>
              </a:spcBef>
              <a:spcAft>
                <a:spcPts val="0"/>
              </a:spcAft>
              <a:buSzPts val="1800"/>
              <a:buNone/>
            </a:pPr>
            <a:endParaRPr lang="en-US" dirty="0">
              <a:solidFill>
                <a:schemeClr val="tx1"/>
              </a:solidFill>
            </a:endParaRPr>
          </a:p>
          <a:p>
            <a:pPr marL="457200" lvl="0" indent="-342900" algn="l" rtl="0">
              <a:lnSpc>
                <a:spcPct val="115000"/>
              </a:lnSpc>
              <a:spcBef>
                <a:spcPts val="0"/>
              </a:spcBef>
              <a:spcAft>
                <a:spcPts val="0"/>
              </a:spcAft>
              <a:buClr>
                <a:schemeClr val="tx1"/>
              </a:buClr>
              <a:buSzPts val="1800"/>
              <a:buFont typeface="+mj-lt"/>
              <a:buAutoNum type="arabicPeriod"/>
            </a:pPr>
            <a:r>
              <a:rPr lang="en-US" dirty="0">
                <a:solidFill>
                  <a:schemeClr val="tx1"/>
                </a:solidFill>
              </a:rPr>
              <a:t>Automatic streetlight</a:t>
            </a:r>
          </a:p>
          <a:p>
            <a:pPr marL="457200" lvl="0" indent="-342900" algn="l" rtl="0">
              <a:lnSpc>
                <a:spcPct val="115000"/>
              </a:lnSpc>
              <a:spcBef>
                <a:spcPts val="0"/>
              </a:spcBef>
              <a:spcAft>
                <a:spcPts val="0"/>
              </a:spcAft>
              <a:buClr>
                <a:schemeClr val="tx1"/>
              </a:buClr>
              <a:buSzPts val="1800"/>
              <a:buFont typeface="+mj-lt"/>
              <a:buAutoNum type="arabicPeriod"/>
            </a:pPr>
            <a:r>
              <a:rPr lang="en-US" dirty="0">
                <a:solidFill>
                  <a:schemeClr val="tx1"/>
                </a:solidFill>
              </a:rPr>
              <a:t>Sun tracking solar panels </a:t>
            </a:r>
          </a:p>
          <a:p>
            <a:pPr marL="114300" lvl="0" indent="0" algn="l" rtl="0">
              <a:lnSpc>
                <a:spcPct val="115000"/>
              </a:lnSpc>
              <a:spcBef>
                <a:spcPts val="0"/>
              </a:spcBef>
              <a:spcAft>
                <a:spcPts val="0"/>
              </a:spcAft>
              <a:buSzPts val="1800"/>
              <a:buNone/>
            </a:pPr>
            <a:endParaRPr dirty="0"/>
          </a:p>
          <a:p>
            <a:pPr marL="114300" lvl="0" indent="0" algn="l" rtl="0">
              <a:lnSpc>
                <a:spcPct val="115000"/>
              </a:lnSpc>
              <a:spcBef>
                <a:spcPts val="0"/>
              </a:spcBef>
              <a:spcAft>
                <a:spcPts val="0"/>
              </a:spcAft>
              <a:buSzPts val="1800"/>
              <a:buNone/>
            </a:pPr>
            <a:endParaRPr dirty="0"/>
          </a:p>
        </p:txBody>
      </p:sp>
      <p:pic>
        <p:nvPicPr>
          <p:cNvPr id="140" name="Google Shape;140;p7"/>
          <p:cNvPicPr preferRelativeResize="0"/>
          <p:nvPr/>
        </p:nvPicPr>
        <p:blipFill rotWithShape="1">
          <a:blip r:embed="rId3">
            <a:alphaModFix/>
          </a:blip>
          <a:srcRect t="316" b="327"/>
          <a:stretch/>
        </p:blipFill>
        <p:spPr>
          <a:xfrm>
            <a:off x="0" y="4417017"/>
            <a:ext cx="9144003" cy="764182"/>
          </a:xfrm>
          <a:prstGeom prst="rect">
            <a:avLst/>
          </a:prstGeom>
          <a:noFill/>
          <a:ln>
            <a:noFill/>
          </a:ln>
        </p:spPr>
      </p:pic>
      <p:pic>
        <p:nvPicPr>
          <p:cNvPr id="141" name="Google Shape;141;p7"/>
          <p:cNvPicPr preferRelativeResize="0"/>
          <p:nvPr/>
        </p:nvPicPr>
        <p:blipFill rotWithShape="1">
          <a:blip r:embed="rId4">
            <a:alphaModFix/>
          </a:blip>
          <a:srcRect b="41192"/>
          <a:stretch/>
        </p:blipFill>
        <p:spPr>
          <a:xfrm>
            <a:off x="0" y="-15498"/>
            <a:ext cx="9144003" cy="106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311700" y="763801"/>
            <a:ext cx="8520600" cy="480448"/>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1. AUTOMATIC STREETLIGHT</a:t>
            </a:r>
            <a:endParaRPr b="1" u="sng" dirty="0">
              <a:latin typeface="Felix Titling" pitchFamily="82" charset="0"/>
            </a:endParaRPr>
          </a:p>
        </p:txBody>
      </p:sp>
      <p:sp>
        <p:nvSpPr>
          <p:cNvPr id="147" name="Google Shape;147;p9"/>
          <p:cNvSpPr txBox="1">
            <a:spLocks noGrp="1"/>
          </p:cNvSpPr>
          <p:nvPr>
            <p:ph type="body" idx="1"/>
          </p:nvPr>
        </p:nvSpPr>
        <p:spPr>
          <a:xfrm>
            <a:off x="0" y="1419923"/>
            <a:ext cx="9144000" cy="3311566"/>
          </a:xfrm>
          <a:prstGeom prst="rect">
            <a:avLst/>
          </a:prstGeom>
          <a:noFill/>
          <a:ln>
            <a:noFill/>
          </a:ln>
        </p:spPr>
        <p:txBody>
          <a:bodyPr spcFirstLastPara="1" wrap="square" lIns="91425" tIns="91425" rIns="91425" bIns="91425" anchor="t" anchorCtr="0">
            <a:noAutofit/>
          </a:bodyPr>
          <a:lstStyle/>
          <a:p>
            <a:pPr marL="457200" lvl="1" indent="0">
              <a:buClr>
                <a:schemeClr val="dk1"/>
              </a:buClr>
              <a:buSzPts val="1100"/>
              <a:buNone/>
            </a:pPr>
            <a:r>
              <a:rPr lang="en" sz="1800" dirty="0">
                <a:solidFill>
                  <a:schemeClr val="tx1"/>
                </a:solidFill>
                <a:latin typeface="Roboto"/>
                <a:ea typeface="Roboto"/>
                <a:cs typeface="Roboto"/>
                <a:sym typeface="Roboto"/>
              </a:rPr>
              <a:t>An automatic streetlight utilizes the Arduino microcontroller board to automate the switching of street lights based on the ambient light levels. This project is designed to maximize energy production when compared  to traditional street lighting systems.</a:t>
            </a:r>
            <a:endParaRPr sz="1800" dirty="0">
              <a:solidFill>
                <a:schemeClr val="tx1"/>
              </a:solidFill>
              <a:latin typeface="Roboto"/>
              <a:ea typeface="Roboto"/>
              <a:cs typeface="Roboto"/>
              <a:sym typeface="Roboto"/>
            </a:endParaRPr>
          </a:p>
          <a:p>
            <a:pPr marL="457200" lvl="1" indent="0">
              <a:spcBef>
                <a:spcPts val="1500"/>
              </a:spcBef>
              <a:buClr>
                <a:schemeClr val="dk1"/>
              </a:buClr>
              <a:buSzPts val="1100"/>
              <a:buNone/>
            </a:pPr>
            <a:r>
              <a:rPr lang="en" sz="1800" dirty="0">
                <a:solidFill>
                  <a:schemeClr val="tx1"/>
                </a:solidFill>
                <a:latin typeface="Roboto"/>
                <a:ea typeface="Roboto"/>
                <a:cs typeface="Roboto"/>
                <a:sym typeface="Roboto"/>
              </a:rPr>
              <a:t>The basic concept of an automatic streetlight system is to turn “on” the streetlights automatically when it gets dark and turn them “off” when the sun rises. The system works by sensing the ambient light levels using a light-dependent resistor (LDR) and triggering a transistor to turn “on” or “off” the streetlights based on the light levels.</a:t>
            </a:r>
            <a:endParaRPr sz="1800" dirty="0">
              <a:solidFill>
                <a:schemeClr val="tx1"/>
              </a:solidFill>
              <a:latin typeface="Roboto"/>
              <a:ea typeface="Roboto"/>
              <a:cs typeface="Roboto"/>
              <a:sym typeface="Roboto"/>
            </a:endParaRPr>
          </a:p>
          <a:p>
            <a:pPr marL="114300" lvl="0" indent="0" algn="l" rtl="0">
              <a:lnSpc>
                <a:spcPct val="115000"/>
              </a:lnSpc>
              <a:spcBef>
                <a:spcPts val="1500"/>
              </a:spcBef>
              <a:spcAft>
                <a:spcPts val="0"/>
              </a:spcAft>
              <a:buSzPts val="1800"/>
              <a:buNone/>
            </a:pPr>
            <a:endParaRPr sz="2400" dirty="0"/>
          </a:p>
          <a:p>
            <a:pPr marL="114300" lvl="0" indent="0" algn="l" rtl="0">
              <a:lnSpc>
                <a:spcPct val="115000"/>
              </a:lnSpc>
              <a:spcBef>
                <a:spcPts val="0"/>
              </a:spcBef>
              <a:spcAft>
                <a:spcPts val="0"/>
              </a:spcAft>
              <a:buSzPts val="1800"/>
              <a:buNone/>
            </a:pPr>
            <a:endParaRPr sz="2400" dirty="0"/>
          </a:p>
        </p:txBody>
      </p:sp>
      <p:pic>
        <p:nvPicPr>
          <p:cNvPr id="148" name="Google Shape;148;p9"/>
          <p:cNvPicPr preferRelativeResize="0"/>
          <p:nvPr/>
        </p:nvPicPr>
        <p:blipFill rotWithShape="1">
          <a:blip r:embed="rId3">
            <a:alphaModFix/>
          </a:blip>
          <a:srcRect t="316" b="327"/>
          <a:stretch/>
        </p:blipFill>
        <p:spPr>
          <a:xfrm>
            <a:off x="0" y="4439319"/>
            <a:ext cx="9144003" cy="764182"/>
          </a:xfrm>
          <a:prstGeom prst="rect">
            <a:avLst/>
          </a:prstGeom>
          <a:noFill/>
          <a:ln>
            <a:noFill/>
          </a:ln>
        </p:spPr>
      </p:pic>
      <p:pic>
        <p:nvPicPr>
          <p:cNvPr id="149" name="Google Shape;149;p9"/>
          <p:cNvPicPr preferRelativeResize="0"/>
          <p:nvPr/>
        </p:nvPicPr>
        <p:blipFill rotWithShape="1">
          <a:blip r:embed="rId4">
            <a:alphaModFix/>
          </a:blip>
          <a:srcRect b="41192"/>
          <a:stretch/>
        </p:blipFill>
        <p:spPr>
          <a:xfrm>
            <a:off x="0" y="0"/>
            <a:ext cx="9144003" cy="106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f93825a10c_0_73"/>
          <p:cNvSpPr txBox="1">
            <a:spLocks noGrp="1"/>
          </p:cNvSpPr>
          <p:nvPr>
            <p:ph type="title"/>
          </p:nvPr>
        </p:nvSpPr>
        <p:spPr>
          <a:xfrm>
            <a:off x="311700" y="774915"/>
            <a:ext cx="8520600" cy="4803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solidFill>
                  <a:schemeClr val="tx1"/>
                </a:solidFill>
                <a:latin typeface="Felix Titling" pitchFamily="82" charset="0"/>
              </a:rPr>
              <a:t>COMPONENTS USED</a:t>
            </a:r>
            <a:endParaRPr b="1" u="sng" dirty="0">
              <a:solidFill>
                <a:schemeClr val="tx1"/>
              </a:solidFill>
              <a:latin typeface="Felix Titling" pitchFamily="82" charset="0"/>
            </a:endParaRPr>
          </a:p>
        </p:txBody>
      </p:sp>
      <p:sp>
        <p:nvSpPr>
          <p:cNvPr id="173" name="Google Shape;173;g1f93825a10c_0_73"/>
          <p:cNvSpPr txBox="1">
            <a:spLocks noGrp="1"/>
          </p:cNvSpPr>
          <p:nvPr>
            <p:ph type="body" idx="1"/>
          </p:nvPr>
        </p:nvSpPr>
        <p:spPr>
          <a:xfrm>
            <a:off x="0" y="1255362"/>
            <a:ext cx="9144000" cy="3476125"/>
          </a:xfrm>
          <a:prstGeom prst="rect">
            <a:avLst/>
          </a:prstGeom>
          <a:noFill/>
          <a:ln>
            <a:noFill/>
          </a:ln>
        </p:spPr>
        <p:txBody>
          <a:bodyPr spcFirstLastPara="1" wrap="square" lIns="91425" tIns="91425" rIns="91425" bIns="91425" anchor="t" anchorCtr="0">
            <a:noAutofit/>
          </a:bodyPr>
          <a:lstStyle/>
          <a:p>
            <a:pPr lvl="1" indent="-361950">
              <a:spcBef>
                <a:spcPts val="1500"/>
              </a:spcBef>
              <a:buClr>
                <a:srgbClr val="374151"/>
              </a:buClr>
              <a:buSzPts val="2100"/>
              <a:buFont typeface="Roboto"/>
              <a:buChar char="●"/>
            </a:pPr>
            <a:r>
              <a:rPr lang="en" sz="1800" dirty="0">
                <a:solidFill>
                  <a:schemeClr val="tx1"/>
                </a:solidFill>
                <a:latin typeface="Roboto"/>
                <a:ea typeface="Roboto"/>
                <a:cs typeface="Roboto"/>
                <a:sym typeface="Roboto"/>
              </a:rPr>
              <a:t>Arduino board (</a:t>
            </a:r>
            <a:r>
              <a:rPr lang="en-IN" sz="1800" dirty="0">
                <a:solidFill>
                  <a:schemeClr val="tx1"/>
                </a:solidFill>
                <a:latin typeface="Roboto"/>
                <a:ea typeface="Roboto"/>
                <a:cs typeface="Roboto"/>
                <a:sym typeface="Roboto"/>
              </a:rPr>
              <a:t>e.g.,</a:t>
            </a:r>
            <a:r>
              <a:rPr lang="en" sz="1800" dirty="0">
                <a:solidFill>
                  <a:schemeClr val="tx1"/>
                </a:solidFill>
                <a:latin typeface="Roboto"/>
                <a:ea typeface="Roboto"/>
                <a:cs typeface="Roboto"/>
                <a:sym typeface="Roboto"/>
              </a:rPr>
              <a:t> Arduino Uno)</a:t>
            </a:r>
            <a:endParaRPr sz="1800" dirty="0">
              <a:solidFill>
                <a:schemeClr val="tx1"/>
              </a:solidFill>
              <a:latin typeface="Roboto"/>
              <a:ea typeface="Roboto"/>
              <a:cs typeface="Roboto"/>
              <a:sym typeface="Roboto"/>
            </a:endParaRPr>
          </a:p>
          <a:p>
            <a:pPr lvl="1" indent="-361950">
              <a:buClr>
                <a:srgbClr val="374151"/>
              </a:buClr>
              <a:buSzPts val="2100"/>
              <a:buFont typeface="Roboto"/>
              <a:buChar char="●"/>
            </a:pPr>
            <a:r>
              <a:rPr lang="en" sz="1800" dirty="0">
                <a:solidFill>
                  <a:schemeClr val="tx1"/>
                </a:solidFill>
                <a:latin typeface="Roboto"/>
                <a:ea typeface="Roboto"/>
                <a:cs typeface="Roboto"/>
                <a:sym typeface="Roboto"/>
              </a:rPr>
              <a:t>Light-dependent resistor (LDR)</a:t>
            </a:r>
            <a:endParaRPr sz="1800" dirty="0">
              <a:solidFill>
                <a:schemeClr val="tx1"/>
              </a:solidFill>
              <a:latin typeface="Roboto"/>
              <a:ea typeface="Roboto"/>
              <a:cs typeface="Roboto"/>
              <a:sym typeface="Roboto"/>
            </a:endParaRP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NPN Transistor</a:t>
            </a:r>
            <a:endParaRPr sz="1800" dirty="0">
              <a:solidFill>
                <a:schemeClr val="tx1"/>
              </a:solidFill>
              <a:latin typeface="Roboto"/>
              <a:ea typeface="Roboto"/>
              <a:cs typeface="Roboto"/>
              <a:sym typeface="Roboto"/>
            </a:endParaRPr>
          </a:p>
          <a:p>
            <a:pPr lvl="1" indent="-361950">
              <a:buClr>
                <a:srgbClr val="374151"/>
              </a:buClr>
              <a:buSzPts val="2100"/>
              <a:buFont typeface="Roboto"/>
              <a:buChar char="●"/>
            </a:pPr>
            <a:r>
              <a:rPr lang="en" sz="1800" dirty="0">
                <a:solidFill>
                  <a:schemeClr val="tx1"/>
                </a:solidFill>
                <a:latin typeface="Roboto"/>
                <a:ea typeface="Roboto"/>
                <a:cs typeface="Roboto"/>
                <a:sym typeface="Roboto"/>
              </a:rPr>
              <a:t>LED lights</a:t>
            </a:r>
          </a:p>
          <a:p>
            <a:pPr lvl="1" indent="-361950">
              <a:buClr>
                <a:srgbClr val="374151"/>
              </a:buClr>
              <a:buSzPts val="2100"/>
              <a:buFont typeface="Roboto"/>
              <a:buChar char="●"/>
            </a:pPr>
            <a:r>
              <a:rPr lang="en-IN" sz="1800" dirty="0">
                <a:solidFill>
                  <a:schemeClr val="tx1"/>
                </a:solidFill>
                <a:latin typeface="Roboto"/>
                <a:ea typeface="Roboto"/>
                <a:cs typeface="Roboto"/>
                <a:sym typeface="Roboto"/>
              </a:rPr>
              <a:t>R</a:t>
            </a:r>
            <a:r>
              <a:rPr lang="en" sz="1800" dirty="0">
                <a:solidFill>
                  <a:schemeClr val="tx1"/>
                </a:solidFill>
                <a:latin typeface="Roboto"/>
                <a:ea typeface="Roboto"/>
                <a:cs typeface="Roboto"/>
                <a:sym typeface="Roboto"/>
              </a:rPr>
              <a:t>esistors </a:t>
            </a:r>
            <a:endParaRPr sz="1800" dirty="0">
              <a:solidFill>
                <a:schemeClr val="tx1"/>
              </a:solidFill>
              <a:latin typeface="Roboto"/>
              <a:ea typeface="Roboto"/>
              <a:cs typeface="Roboto"/>
              <a:sym typeface="Roboto"/>
            </a:endParaRPr>
          </a:p>
          <a:p>
            <a:pPr lvl="1" indent="-361950">
              <a:buClr>
                <a:srgbClr val="374151"/>
              </a:buClr>
              <a:buSzPts val="2100"/>
              <a:buFont typeface="Roboto"/>
              <a:buChar char="●"/>
            </a:pPr>
            <a:r>
              <a:rPr lang="en" sz="1800" dirty="0">
                <a:solidFill>
                  <a:schemeClr val="tx1"/>
                </a:solidFill>
                <a:latin typeface="Roboto"/>
                <a:ea typeface="Roboto"/>
                <a:cs typeface="Roboto"/>
                <a:sym typeface="Roboto"/>
              </a:rPr>
              <a:t>Jumper wires</a:t>
            </a:r>
            <a:endParaRPr sz="1800" dirty="0">
              <a:solidFill>
                <a:schemeClr val="tx1"/>
              </a:solidFill>
              <a:latin typeface="Roboto"/>
              <a:ea typeface="Roboto"/>
              <a:cs typeface="Roboto"/>
              <a:sym typeface="Roboto"/>
            </a:endParaRPr>
          </a:p>
          <a:p>
            <a:pPr lvl="1" indent="-361950">
              <a:buClr>
                <a:srgbClr val="374151"/>
              </a:buClr>
              <a:buSzPts val="2100"/>
              <a:buFont typeface="Roboto"/>
              <a:buChar char="●"/>
            </a:pPr>
            <a:r>
              <a:rPr lang="en" sz="1800" dirty="0">
                <a:solidFill>
                  <a:schemeClr val="tx1"/>
                </a:solidFill>
                <a:latin typeface="Roboto"/>
                <a:ea typeface="Roboto"/>
                <a:cs typeface="Roboto"/>
                <a:sym typeface="Roboto"/>
              </a:rPr>
              <a:t>Breadboard</a:t>
            </a:r>
            <a:endParaRPr sz="1800" dirty="0">
              <a:solidFill>
                <a:schemeClr val="tx1"/>
              </a:solidFill>
              <a:latin typeface="Roboto"/>
              <a:ea typeface="Roboto"/>
              <a:cs typeface="Roboto"/>
              <a:sym typeface="Roboto"/>
            </a:endParaRPr>
          </a:p>
          <a:p>
            <a:pPr lvl="1" indent="-361950">
              <a:buClr>
                <a:srgbClr val="374151"/>
              </a:buClr>
              <a:buSzPts val="2100"/>
              <a:buFont typeface="Roboto"/>
              <a:buChar char="●"/>
            </a:pPr>
            <a:r>
              <a:rPr lang="en" sz="1800" dirty="0">
                <a:solidFill>
                  <a:schemeClr val="tx1"/>
                </a:solidFill>
                <a:latin typeface="Roboto"/>
                <a:ea typeface="Roboto"/>
                <a:cs typeface="Roboto"/>
                <a:sym typeface="Roboto"/>
              </a:rPr>
              <a:t>9V battery or power supply</a:t>
            </a:r>
            <a:endParaRPr sz="1800" dirty="0">
              <a:solidFill>
                <a:schemeClr val="tx1"/>
              </a:solidFill>
              <a:latin typeface="Roboto"/>
              <a:ea typeface="Roboto"/>
              <a:cs typeface="Roboto"/>
              <a:sym typeface="Roboto"/>
            </a:endParaRPr>
          </a:p>
          <a:p>
            <a:pPr marL="0" lvl="0" indent="0" algn="l" rtl="0">
              <a:spcBef>
                <a:spcPts val="1500"/>
              </a:spcBef>
              <a:spcAft>
                <a:spcPts val="0"/>
              </a:spcAft>
              <a:buSzPts val="1100"/>
              <a:buNone/>
            </a:pPr>
            <a:endParaRPr dirty="0">
              <a:solidFill>
                <a:schemeClr val="tx1"/>
              </a:solidFill>
              <a:highlight>
                <a:srgbClr val="F7F7F8"/>
              </a:highlight>
              <a:latin typeface="Roboto"/>
              <a:ea typeface="Roboto"/>
              <a:cs typeface="Roboto"/>
              <a:sym typeface="Roboto"/>
            </a:endParaRPr>
          </a:p>
          <a:p>
            <a:pPr marL="114300" lvl="0" indent="0" algn="l" rtl="0">
              <a:lnSpc>
                <a:spcPct val="115000"/>
              </a:lnSpc>
              <a:spcBef>
                <a:spcPts val="1500"/>
              </a:spcBef>
              <a:spcAft>
                <a:spcPts val="0"/>
              </a:spcAft>
              <a:buSzPts val="1800"/>
              <a:buNone/>
            </a:pPr>
            <a:endParaRPr sz="2400" dirty="0">
              <a:solidFill>
                <a:schemeClr val="tx1"/>
              </a:solidFill>
            </a:endParaRPr>
          </a:p>
          <a:p>
            <a:pPr marL="114300" lvl="0" indent="0" algn="l" rtl="0">
              <a:lnSpc>
                <a:spcPct val="115000"/>
              </a:lnSpc>
              <a:spcBef>
                <a:spcPts val="0"/>
              </a:spcBef>
              <a:spcAft>
                <a:spcPts val="0"/>
              </a:spcAft>
              <a:buSzPts val="1800"/>
              <a:buNone/>
            </a:pPr>
            <a:endParaRPr sz="2400" dirty="0"/>
          </a:p>
        </p:txBody>
      </p:sp>
      <p:pic>
        <p:nvPicPr>
          <p:cNvPr id="174" name="Google Shape;174;g1f93825a10c_0_73"/>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175" name="Google Shape;175;g1f93825a10c_0_73"/>
          <p:cNvPicPr preferRelativeResize="0"/>
          <p:nvPr/>
        </p:nvPicPr>
        <p:blipFill rotWithShape="1">
          <a:blip r:embed="rId4">
            <a:alphaModFix/>
          </a:blip>
          <a:srcRect b="41193"/>
          <a:stretch/>
        </p:blipFill>
        <p:spPr>
          <a:xfrm>
            <a:off x="0" y="-15498"/>
            <a:ext cx="9144003" cy="106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311700" y="805911"/>
            <a:ext cx="8520600" cy="449452"/>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TINKERCAD MODEL</a:t>
            </a:r>
            <a:endParaRPr b="1" u="sng" dirty="0">
              <a:latin typeface="Felix Titling" pitchFamily="82" charset="0"/>
            </a:endParaRPr>
          </a:p>
        </p:txBody>
      </p:sp>
      <p:sp>
        <p:nvSpPr>
          <p:cNvPr id="155" name="Google Shape;155;p8"/>
          <p:cNvSpPr txBox="1">
            <a:spLocks noGrp="1"/>
          </p:cNvSpPr>
          <p:nvPr>
            <p:ph type="body" idx="1"/>
          </p:nvPr>
        </p:nvSpPr>
        <p:spPr>
          <a:xfrm>
            <a:off x="311700" y="1255363"/>
            <a:ext cx="8520600" cy="3313511"/>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p:txBody>
      </p:sp>
      <p:pic>
        <p:nvPicPr>
          <p:cNvPr id="156" name="Google Shape;156;p8"/>
          <p:cNvPicPr preferRelativeResize="0"/>
          <p:nvPr/>
        </p:nvPicPr>
        <p:blipFill rotWithShape="1">
          <a:blip r:embed="rId3">
            <a:alphaModFix/>
          </a:blip>
          <a:srcRect t="316" b="327"/>
          <a:stretch/>
        </p:blipFill>
        <p:spPr>
          <a:xfrm>
            <a:off x="0" y="4417017"/>
            <a:ext cx="9144003" cy="764182"/>
          </a:xfrm>
          <a:prstGeom prst="rect">
            <a:avLst/>
          </a:prstGeom>
          <a:noFill/>
          <a:ln>
            <a:noFill/>
          </a:ln>
        </p:spPr>
      </p:pic>
      <p:pic>
        <p:nvPicPr>
          <p:cNvPr id="157" name="Google Shape;157;p8"/>
          <p:cNvPicPr preferRelativeResize="0"/>
          <p:nvPr/>
        </p:nvPicPr>
        <p:blipFill rotWithShape="1">
          <a:blip r:embed="rId4">
            <a:alphaModFix/>
          </a:blip>
          <a:srcRect b="41192"/>
          <a:stretch/>
        </p:blipFill>
        <p:spPr>
          <a:xfrm>
            <a:off x="0" y="-15498"/>
            <a:ext cx="9144003" cy="1068575"/>
          </a:xfrm>
          <a:prstGeom prst="rect">
            <a:avLst/>
          </a:prstGeom>
          <a:noFill/>
          <a:ln>
            <a:noFill/>
          </a:ln>
        </p:spPr>
      </p:pic>
      <p:pic>
        <p:nvPicPr>
          <p:cNvPr id="3" name="Picture 2" descr="Diagram, schematic&#10;&#10;Description automatically generated">
            <a:extLst>
              <a:ext uri="{FF2B5EF4-FFF2-40B4-BE49-F238E27FC236}">
                <a16:creationId xmlns:a16="http://schemas.microsoft.com/office/drawing/2014/main" id="{CDA0D17F-3FCD-5233-B7CF-E5E273F2841A}"/>
              </a:ext>
            </a:extLst>
          </p:cNvPr>
          <p:cNvPicPr>
            <a:picLocks noChangeAspect="1"/>
          </p:cNvPicPr>
          <p:nvPr/>
        </p:nvPicPr>
        <p:blipFill>
          <a:blip r:embed="rId5"/>
          <a:stretch>
            <a:fillRect/>
          </a:stretch>
        </p:blipFill>
        <p:spPr>
          <a:xfrm>
            <a:off x="858644" y="1357858"/>
            <a:ext cx="7207405" cy="3368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f93825a10c_0_55"/>
          <p:cNvSpPr txBox="1">
            <a:spLocks noGrp="1"/>
          </p:cNvSpPr>
          <p:nvPr>
            <p:ph type="title"/>
          </p:nvPr>
        </p:nvSpPr>
        <p:spPr>
          <a:xfrm>
            <a:off x="311700" y="541856"/>
            <a:ext cx="8520600" cy="713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111"/>
              <a:buNone/>
            </a:pPr>
            <a:r>
              <a:rPr lang="en" b="1" u="sng" dirty="0">
                <a:latin typeface="Felix Titling" pitchFamily="82" charset="0"/>
              </a:rPr>
              <a:t>CIRCUIT DIAGRAM</a:t>
            </a:r>
            <a:endParaRPr b="1" u="sng" dirty="0">
              <a:latin typeface="Felix Titling" pitchFamily="82" charset="0"/>
            </a:endParaRPr>
          </a:p>
        </p:txBody>
      </p:sp>
      <p:sp>
        <p:nvSpPr>
          <p:cNvPr id="164" name="Google Shape;164;g1f93825a10c_0_55"/>
          <p:cNvSpPr txBox="1">
            <a:spLocks noGrp="1"/>
          </p:cNvSpPr>
          <p:nvPr>
            <p:ph type="body" idx="1"/>
          </p:nvPr>
        </p:nvSpPr>
        <p:spPr>
          <a:xfrm>
            <a:off x="311700" y="1255363"/>
            <a:ext cx="8520600" cy="33135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p:txBody>
      </p:sp>
      <p:pic>
        <p:nvPicPr>
          <p:cNvPr id="165" name="Google Shape;165;g1f93825a10c_0_55"/>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166" name="Google Shape;166;g1f93825a10c_0_55"/>
          <p:cNvPicPr preferRelativeResize="0"/>
          <p:nvPr/>
        </p:nvPicPr>
        <p:blipFill rotWithShape="1">
          <a:blip r:embed="rId4">
            <a:alphaModFix/>
          </a:blip>
          <a:srcRect b="41193"/>
          <a:stretch/>
        </p:blipFill>
        <p:spPr>
          <a:xfrm>
            <a:off x="0" y="-15499"/>
            <a:ext cx="9144003" cy="866104"/>
          </a:xfrm>
          <a:prstGeom prst="rect">
            <a:avLst/>
          </a:prstGeom>
          <a:noFill/>
          <a:ln>
            <a:noFill/>
          </a:ln>
        </p:spPr>
      </p:pic>
      <p:pic>
        <p:nvPicPr>
          <p:cNvPr id="3" name="Picture 2" descr="Diagram, schematic&#10;&#10;Description automatically generated">
            <a:extLst>
              <a:ext uri="{FF2B5EF4-FFF2-40B4-BE49-F238E27FC236}">
                <a16:creationId xmlns:a16="http://schemas.microsoft.com/office/drawing/2014/main" id="{4A94B9DA-698E-8B10-D9FF-997E24B2A0F8}"/>
              </a:ext>
            </a:extLst>
          </p:cNvPr>
          <p:cNvPicPr>
            <a:picLocks noChangeAspect="1"/>
          </p:cNvPicPr>
          <p:nvPr/>
        </p:nvPicPr>
        <p:blipFill>
          <a:blip r:embed="rId5"/>
          <a:stretch>
            <a:fillRect/>
          </a:stretch>
        </p:blipFill>
        <p:spPr>
          <a:xfrm>
            <a:off x="1139375" y="1083905"/>
            <a:ext cx="6607008" cy="36382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f93825a10c_0_81"/>
          <p:cNvSpPr txBox="1">
            <a:spLocks noGrp="1"/>
          </p:cNvSpPr>
          <p:nvPr>
            <p:ph type="title"/>
          </p:nvPr>
        </p:nvSpPr>
        <p:spPr>
          <a:xfrm>
            <a:off x="311698" y="774915"/>
            <a:ext cx="8520600" cy="4803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WORKING</a:t>
            </a:r>
            <a:endParaRPr b="1" u="sng" dirty="0">
              <a:latin typeface="Felix Titling" pitchFamily="82" charset="0"/>
            </a:endParaRPr>
          </a:p>
        </p:txBody>
      </p:sp>
      <p:sp>
        <p:nvSpPr>
          <p:cNvPr id="181" name="Google Shape;181;g1f93825a10c_0_81"/>
          <p:cNvSpPr txBox="1">
            <a:spLocks noGrp="1"/>
          </p:cNvSpPr>
          <p:nvPr>
            <p:ph type="body" idx="1"/>
          </p:nvPr>
        </p:nvSpPr>
        <p:spPr>
          <a:xfrm>
            <a:off x="0" y="1255215"/>
            <a:ext cx="9144000" cy="3554936"/>
          </a:xfrm>
          <a:prstGeom prst="rect">
            <a:avLst/>
          </a:prstGeom>
          <a:noFill/>
          <a:ln>
            <a:noFill/>
          </a:ln>
        </p:spPr>
        <p:txBody>
          <a:bodyPr spcFirstLastPara="1" wrap="square" lIns="91425" tIns="91425" rIns="91425" bIns="91425" anchor="t" anchorCtr="0">
            <a:noAutofit/>
          </a:bodyPr>
          <a:lstStyle/>
          <a:p>
            <a:pPr marL="571500" lvl="1" indent="0">
              <a:spcBef>
                <a:spcPts val="1500"/>
              </a:spcBef>
              <a:buSzPts val="1800"/>
              <a:buNone/>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rPr>
              <a:t>The automatic streetlight system here works by measuring the intensity of ambient light of the surroundings and turning on the street lighting system when the ambient light falls below a particular level of intensity. </a:t>
            </a:r>
          </a:p>
          <a:p>
            <a:pPr marL="571500" lvl="1" indent="0">
              <a:spcBef>
                <a:spcPts val="1500"/>
              </a:spcBef>
              <a:buSzPts val="1800"/>
              <a:buNone/>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rPr>
              <a:t>This process is done using the LDR to receive the light input’s electrical analog and the Arduino provides a signal to the street lighting system to turn it “on”.</a:t>
            </a:r>
            <a:endParaRPr sz="18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lvl="0" indent="0" algn="l" rtl="0">
              <a:lnSpc>
                <a:spcPct val="115000"/>
              </a:lnSpc>
              <a:spcBef>
                <a:spcPts val="0"/>
              </a:spcBef>
              <a:spcAft>
                <a:spcPts val="0"/>
              </a:spcAft>
              <a:buSzPts val="1800"/>
              <a:buNone/>
            </a:pPr>
            <a:endParaRPr sz="2400" dirty="0"/>
          </a:p>
        </p:txBody>
      </p:sp>
      <p:pic>
        <p:nvPicPr>
          <p:cNvPr id="182" name="Google Shape;182;g1f93825a10c_0_81"/>
          <p:cNvPicPr preferRelativeResize="0"/>
          <p:nvPr/>
        </p:nvPicPr>
        <p:blipFill rotWithShape="1">
          <a:blip r:embed="rId3">
            <a:alphaModFix/>
          </a:blip>
          <a:srcRect t="317" b="327"/>
          <a:stretch/>
        </p:blipFill>
        <p:spPr>
          <a:xfrm>
            <a:off x="-3" y="4379318"/>
            <a:ext cx="9144003" cy="764182"/>
          </a:xfrm>
          <a:prstGeom prst="rect">
            <a:avLst/>
          </a:prstGeom>
          <a:noFill/>
          <a:ln>
            <a:noFill/>
          </a:ln>
        </p:spPr>
      </p:pic>
      <p:pic>
        <p:nvPicPr>
          <p:cNvPr id="183" name="Google Shape;183;g1f93825a10c_0_81"/>
          <p:cNvPicPr preferRelativeResize="0"/>
          <p:nvPr/>
        </p:nvPicPr>
        <p:blipFill rotWithShape="1">
          <a:blip r:embed="rId4">
            <a:alphaModFix/>
          </a:blip>
          <a:srcRect b="41193"/>
          <a:stretch/>
        </p:blipFill>
        <p:spPr>
          <a:xfrm>
            <a:off x="0" y="0"/>
            <a:ext cx="9144003" cy="106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f93825a10c_0_88"/>
          <p:cNvSpPr txBox="1">
            <a:spLocks noGrp="1"/>
          </p:cNvSpPr>
          <p:nvPr>
            <p:ph type="title"/>
          </p:nvPr>
        </p:nvSpPr>
        <p:spPr>
          <a:xfrm>
            <a:off x="311700" y="774915"/>
            <a:ext cx="8520600" cy="4803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2. SUN TRACKING SOLAR PANELS</a:t>
            </a:r>
            <a:endParaRPr b="1" u="sng" dirty="0">
              <a:latin typeface="Felix Titling" pitchFamily="82" charset="0"/>
            </a:endParaRPr>
          </a:p>
        </p:txBody>
      </p:sp>
      <p:sp>
        <p:nvSpPr>
          <p:cNvPr id="189" name="Google Shape;189;g1f93825a10c_0_88"/>
          <p:cNvSpPr txBox="1">
            <a:spLocks noGrp="1"/>
          </p:cNvSpPr>
          <p:nvPr>
            <p:ph type="body" idx="1"/>
          </p:nvPr>
        </p:nvSpPr>
        <p:spPr>
          <a:xfrm>
            <a:off x="0" y="1412487"/>
            <a:ext cx="9144000" cy="3372163"/>
          </a:xfrm>
          <a:prstGeom prst="rect">
            <a:avLst/>
          </a:prstGeom>
          <a:noFill/>
          <a:ln>
            <a:noFill/>
          </a:ln>
        </p:spPr>
        <p:txBody>
          <a:bodyPr spcFirstLastPara="1" wrap="square" lIns="91425" tIns="91425" rIns="91425" bIns="91425" anchor="t" anchorCtr="0">
            <a:noAutofit/>
          </a:bodyPr>
          <a:lstStyle/>
          <a:p>
            <a:pPr marL="457200" lvl="1" indent="0">
              <a:buSzPts val="1100"/>
              <a:buNone/>
            </a:pPr>
            <a:r>
              <a:rPr lang="en" sz="1800" dirty="0">
                <a:solidFill>
                  <a:schemeClr val="tx1"/>
                </a:solidFill>
                <a:latin typeface="Roboto"/>
                <a:ea typeface="Roboto"/>
                <a:cs typeface="Roboto"/>
                <a:sym typeface="Roboto"/>
              </a:rPr>
              <a:t>A sun tracker is a device used in SSLS to automatically align the solar panels or arrays with the sun to maximize its exposure to sunlight throughout the day. This allows the solar panels to capture the maximum amount of sunlight to generate more energy and increases its efficiency.</a:t>
            </a:r>
            <a:endParaRPr sz="1800" dirty="0">
              <a:solidFill>
                <a:schemeClr val="tx1"/>
              </a:solidFill>
              <a:latin typeface="Roboto"/>
              <a:ea typeface="Roboto"/>
              <a:cs typeface="Roboto"/>
              <a:sym typeface="Roboto"/>
            </a:endParaRPr>
          </a:p>
          <a:p>
            <a:pPr marL="457200" lvl="1" indent="0">
              <a:spcBef>
                <a:spcPts val="1500"/>
              </a:spcBef>
              <a:buSzPts val="1100"/>
              <a:buNone/>
            </a:pPr>
            <a:r>
              <a:rPr lang="en" sz="1800" dirty="0">
                <a:solidFill>
                  <a:schemeClr val="tx1"/>
                </a:solidFill>
                <a:latin typeface="Roboto"/>
                <a:ea typeface="Roboto"/>
                <a:cs typeface="Roboto"/>
                <a:sym typeface="Roboto"/>
              </a:rPr>
              <a:t>A sun tracker typically consists of a mechanical structure that supports the solar panel and a control system that adjusts the position of the solar panel in response to the movement of the sun. The control system uses sensors and motors to move the solar panel and keep it aligned with the sun as it moves across the sky.</a:t>
            </a:r>
            <a:endParaRPr sz="1800" dirty="0">
              <a:solidFill>
                <a:schemeClr val="tx1"/>
              </a:solidFill>
              <a:latin typeface="Roboto"/>
              <a:ea typeface="Roboto"/>
              <a:cs typeface="Roboto"/>
              <a:sym typeface="Roboto"/>
            </a:endParaRPr>
          </a:p>
          <a:p>
            <a:pPr marL="0" lvl="0" indent="0" algn="l" rtl="0">
              <a:lnSpc>
                <a:spcPct val="115000"/>
              </a:lnSpc>
              <a:spcBef>
                <a:spcPts val="1500"/>
              </a:spcBef>
              <a:spcAft>
                <a:spcPts val="0"/>
              </a:spcAft>
              <a:buSzPts val="1100"/>
              <a:buNone/>
            </a:pPr>
            <a:endParaRPr b="1" dirty="0">
              <a:solidFill>
                <a:schemeClr val="dk1"/>
              </a:solidFill>
              <a:latin typeface="Lexend"/>
              <a:ea typeface="Lexend"/>
              <a:cs typeface="Lexend"/>
              <a:sym typeface="Lexend"/>
            </a:endParaRPr>
          </a:p>
          <a:p>
            <a:pPr marL="0" lvl="0" indent="0" algn="l" rtl="0">
              <a:lnSpc>
                <a:spcPct val="115000"/>
              </a:lnSpc>
              <a:spcBef>
                <a:spcPts val="0"/>
              </a:spcBef>
              <a:spcAft>
                <a:spcPts val="0"/>
              </a:spcAft>
              <a:buSzPts val="1100"/>
              <a:buNone/>
            </a:pPr>
            <a:endParaRPr sz="1600" b="1" dirty="0">
              <a:solidFill>
                <a:schemeClr val="dk1"/>
              </a:solidFill>
              <a:latin typeface="Lexend"/>
              <a:ea typeface="Lexend"/>
              <a:cs typeface="Lexend"/>
              <a:sym typeface="Lexend"/>
            </a:endParaRPr>
          </a:p>
          <a:p>
            <a:pPr marL="0" lvl="0" indent="0" algn="l" rtl="0">
              <a:spcBef>
                <a:spcPts val="1500"/>
              </a:spcBef>
              <a:spcAft>
                <a:spcPts val="0"/>
              </a:spcAft>
              <a:buSzPts val="1100"/>
              <a:buNone/>
            </a:pPr>
            <a:endParaRPr sz="2100" dirty="0">
              <a:solidFill>
                <a:srgbClr val="374151"/>
              </a:solidFill>
              <a:highlight>
                <a:srgbClr val="F7F7F8"/>
              </a:highlight>
              <a:latin typeface="Roboto"/>
              <a:ea typeface="Roboto"/>
              <a:cs typeface="Roboto"/>
              <a:sym typeface="Roboto"/>
            </a:endParaRPr>
          </a:p>
          <a:p>
            <a:pPr marL="114300" lvl="0" indent="0" algn="l" rtl="0">
              <a:lnSpc>
                <a:spcPct val="115000"/>
              </a:lnSpc>
              <a:spcBef>
                <a:spcPts val="1500"/>
              </a:spcBef>
              <a:spcAft>
                <a:spcPts val="0"/>
              </a:spcAft>
              <a:buSzPts val="1800"/>
              <a:buNone/>
            </a:pPr>
            <a:endParaRPr sz="2400" dirty="0"/>
          </a:p>
          <a:p>
            <a:pPr marL="114300" lvl="0" indent="0" algn="l" rtl="0">
              <a:lnSpc>
                <a:spcPct val="115000"/>
              </a:lnSpc>
              <a:spcBef>
                <a:spcPts val="0"/>
              </a:spcBef>
              <a:spcAft>
                <a:spcPts val="0"/>
              </a:spcAft>
              <a:buSzPts val="1800"/>
              <a:buNone/>
            </a:pPr>
            <a:endParaRPr sz="2400" dirty="0"/>
          </a:p>
        </p:txBody>
      </p:sp>
      <p:pic>
        <p:nvPicPr>
          <p:cNvPr id="190" name="Google Shape;190;g1f93825a10c_0_88"/>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191" name="Google Shape;191;g1f93825a10c_0_88"/>
          <p:cNvPicPr preferRelativeResize="0"/>
          <p:nvPr/>
        </p:nvPicPr>
        <p:blipFill rotWithShape="1">
          <a:blip r:embed="rId4">
            <a:alphaModFix/>
          </a:blip>
          <a:srcRect b="41193"/>
          <a:stretch/>
        </p:blipFill>
        <p:spPr>
          <a:xfrm>
            <a:off x="0" y="-20215"/>
            <a:ext cx="9144003" cy="106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714747e8e_0_1"/>
          <p:cNvSpPr txBox="1">
            <a:spLocks noGrp="1"/>
          </p:cNvSpPr>
          <p:nvPr>
            <p:ph type="title"/>
          </p:nvPr>
        </p:nvSpPr>
        <p:spPr>
          <a:xfrm>
            <a:off x="311700" y="767167"/>
            <a:ext cx="8520600" cy="550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97" name="Google Shape;97;g21714747e8e_0_1"/>
          <p:cNvSpPr txBox="1">
            <a:spLocks noGrp="1"/>
          </p:cNvSpPr>
          <p:nvPr>
            <p:ph type="body" idx="1"/>
          </p:nvPr>
        </p:nvSpPr>
        <p:spPr>
          <a:xfrm>
            <a:off x="0" y="914400"/>
            <a:ext cx="9144000" cy="3773850"/>
          </a:xfrm>
          <a:prstGeom prst="rect">
            <a:avLst/>
          </a:prstGeom>
          <a:noFill/>
          <a:ln>
            <a:noFill/>
          </a:ln>
        </p:spPr>
        <p:txBody>
          <a:bodyPr spcFirstLastPara="1" wrap="square" lIns="91425" tIns="91425" rIns="91425" bIns="91425" anchor="t" anchorCtr="0">
            <a:noAutofit/>
          </a:bodyPr>
          <a:lstStyle/>
          <a:p>
            <a:pPr marL="457200" marR="0" lvl="1" indent="0" algn="l" defTabSz="914400" rtl="0" eaLnBrk="1" fontAlgn="auto" latinLnBrk="0" hangingPunct="1">
              <a:lnSpc>
                <a:spcPct val="115000"/>
              </a:lnSpc>
              <a:spcBef>
                <a:spcPts val="1500"/>
              </a:spcBef>
              <a:spcAft>
                <a:spcPts val="0"/>
              </a:spcAft>
              <a:buClr>
                <a:srgbClr val="595959"/>
              </a:buClr>
              <a:buSzPts val="1100"/>
              <a:buFont typeface="Arial"/>
              <a:buNone/>
              <a:tabLst/>
              <a:defRPr/>
            </a:pP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There are two main types of sun trackers: single-axis and dual-axis. Single-axis trackers move the solar panel in one direction to track the sun's east-to-west movement, while dual-axis trackers move the panel in two directions to track both the east-to-west and north-to-south movement of the sun. Dual-axis trackers are more efficient than single-axis trackers but are also more complex and expensive.</a:t>
            </a:r>
          </a:p>
          <a:p>
            <a:pPr marL="457200" marR="0" lvl="1" indent="0" algn="l" defTabSz="914400" rtl="0" eaLnBrk="1" fontAlgn="auto" latinLnBrk="0" hangingPunct="1">
              <a:lnSpc>
                <a:spcPct val="115000"/>
              </a:lnSpc>
              <a:spcBef>
                <a:spcPts val="1500"/>
              </a:spcBef>
              <a:spcAft>
                <a:spcPts val="0"/>
              </a:spcAft>
              <a:buClr>
                <a:srgbClr val="595959"/>
              </a:buClr>
              <a:buSzPts val="1100"/>
              <a:buFont typeface="Arial"/>
              <a:buNone/>
              <a:tabLst/>
              <a:defRPr/>
            </a:pP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Sun trackers can significantly increase the energy output of a solar panel or array, typically by 25% to 40% depending on the location and weather conditions. They are especially useful in areas with high latitudes or variable weather conditions, where the angle and intensity of sunlight change rapidly throughout the day.</a:t>
            </a:r>
          </a:p>
          <a:p>
            <a:pPr marL="457200" lvl="0" indent="-228600" algn="l" rtl="0">
              <a:lnSpc>
                <a:spcPct val="105000"/>
              </a:lnSpc>
              <a:spcBef>
                <a:spcPts val="0"/>
              </a:spcBef>
              <a:spcAft>
                <a:spcPts val="0"/>
              </a:spcAft>
              <a:buSzPts val="1800"/>
              <a:buNone/>
            </a:pPr>
            <a:endParaRPr sz="3000" dirty="0"/>
          </a:p>
        </p:txBody>
      </p:sp>
      <p:pic>
        <p:nvPicPr>
          <p:cNvPr id="98" name="Google Shape;98;g21714747e8e_0_1"/>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99" name="Google Shape;99;g21714747e8e_0_1"/>
          <p:cNvPicPr preferRelativeResize="0"/>
          <p:nvPr/>
        </p:nvPicPr>
        <p:blipFill rotWithShape="1">
          <a:blip r:embed="rId4">
            <a:alphaModFix/>
          </a:blip>
          <a:srcRect b="41193"/>
          <a:stretch/>
        </p:blipFill>
        <p:spPr>
          <a:xfrm>
            <a:off x="0" y="-15498"/>
            <a:ext cx="9144003" cy="1061633"/>
          </a:xfrm>
          <a:prstGeom prst="rect">
            <a:avLst/>
          </a:prstGeom>
          <a:noFill/>
          <a:ln>
            <a:noFill/>
          </a:ln>
        </p:spPr>
      </p:pic>
    </p:spTree>
    <p:extLst>
      <p:ext uri="{BB962C8B-B14F-4D97-AF65-F5344CB8AC3E}">
        <p14:creationId xmlns:p14="http://schemas.microsoft.com/office/powerpoint/2010/main" val="201653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f93825a10c_0_73"/>
          <p:cNvSpPr txBox="1">
            <a:spLocks noGrp="1"/>
          </p:cNvSpPr>
          <p:nvPr>
            <p:ph type="title"/>
          </p:nvPr>
        </p:nvSpPr>
        <p:spPr>
          <a:xfrm>
            <a:off x="311700" y="774915"/>
            <a:ext cx="8520600" cy="4803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solidFill>
                  <a:schemeClr val="tx1"/>
                </a:solidFill>
                <a:latin typeface="Felix Titling" pitchFamily="82" charset="0"/>
              </a:rPr>
              <a:t>COMPONENTS USED</a:t>
            </a:r>
            <a:endParaRPr b="1" u="sng" dirty="0">
              <a:solidFill>
                <a:schemeClr val="tx1"/>
              </a:solidFill>
              <a:latin typeface="Felix Titling" pitchFamily="82" charset="0"/>
            </a:endParaRPr>
          </a:p>
        </p:txBody>
      </p:sp>
      <p:sp>
        <p:nvSpPr>
          <p:cNvPr id="173" name="Google Shape;173;g1f93825a10c_0_73"/>
          <p:cNvSpPr txBox="1">
            <a:spLocks noGrp="1"/>
          </p:cNvSpPr>
          <p:nvPr>
            <p:ph type="body" idx="1"/>
          </p:nvPr>
        </p:nvSpPr>
        <p:spPr>
          <a:xfrm>
            <a:off x="0" y="1255362"/>
            <a:ext cx="9144000" cy="3476125"/>
          </a:xfrm>
          <a:prstGeom prst="rect">
            <a:avLst/>
          </a:prstGeom>
          <a:noFill/>
          <a:ln>
            <a:noFill/>
          </a:ln>
        </p:spPr>
        <p:txBody>
          <a:bodyPr spcFirstLastPara="1" wrap="square" lIns="91425" tIns="91425" rIns="91425" bIns="91425" anchor="t" anchorCtr="0">
            <a:noAutofit/>
          </a:bodyPr>
          <a:lstStyle/>
          <a:p>
            <a:pPr lvl="1" indent="-361950">
              <a:spcBef>
                <a:spcPts val="1500"/>
              </a:spcBef>
              <a:buClr>
                <a:srgbClr val="374151"/>
              </a:buClr>
              <a:buSzPts val="2100"/>
              <a:buFont typeface="Roboto"/>
              <a:buChar char="●"/>
            </a:pPr>
            <a:r>
              <a:rPr lang="en-US" sz="1800" dirty="0">
                <a:solidFill>
                  <a:schemeClr val="tx1"/>
                </a:solidFill>
                <a:latin typeface="Roboto"/>
                <a:ea typeface="Roboto"/>
                <a:cs typeface="Roboto"/>
                <a:sym typeface="Roboto"/>
              </a:rPr>
              <a:t>Arduino board (e.g., Arduino Uno)</a:t>
            </a: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Light-dependent resistor (LDR)</a:t>
            </a: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Servo Motors</a:t>
            </a: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Resistors </a:t>
            </a: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Solar Panel</a:t>
            </a: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Jumper wires</a:t>
            </a: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Breadboard</a:t>
            </a:r>
          </a:p>
          <a:p>
            <a:pPr lvl="1" indent="-361950">
              <a:buClr>
                <a:srgbClr val="374151"/>
              </a:buClr>
              <a:buSzPts val="2100"/>
              <a:buFont typeface="Roboto"/>
              <a:buChar char="●"/>
            </a:pPr>
            <a:r>
              <a:rPr lang="en-US" sz="1800" dirty="0">
                <a:solidFill>
                  <a:schemeClr val="tx1"/>
                </a:solidFill>
                <a:latin typeface="Roboto"/>
                <a:ea typeface="Roboto"/>
                <a:cs typeface="Roboto"/>
                <a:sym typeface="Roboto"/>
              </a:rPr>
              <a:t>9V battery or power supply</a:t>
            </a:r>
          </a:p>
          <a:p>
            <a:pPr marL="0" lvl="0" indent="0" algn="l" rtl="0">
              <a:spcBef>
                <a:spcPts val="1500"/>
              </a:spcBef>
              <a:spcAft>
                <a:spcPts val="0"/>
              </a:spcAft>
              <a:buSzPts val="1100"/>
              <a:buNone/>
            </a:pPr>
            <a:endParaRPr lang="en-US" dirty="0">
              <a:solidFill>
                <a:schemeClr val="tx1"/>
              </a:solidFill>
              <a:highlight>
                <a:srgbClr val="F7F7F8"/>
              </a:highlight>
              <a:latin typeface="Roboto"/>
              <a:ea typeface="Roboto"/>
              <a:cs typeface="Roboto"/>
              <a:sym typeface="Roboto"/>
            </a:endParaRPr>
          </a:p>
          <a:p>
            <a:pPr marL="114300" lvl="0" indent="0" algn="l" rtl="0">
              <a:lnSpc>
                <a:spcPct val="115000"/>
              </a:lnSpc>
              <a:spcBef>
                <a:spcPts val="1500"/>
              </a:spcBef>
              <a:spcAft>
                <a:spcPts val="0"/>
              </a:spcAft>
              <a:buSzPts val="1800"/>
              <a:buNone/>
            </a:pPr>
            <a:endParaRPr sz="2400" dirty="0">
              <a:solidFill>
                <a:schemeClr val="tx1"/>
              </a:solidFill>
            </a:endParaRPr>
          </a:p>
          <a:p>
            <a:pPr marL="114300" lvl="0" indent="0" algn="l" rtl="0">
              <a:lnSpc>
                <a:spcPct val="115000"/>
              </a:lnSpc>
              <a:spcBef>
                <a:spcPts val="0"/>
              </a:spcBef>
              <a:spcAft>
                <a:spcPts val="0"/>
              </a:spcAft>
              <a:buSzPts val="1800"/>
              <a:buNone/>
            </a:pPr>
            <a:endParaRPr sz="2400" dirty="0"/>
          </a:p>
        </p:txBody>
      </p:sp>
      <p:pic>
        <p:nvPicPr>
          <p:cNvPr id="174" name="Google Shape;174;g1f93825a10c_0_73"/>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175" name="Google Shape;175;g1f93825a10c_0_73"/>
          <p:cNvPicPr preferRelativeResize="0"/>
          <p:nvPr/>
        </p:nvPicPr>
        <p:blipFill rotWithShape="1">
          <a:blip r:embed="rId4">
            <a:alphaModFix/>
          </a:blip>
          <a:srcRect b="41193"/>
          <a:stretch/>
        </p:blipFill>
        <p:spPr>
          <a:xfrm>
            <a:off x="0" y="-15498"/>
            <a:ext cx="9144003" cy="1068575"/>
          </a:xfrm>
          <a:prstGeom prst="rect">
            <a:avLst/>
          </a:prstGeom>
          <a:noFill/>
          <a:ln>
            <a:noFill/>
          </a:ln>
        </p:spPr>
      </p:pic>
    </p:spTree>
    <p:extLst>
      <p:ext uri="{BB962C8B-B14F-4D97-AF65-F5344CB8AC3E}">
        <p14:creationId xmlns:p14="http://schemas.microsoft.com/office/powerpoint/2010/main" val="156564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2"/>
          <p:cNvSpPr txBox="1">
            <a:spLocks noGrp="1"/>
          </p:cNvSpPr>
          <p:nvPr>
            <p:ph type="body" idx="1"/>
          </p:nvPr>
        </p:nvSpPr>
        <p:spPr>
          <a:xfrm>
            <a:off x="311700" y="1332854"/>
            <a:ext cx="8520600" cy="3456121"/>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114300" lvl="0" indent="0" algn="ctr" rtl="0">
              <a:lnSpc>
                <a:spcPct val="115000"/>
              </a:lnSpc>
              <a:spcBef>
                <a:spcPts val="0"/>
              </a:spcBef>
              <a:spcAft>
                <a:spcPts val="0"/>
              </a:spcAft>
              <a:buSzPts val="1800"/>
              <a:buNone/>
            </a:pPr>
            <a:r>
              <a:rPr lang="en" sz="3200" dirty="0">
                <a:latin typeface="Caveat SemiBold"/>
                <a:ea typeface="Caveat SemiBold"/>
                <a:cs typeface="Caveat SemiBold"/>
                <a:sym typeface="Caveat SemiBold"/>
              </a:rPr>
              <a:t>"The process is not an event, it's a journey. And the journey is where the real value lies." - Jen Louden</a:t>
            </a:r>
            <a:endParaRPr sz="3200" dirty="0">
              <a:latin typeface="Caveat SemiBold"/>
              <a:ea typeface="Caveat SemiBold"/>
              <a:cs typeface="Caveat SemiBold"/>
              <a:sym typeface="Caveat SemiBold"/>
            </a:endParaRPr>
          </a:p>
          <a:p>
            <a:pPr marL="114300" lvl="0" indent="0" algn="ctr" rtl="0">
              <a:lnSpc>
                <a:spcPct val="115000"/>
              </a:lnSpc>
              <a:spcBef>
                <a:spcPts val="0"/>
              </a:spcBef>
              <a:spcAft>
                <a:spcPts val="0"/>
              </a:spcAft>
              <a:buSzPts val="1800"/>
              <a:buNone/>
            </a:pPr>
            <a:endParaRPr sz="3200" dirty="0">
              <a:latin typeface="Caveat SemiBold"/>
              <a:ea typeface="Caveat SemiBold"/>
              <a:cs typeface="Caveat SemiBold"/>
              <a:sym typeface="Caveat SemiBold"/>
            </a:endParaRPr>
          </a:p>
        </p:txBody>
      </p:sp>
      <p:pic>
        <p:nvPicPr>
          <p:cNvPr id="65" name="Google Shape;65;p2"/>
          <p:cNvPicPr preferRelativeResize="0"/>
          <p:nvPr/>
        </p:nvPicPr>
        <p:blipFill rotWithShape="1">
          <a:blip r:embed="rId3">
            <a:alphaModFix/>
          </a:blip>
          <a:srcRect b="41192"/>
          <a:stretch/>
        </p:blipFill>
        <p:spPr>
          <a:xfrm>
            <a:off x="0" y="-15498"/>
            <a:ext cx="9144003" cy="1068575"/>
          </a:xfrm>
          <a:prstGeom prst="rect">
            <a:avLst/>
          </a:prstGeom>
          <a:noFill/>
          <a:ln>
            <a:noFill/>
          </a:ln>
        </p:spPr>
      </p:pic>
      <p:pic>
        <p:nvPicPr>
          <p:cNvPr id="66" name="Google Shape;66;p2"/>
          <p:cNvPicPr preferRelativeResize="0"/>
          <p:nvPr/>
        </p:nvPicPr>
        <p:blipFill rotWithShape="1">
          <a:blip r:embed="rId4">
            <a:alphaModFix/>
          </a:blip>
          <a:srcRect t="316" b="327"/>
          <a:stretch/>
        </p:blipFill>
        <p:spPr>
          <a:xfrm>
            <a:off x="0" y="4417017"/>
            <a:ext cx="9144003" cy="7641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f93825a10c_0_106"/>
          <p:cNvSpPr txBox="1">
            <a:spLocks noGrp="1"/>
          </p:cNvSpPr>
          <p:nvPr>
            <p:ph type="title"/>
          </p:nvPr>
        </p:nvSpPr>
        <p:spPr>
          <a:xfrm>
            <a:off x="311700" y="805912"/>
            <a:ext cx="8520600" cy="449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TINKERCAD MODEL</a:t>
            </a:r>
            <a:endParaRPr b="1" u="sng" dirty="0">
              <a:latin typeface="Felix Titling" pitchFamily="82" charset="0"/>
            </a:endParaRPr>
          </a:p>
        </p:txBody>
      </p:sp>
      <p:sp>
        <p:nvSpPr>
          <p:cNvPr id="197" name="Google Shape;197;g1f93825a10c_0_106"/>
          <p:cNvSpPr txBox="1">
            <a:spLocks noGrp="1"/>
          </p:cNvSpPr>
          <p:nvPr>
            <p:ph type="body" idx="1"/>
          </p:nvPr>
        </p:nvSpPr>
        <p:spPr>
          <a:xfrm>
            <a:off x="311700" y="1255363"/>
            <a:ext cx="8520600" cy="33135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p:txBody>
      </p:sp>
      <p:pic>
        <p:nvPicPr>
          <p:cNvPr id="198" name="Google Shape;198;g1f93825a10c_0_106"/>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199" name="Google Shape;199;g1f93825a10c_0_106"/>
          <p:cNvPicPr preferRelativeResize="0"/>
          <p:nvPr/>
        </p:nvPicPr>
        <p:blipFill rotWithShape="1">
          <a:blip r:embed="rId4">
            <a:alphaModFix/>
          </a:blip>
          <a:srcRect b="41193"/>
          <a:stretch/>
        </p:blipFill>
        <p:spPr>
          <a:xfrm>
            <a:off x="0" y="-15498"/>
            <a:ext cx="9144003" cy="1068575"/>
          </a:xfrm>
          <a:prstGeom prst="rect">
            <a:avLst/>
          </a:prstGeom>
          <a:noFill/>
          <a:ln>
            <a:noFill/>
          </a:ln>
        </p:spPr>
      </p:pic>
      <p:pic>
        <p:nvPicPr>
          <p:cNvPr id="200" name="Google Shape;200;g1f93825a10c_0_106"/>
          <p:cNvPicPr preferRelativeResize="0"/>
          <p:nvPr/>
        </p:nvPicPr>
        <p:blipFill rotWithShape="1">
          <a:blip r:embed="rId5">
            <a:alphaModFix/>
          </a:blip>
          <a:srcRect t="109" b="109"/>
          <a:stretch/>
        </p:blipFill>
        <p:spPr>
          <a:xfrm>
            <a:off x="1276955" y="1397619"/>
            <a:ext cx="6551202" cy="3234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f93825a10c_0_96"/>
          <p:cNvSpPr txBox="1">
            <a:spLocks noGrp="1"/>
          </p:cNvSpPr>
          <p:nvPr>
            <p:ph type="title"/>
          </p:nvPr>
        </p:nvSpPr>
        <p:spPr>
          <a:xfrm>
            <a:off x="311700" y="628592"/>
            <a:ext cx="8520600" cy="713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111"/>
              <a:buNone/>
            </a:pPr>
            <a:r>
              <a:rPr lang="en" b="1" u="sng" dirty="0">
                <a:latin typeface="Felix Titling" pitchFamily="82" charset="0"/>
              </a:rPr>
              <a:t>CIRCUIT DIAGRAM</a:t>
            </a:r>
            <a:endParaRPr b="1" u="sng" dirty="0">
              <a:latin typeface="Felix Titling" pitchFamily="82" charset="0"/>
            </a:endParaRPr>
          </a:p>
        </p:txBody>
      </p:sp>
      <p:sp>
        <p:nvSpPr>
          <p:cNvPr id="206" name="Google Shape;206;g1f93825a10c_0_96"/>
          <p:cNvSpPr txBox="1">
            <a:spLocks noGrp="1"/>
          </p:cNvSpPr>
          <p:nvPr>
            <p:ph type="body" idx="1"/>
          </p:nvPr>
        </p:nvSpPr>
        <p:spPr>
          <a:xfrm>
            <a:off x="311700" y="1255363"/>
            <a:ext cx="8520600" cy="33135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p:txBody>
      </p:sp>
      <p:pic>
        <p:nvPicPr>
          <p:cNvPr id="207" name="Google Shape;207;g1f93825a10c_0_96"/>
          <p:cNvPicPr preferRelativeResize="0"/>
          <p:nvPr/>
        </p:nvPicPr>
        <p:blipFill rotWithShape="1">
          <a:blip r:embed="rId3">
            <a:alphaModFix/>
          </a:blip>
          <a:srcRect t="317" b="327"/>
          <a:stretch/>
        </p:blipFill>
        <p:spPr>
          <a:xfrm>
            <a:off x="0" y="4424451"/>
            <a:ext cx="9144003" cy="764182"/>
          </a:xfrm>
          <a:prstGeom prst="rect">
            <a:avLst/>
          </a:prstGeom>
          <a:noFill/>
          <a:ln>
            <a:noFill/>
          </a:ln>
        </p:spPr>
      </p:pic>
      <p:pic>
        <p:nvPicPr>
          <p:cNvPr id="208" name="Google Shape;208;g1f93825a10c_0_96"/>
          <p:cNvPicPr preferRelativeResize="0"/>
          <p:nvPr/>
        </p:nvPicPr>
        <p:blipFill rotWithShape="1">
          <a:blip r:embed="rId4">
            <a:alphaModFix/>
          </a:blip>
          <a:srcRect b="41193"/>
          <a:stretch/>
        </p:blipFill>
        <p:spPr>
          <a:xfrm>
            <a:off x="0" y="-15499"/>
            <a:ext cx="9144003" cy="877860"/>
          </a:xfrm>
          <a:prstGeom prst="rect">
            <a:avLst/>
          </a:prstGeom>
          <a:noFill/>
          <a:ln>
            <a:noFill/>
          </a:ln>
        </p:spPr>
      </p:pic>
      <p:pic>
        <p:nvPicPr>
          <p:cNvPr id="3" name="Picture 2" descr="Diagram, schematic&#10;&#10;Description automatically generated">
            <a:extLst>
              <a:ext uri="{FF2B5EF4-FFF2-40B4-BE49-F238E27FC236}">
                <a16:creationId xmlns:a16="http://schemas.microsoft.com/office/drawing/2014/main" id="{EBD356AB-21FD-4401-154B-244082AB92E1}"/>
              </a:ext>
            </a:extLst>
          </p:cNvPr>
          <p:cNvPicPr>
            <a:picLocks noChangeAspect="1"/>
          </p:cNvPicPr>
          <p:nvPr/>
        </p:nvPicPr>
        <p:blipFill>
          <a:blip r:embed="rId5"/>
          <a:stretch>
            <a:fillRect/>
          </a:stretch>
        </p:blipFill>
        <p:spPr>
          <a:xfrm>
            <a:off x="0" y="1284992"/>
            <a:ext cx="9144000" cy="31839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f93825a10c_0_123"/>
          <p:cNvSpPr txBox="1">
            <a:spLocks noGrp="1"/>
          </p:cNvSpPr>
          <p:nvPr>
            <p:ph type="title"/>
          </p:nvPr>
        </p:nvSpPr>
        <p:spPr>
          <a:xfrm>
            <a:off x="311700" y="774915"/>
            <a:ext cx="8520600" cy="278162"/>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b="1" u="sng" dirty="0">
                <a:latin typeface="Felix Titling" pitchFamily="82" charset="0"/>
              </a:rPr>
              <a:t>WORKING</a:t>
            </a:r>
            <a:endParaRPr b="1" u="sng" dirty="0">
              <a:latin typeface="Felix Titling" pitchFamily="82" charset="0"/>
            </a:endParaRPr>
          </a:p>
        </p:txBody>
      </p:sp>
      <p:sp>
        <p:nvSpPr>
          <p:cNvPr id="223" name="Google Shape;223;g1f93825a10c_0_123"/>
          <p:cNvSpPr txBox="1">
            <a:spLocks noGrp="1"/>
          </p:cNvSpPr>
          <p:nvPr>
            <p:ph type="body" idx="1"/>
          </p:nvPr>
        </p:nvSpPr>
        <p:spPr>
          <a:xfrm>
            <a:off x="0" y="1053077"/>
            <a:ext cx="9144000" cy="3699676"/>
          </a:xfrm>
          <a:prstGeom prst="rect">
            <a:avLst/>
          </a:prstGeom>
          <a:noFill/>
          <a:ln>
            <a:noFill/>
          </a:ln>
        </p:spPr>
        <p:txBody>
          <a:bodyPr spcFirstLastPara="1" wrap="square" lIns="91425" tIns="91425" rIns="91425" bIns="91425" anchor="t" anchorCtr="0">
            <a:noAutofit/>
          </a:bodyPr>
          <a:lstStyle/>
          <a:p>
            <a:pPr marL="457200" lvl="1" indent="0">
              <a:buSzPts val="1100"/>
              <a:buNone/>
            </a:pPr>
            <a:endParaRPr lang="en-US" sz="1600" dirty="0">
              <a:solidFill>
                <a:schemeClr val="dk1"/>
              </a:solidFill>
              <a:latin typeface="Roboto" panose="02000000000000000000" pitchFamily="2" charset="0"/>
              <a:ea typeface="Roboto" panose="02000000000000000000" pitchFamily="2" charset="0"/>
              <a:cs typeface="Roboto" panose="02000000000000000000" pitchFamily="2" charset="0"/>
              <a:sym typeface="Lexend"/>
            </a:endParaRPr>
          </a:p>
          <a:p>
            <a:pPr marL="457200" lvl="1" indent="0">
              <a:buSzPts val="1100"/>
              <a:buNone/>
            </a:pPr>
            <a:r>
              <a:rPr lang="en-US" sz="1800" dirty="0">
                <a:solidFill>
                  <a:schemeClr val="dk1"/>
                </a:solidFill>
                <a:latin typeface="Roboto" panose="02000000000000000000" pitchFamily="2" charset="0"/>
                <a:ea typeface="Roboto" panose="02000000000000000000" pitchFamily="2" charset="0"/>
                <a:cs typeface="Roboto" panose="02000000000000000000" pitchFamily="2" charset="0"/>
                <a:sym typeface="Lexend"/>
              </a:rPr>
              <a:t>In the Sun tracking solar panels, the LDR senses the light and gives back the analog data to the Arduino board. 4 LDR sensors are used for alignment in all four different directions Top, Bottom, Right and Left. The intensity of the light on all 4 sensors is used to calculate the movement of the gimbal.</a:t>
            </a:r>
          </a:p>
          <a:p>
            <a:pPr marL="457200" lvl="1" indent="0">
              <a:buSzPts val="1100"/>
              <a:buNone/>
            </a:pPr>
            <a:r>
              <a:rPr lang="en-US" sz="1800" dirty="0">
                <a:solidFill>
                  <a:schemeClr val="dk1"/>
                </a:solidFill>
                <a:latin typeface="Roboto" panose="02000000000000000000" pitchFamily="2" charset="0"/>
                <a:ea typeface="Roboto" panose="02000000000000000000" pitchFamily="2" charset="0"/>
                <a:cs typeface="Roboto" panose="02000000000000000000" pitchFamily="2" charset="0"/>
                <a:sym typeface="Lexend"/>
              </a:rPr>
              <a:t>These calculations are done by the Arduino board. If the intensity on the right side is more, then the gimbal will move towards the right and similarly if the intensity on the top side is more, then the gimbal will move towards the top. </a:t>
            </a:r>
          </a:p>
          <a:p>
            <a:pPr marL="457200" lvl="1" indent="0">
              <a:buSzPts val="1100"/>
              <a:buNone/>
            </a:pPr>
            <a:r>
              <a:rPr lang="en-US" sz="1800" dirty="0">
                <a:solidFill>
                  <a:schemeClr val="dk1"/>
                </a:solidFill>
                <a:latin typeface="Roboto" panose="02000000000000000000" pitchFamily="2" charset="0"/>
                <a:ea typeface="Roboto" panose="02000000000000000000" pitchFamily="2" charset="0"/>
                <a:cs typeface="Roboto" panose="02000000000000000000" pitchFamily="2" charset="0"/>
                <a:sym typeface="Lexend"/>
              </a:rPr>
              <a:t>The movement of the gimbal is done by rotation of the servos. The commands are given to the servos as per the calculations done by the Arduino board.</a:t>
            </a:r>
          </a:p>
          <a:p>
            <a:pPr marL="457200" lvl="1" indent="0">
              <a:buSzPts val="1100"/>
              <a:buNone/>
            </a:pPr>
            <a:endParaRPr sz="1600" b="1" dirty="0">
              <a:solidFill>
                <a:schemeClr val="dk1"/>
              </a:solidFill>
              <a:latin typeface="Lexend"/>
              <a:ea typeface="Lexend"/>
              <a:cs typeface="Lexend"/>
              <a:sym typeface="Lexend"/>
            </a:endParaRPr>
          </a:p>
          <a:p>
            <a:pPr marL="0" lvl="0" indent="0" algn="l" rtl="0">
              <a:spcBef>
                <a:spcPts val="1500"/>
              </a:spcBef>
              <a:spcAft>
                <a:spcPts val="0"/>
              </a:spcAft>
              <a:buSzPts val="1100"/>
              <a:buNone/>
            </a:pPr>
            <a:endParaRPr sz="2100" dirty="0">
              <a:solidFill>
                <a:srgbClr val="374151"/>
              </a:solidFill>
              <a:highlight>
                <a:srgbClr val="F7F7F8"/>
              </a:highlight>
              <a:latin typeface="Roboto"/>
              <a:ea typeface="Roboto"/>
              <a:cs typeface="Roboto"/>
              <a:sym typeface="Roboto"/>
            </a:endParaRPr>
          </a:p>
          <a:p>
            <a:pPr marL="114300" lvl="0" indent="0" algn="l" rtl="0">
              <a:lnSpc>
                <a:spcPct val="115000"/>
              </a:lnSpc>
              <a:spcBef>
                <a:spcPts val="1500"/>
              </a:spcBef>
              <a:spcAft>
                <a:spcPts val="0"/>
              </a:spcAft>
              <a:buSzPts val="1800"/>
              <a:buNone/>
            </a:pPr>
            <a:endParaRPr sz="2400" dirty="0"/>
          </a:p>
          <a:p>
            <a:pPr marL="114300" lvl="0" indent="0" algn="l" rtl="0">
              <a:lnSpc>
                <a:spcPct val="115000"/>
              </a:lnSpc>
              <a:spcBef>
                <a:spcPts val="0"/>
              </a:spcBef>
              <a:spcAft>
                <a:spcPts val="0"/>
              </a:spcAft>
              <a:buSzPts val="1800"/>
              <a:buNone/>
            </a:pPr>
            <a:endParaRPr sz="2400" dirty="0"/>
          </a:p>
        </p:txBody>
      </p:sp>
      <p:pic>
        <p:nvPicPr>
          <p:cNvPr id="224" name="Google Shape;224;g1f93825a10c_0_123"/>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225" name="Google Shape;225;g1f93825a10c_0_123"/>
          <p:cNvPicPr preferRelativeResize="0"/>
          <p:nvPr/>
        </p:nvPicPr>
        <p:blipFill rotWithShape="1">
          <a:blip r:embed="rId4">
            <a:alphaModFix/>
          </a:blip>
          <a:srcRect b="41193"/>
          <a:stretch/>
        </p:blipFill>
        <p:spPr>
          <a:xfrm>
            <a:off x="-3" y="1"/>
            <a:ext cx="9144003" cy="10530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0"/>
          <p:cNvSpPr txBox="1">
            <a:spLocks noGrp="1"/>
          </p:cNvSpPr>
          <p:nvPr>
            <p:ph type="title"/>
          </p:nvPr>
        </p:nvSpPr>
        <p:spPr>
          <a:xfrm>
            <a:off x="311700" y="813519"/>
            <a:ext cx="8520600" cy="465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CODE Files</a:t>
            </a:r>
            <a:endParaRPr b="1" u="sng" dirty="0">
              <a:latin typeface="Felix Titling" pitchFamily="82" charset="0"/>
            </a:endParaRPr>
          </a:p>
        </p:txBody>
      </p:sp>
      <p:sp>
        <p:nvSpPr>
          <p:cNvPr id="231" name="Google Shape;231;p10"/>
          <p:cNvSpPr txBox="1">
            <a:spLocks noGrp="1"/>
          </p:cNvSpPr>
          <p:nvPr>
            <p:ph type="body" idx="1"/>
          </p:nvPr>
        </p:nvSpPr>
        <p:spPr>
          <a:xfrm>
            <a:off x="0" y="2497873"/>
            <a:ext cx="9144000" cy="231202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ct val="100000"/>
              <a:buNone/>
            </a:pPr>
            <a:r>
              <a:rPr lang="en-IN" dirty="0">
                <a:solidFill>
                  <a:schemeClr val="tx1">
                    <a:lumMod val="95000"/>
                    <a:lumOff val="5000"/>
                  </a:schemeClr>
                </a:solidFill>
              </a:rPr>
              <a:t>https://github.com/che3t3rking/SSIS.git</a:t>
            </a:r>
            <a:endParaRPr dirty="0">
              <a:solidFill>
                <a:schemeClr val="tx1">
                  <a:lumMod val="95000"/>
                  <a:lumOff val="5000"/>
                </a:schemeClr>
              </a:solidFill>
            </a:endParaRPr>
          </a:p>
        </p:txBody>
      </p:sp>
      <p:pic>
        <p:nvPicPr>
          <p:cNvPr id="232" name="Google Shape;232;p10"/>
          <p:cNvPicPr preferRelativeResize="0"/>
          <p:nvPr/>
        </p:nvPicPr>
        <p:blipFill rotWithShape="1">
          <a:blip r:embed="rId3">
            <a:alphaModFix/>
          </a:blip>
          <a:srcRect t="316" b="327"/>
          <a:stretch/>
        </p:blipFill>
        <p:spPr>
          <a:xfrm>
            <a:off x="0" y="4417017"/>
            <a:ext cx="9144003" cy="764182"/>
          </a:xfrm>
          <a:prstGeom prst="rect">
            <a:avLst/>
          </a:prstGeom>
          <a:noFill/>
          <a:ln>
            <a:noFill/>
          </a:ln>
        </p:spPr>
      </p:pic>
      <p:pic>
        <p:nvPicPr>
          <p:cNvPr id="233" name="Google Shape;233;p10"/>
          <p:cNvPicPr preferRelativeResize="0"/>
          <p:nvPr/>
        </p:nvPicPr>
        <p:blipFill rotWithShape="1">
          <a:blip r:embed="rId4">
            <a:alphaModFix/>
          </a:blip>
          <a:srcRect b="41192"/>
          <a:stretch/>
        </p:blipFill>
        <p:spPr>
          <a:xfrm>
            <a:off x="0" y="-22556"/>
            <a:ext cx="9144003" cy="1068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311700" y="813518"/>
            <a:ext cx="8520600" cy="48834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HOW IT IS USEFUL</a:t>
            </a:r>
            <a:r>
              <a:rPr lang="en" b="1" u="sng" dirty="0"/>
              <a:t> </a:t>
            </a:r>
            <a:endParaRPr b="1" u="sng" dirty="0"/>
          </a:p>
        </p:txBody>
      </p:sp>
      <p:sp>
        <p:nvSpPr>
          <p:cNvPr id="259" name="Google Shape;259;p11"/>
          <p:cNvSpPr txBox="1">
            <a:spLocks noGrp="1"/>
          </p:cNvSpPr>
          <p:nvPr>
            <p:ph type="body" idx="1"/>
          </p:nvPr>
        </p:nvSpPr>
        <p:spPr>
          <a:xfrm>
            <a:off x="0" y="1301858"/>
            <a:ext cx="9144000" cy="3493425"/>
          </a:xfrm>
          <a:prstGeom prst="rect">
            <a:avLst/>
          </a:prstGeom>
          <a:noFill/>
          <a:ln>
            <a:noFill/>
          </a:ln>
        </p:spPr>
        <p:txBody>
          <a:bodyPr spcFirstLastPara="1" wrap="square" lIns="91425" tIns="91425" rIns="91425" bIns="91425" anchor="t" anchorCtr="0">
            <a:normAutofit fontScale="32500" lnSpcReduction="20000"/>
          </a:bodyPr>
          <a:lstStyle/>
          <a:p>
            <a:pPr marL="1288358" lvl="1" indent="-685800">
              <a:spcBef>
                <a:spcPts val="1500"/>
              </a:spcBef>
              <a:buClr>
                <a:srgbClr val="374151"/>
              </a:buClr>
              <a:buSzPct val="150000"/>
              <a:buFont typeface="Arial" panose="020B0604020202020204" pitchFamily="34" charset="0"/>
              <a:buChar char="•"/>
            </a:pPr>
            <a:r>
              <a:rPr lang="en" sz="5500" b="1" u="sng" dirty="0">
                <a:solidFill>
                  <a:schemeClr val="tx1"/>
                </a:solidFill>
                <a:latin typeface="Roboto"/>
                <a:ea typeface="Roboto"/>
                <a:cs typeface="Roboto"/>
                <a:sym typeface="Roboto"/>
              </a:rPr>
              <a:t>Energy Efficiency</a:t>
            </a:r>
            <a:r>
              <a:rPr lang="en" sz="5500" b="1" dirty="0">
                <a:solidFill>
                  <a:schemeClr val="tx1"/>
                </a:solidFill>
                <a:latin typeface="Roboto"/>
                <a:ea typeface="Roboto"/>
                <a:cs typeface="Roboto"/>
                <a:sym typeface="Roboto"/>
              </a:rPr>
              <a:t>: </a:t>
            </a:r>
            <a:r>
              <a:rPr lang="en" sz="5500" dirty="0">
                <a:solidFill>
                  <a:schemeClr val="tx1"/>
                </a:solidFill>
                <a:latin typeface="Roboto"/>
                <a:ea typeface="Roboto"/>
                <a:cs typeface="Roboto"/>
                <a:sym typeface="Roboto"/>
              </a:rPr>
              <a:t>Smart solar illumination systems are designed to use renewable energy from the sun, which can significantly reduce electricity bills and carbon emissions. They are also equipped with energy-efficient LED lights, which consume less power and have a longer lifespan than traditional lighting sources.</a:t>
            </a:r>
            <a:endParaRPr sz="5500" dirty="0">
              <a:solidFill>
                <a:schemeClr val="tx1"/>
              </a:solidFill>
              <a:latin typeface="Roboto"/>
              <a:ea typeface="Roboto"/>
              <a:cs typeface="Roboto"/>
              <a:sym typeface="Roboto"/>
            </a:endParaRPr>
          </a:p>
          <a:p>
            <a:pPr marL="1288358" lvl="1" indent="-685800">
              <a:buClr>
                <a:srgbClr val="374151"/>
              </a:buClr>
              <a:buSzPct val="150000"/>
              <a:buFont typeface="Arial" panose="020B0604020202020204" pitchFamily="34" charset="0"/>
              <a:buChar char="•"/>
            </a:pPr>
            <a:r>
              <a:rPr lang="en" sz="5500" b="1" u="sng" dirty="0">
                <a:solidFill>
                  <a:schemeClr val="tx1"/>
                </a:solidFill>
                <a:latin typeface="Roboto"/>
                <a:ea typeface="Roboto"/>
                <a:cs typeface="Roboto"/>
                <a:sym typeface="Roboto"/>
              </a:rPr>
              <a:t>Cost-Effective</a:t>
            </a:r>
            <a:r>
              <a:rPr lang="en" sz="5500" b="1" dirty="0">
                <a:solidFill>
                  <a:schemeClr val="tx1"/>
                </a:solidFill>
                <a:latin typeface="Roboto"/>
                <a:ea typeface="Roboto"/>
                <a:cs typeface="Roboto"/>
                <a:sym typeface="Roboto"/>
              </a:rPr>
              <a:t>: </a:t>
            </a:r>
            <a:r>
              <a:rPr lang="en" sz="5500" dirty="0">
                <a:solidFill>
                  <a:schemeClr val="tx1"/>
                </a:solidFill>
                <a:latin typeface="Roboto"/>
                <a:ea typeface="Roboto"/>
                <a:cs typeface="Roboto"/>
                <a:sym typeface="Roboto"/>
              </a:rPr>
              <a:t>Since smart solar illumination systems use solar power, there are no ongoing electricity costs or maintenance costs associated with them. They also require minimal installation costs compared to traditional lighting systems that require wiring and infrastructure.</a:t>
            </a:r>
            <a:endParaRPr sz="5500" dirty="0">
              <a:solidFill>
                <a:schemeClr val="tx1"/>
              </a:solidFill>
              <a:latin typeface="Roboto"/>
              <a:ea typeface="Roboto"/>
              <a:cs typeface="Roboto"/>
              <a:sym typeface="Roboto"/>
            </a:endParaRPr>
          </a:p>
          <a:p>
            <a:pPr marL="114300" lvl="0" indent="0" algn="l" rtl="0">
              <a:lnSpc>
                <a:spcPct val="115000"/>
              </a:lnSpc>
              <a:spcBef>
                <a:spcPts val="0"/>
              </a:spcBef>
              <a:spcAft>
                <a:spcPts val="0"/>
              </a:spcAft>
              <a:buSzPct val="100000"/>
              <a:buNone/>
            </a:pPr>
            <a:endParaRPr dirty="0"/>
          </a:p>
        </p:txBody>
      </p:sp>
      <p:pic>
        <p:nvPicPr>
          <p:cNvPr id="260" name="Google Shape;260;p11"/>
          <p:cNvPicPr preferRelativeResize="0"/>
          <p:nvPr/>
        </p:nvPicPr>
        <p:blipFill rotWithShape="1">
          <a:blip r:embed="rId3">
            <a:alphaModFix/>
          </a:blip>
          <a:srcRect t="316" b="327"/>
          <a:stretch/>
        </p:blipFill>
        <p:spPr>
          <a:xfrm>
            <a:off x="0" y="4424451"/>
            <a:ext cx="9144003" cy="764182"/>
          </a:xfrm>
          <a:prstGeom prst="rect">
            <a:avLst/>
          </a:prstGeom>
          <a:noFill/>
          <a:ln>
            <a:noFill/>
          </a:ln>
        </p:spPr>
      </p:pic>
      <p:pic>
        <p:nvPicPr>
          <p:cNvPr id="261" name="Google Shape;261;p11"/>
          <p:cNvPicPr preferRelativeResize="0"/>
          <p:nvPr/>
        </p:nvPicPr>
        <p:blipFill rotWithShape="1">
          <a:blip r:embed="rId4">
            <a:alphaModFix/>
          </a:blip>
          <a:srcRect b="41192"/>
          <a:stretch/>
        </p:blipFill>
        <p:spPr>
          <a:xfrm>
            <a:off x="0" y="-15498"/>
            <a:ext cx="9144003" cy="1068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714747e8e_0_1"/>
          <p:cNvSpPr txBox="1">
            <a:spLocks noGrp="1"/>
          </p:cNvSpPr>
          <p:nvPr>
            <p:ph type="title"/>
          </p:nvPr>
        </p:nvSpPr>
        <p:spPr>
          <a:xfrm>
            <a:off x="311700" y="767167"/>
            <a:ext cx="8520600" cy="550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97" name="Google Shape;97;g21714747e8e_0_1"/>
          <p:cNvSpPr txBox="1">
            <a:spLocks noGrp="1"/>
          </p:cNvSpPr>
          <p:nvPr>
            <p:ph type="body" idx="1"/>
          </p:nvPr>
        </p:nvSpPr>
        <p:spPr>
          <a:xfrm>
            <a:off x="0" y="1085386"/>
            <a:ext cx="9144000" cy="3602864"/>
          </a:xfrm>
          <a:prstGeom prst="rect">
            <a:avLst/>
          </a:prstGeom>
          <a:noFill/>
          <a:ln>
            <a:noFill/>
          </a:ln>
        </p:spPr>
        <p:txBody>
          <a:bodyPr spcFirstLastPara="1" wrap="square" lIns="91425" tIns="91425" rIns="91425" bIns="91425" anchor="t" anchorCtr="0">
            <a:noAutofit/>
          </a:bodyPr>
          <a:lstStyle/>
          <a:p>
            <a:pPr marL="1288358" marR="0" lvl="1" indent="-685800" algn="l" defTabSz="914400" rtl="0" eaLnBrk="1" fontAlgn="auto" latinLnBrk="0" hangingPunct="1">
              <a:lnSpc>
                <a:spcPct val="115000"/>
              </a:lnSpc>
              <a:spcBef>
                <a:spcPts val="0"/>
              </a:spcBef>
              <a:spcAft>
                <a:spcPts val="0"/>
              </a:spcAft>
              <a:buClr>
                <a:srgbClr val="374151"/>
              </a:buClr>
              <a:buSzPct val="150000"/>
              <a:buFont typeface="Arial" panose="020B0604020202020204" pitchFamily="34" charset="0"/>
              <a:buChar char="•"/>
              <a:tabLst/>
              <a:defRPr/>
            </a:pPr>
            <a:r>
              <a:rPr kumimoji="0" lang="en-US" sz="1800" b="1" i="0" u="sng" strike="noStrike" kern="0" cap="none" spc="0" normalizeH="0" baseline="0" noProof="0" dirty="0">
                <a:ln>
                  <a:noFill/>
                </a:ln>
                <a:solidFill>
                  <a:srgbClr val="000000"/>
                </a:solidFill>
                <a:effectLst/>
                <a:uLnTx/>
                <a:uFillTx/>
                <a:latin typeface="Roboto"/>
                <a:ea typeface="Roboto"/>
                <a:cs typeface="Roboto"/>
                <a:sym typeface="Roboto"/>
              </a:rPr>
              <a:t>Easy to Install</a:t>
            </a:r>
            <a:r>
              <a:rPr kumimoji="0" lang="en-US" sz="1800" b="1"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Smart solar illumination systems are relatively easy to install, and they don't require any wiring or complex infrastructure. This makes them ideal for outdoor lighting applications, especially in remote areas where access to electricity is limited.</a:t>
            </a:r>
            <a:endParaRPr kumimoji="0" lang="en-US" sz="1800" b="0" i="0" u="sng" strike="noStrike" kern="0" cap="none" spc="0" normalizeH="0" baseline="0" noProof="0" dirty="0">
              <a:ln>
                <a:noFill/>
              </a:ln>
              <a:solidFill>
                <a:srgbClr val="000000"/>
              </a:solidFill>
              <a:effectLst/>
              <a:uLnTx/>
              <a:uFillTx/>
              <a:latin typeface="Roboto"/>
              <a:ea typeface="Roboto"/>
              <a:cs typeface="Roboto"/>
              <a:sym typeface="Roboto"/>
            </a:endParaRPr>
          </a:p>
          <a:p>
            <a:pPr marL="1288358" marR="0" lvl="1" indent="-685800" algn="l" defTabSz="914400" rtl="0" eaLnBrk="1" fontAlgn="auto" latinLnBrk="0" hangingPunct="1">
              <a:lnSpc>
                <a:spcPct val="115000"/>
              </a:lnSpc>
              <a:spcBef>
                <a:spcPts val="0"/>
              </a:spcBef>
              <a:spcAft>
                <a:spcPts val="0"/>
              </a:spcAft>
              <a:buClr>
                <a:srgbClr val="374151"/>
              </a:buClr>
              <a:buSzPct val="150000"/>
              <a:buFont typeface="Arial" panose="020B0604020202020204" pitchFamily="34" charset="0"/>
              <a:buChar char="•"/>
              <a:tabLst/>
              <a:defRPr/>
            </a:pPr>
            <a:r>
              <a:rPr kumimoji="0" lang="en-US" sz="1800" b="1" i="0" u="sng" strike="noStrike" kern="0" cap="none" spc="0" normalizeH="0" baseline="0" noProof="0" dirty="0">
                <a:ln>
                  <a:noFill/>
                </a:ln>
                <a:solidFill>
                  <a:srgbClr val="000000"/>
                </a:solidFill>
                <a:effectLst/>
                <a:uLnTx/>
                <a:uFillTx/>
                <a:latin typeface="Roboto"/>
                <a:ea typeface="Roboto"/>
                <a:cs typeface="Roboto"/>
                <a:sym typeface="Roboto"/>
              </a:rPr>
              <a:t>Automatic Control</a:t>
            </a:r>
            <a:r>
              <a:rPr kumimoji="0" lang="en-US" sz="1800" b="1"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Smart solar illumination systems are equipped with sensors and programmable controllers that allow for automatic on/off switching and dimming of lights depending on the time of day or ambient light conditions. This feature can significantly reduce energy waste and increase the lifespan of the system.</a:t>
            </a:r>
          </a:p>
          <a:p>
            <a:pPr marL="457200" lvl="0" indent="-228600" algn="l" rtl="0">
              <a:lnSpc>
                <a:spcPct val="105000"/>
              </a:lnSpc>
              <a:spcBef>
                <a:spcPts val="0"/>
              </a:spcBef>
              <a:spcAft>
                <a:spcPts val="0"/>
              </a:spcAft>
              <a:buSzPts val="1800"/>
              <a:buNone/>
            </a:pPr>
            <a:endParaRPr sz="3000" dirty="0"/>
          </a:p>
        </p:txBody>
      </p:sp>
      <p:pic>
        <p:nvPicPr>
          <p:cNvPr id="98" name="Google Shape;98;g21714747e8e_0_1"/>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99" name="Google Shape;99;g21714747e8e_0_1"/>
          <p:cNvPicPr preferRelativeResize="0"/>
          <p:nvPr/>
        </p:nvPicPr>
        <p:blipFill rotWithShape="1">
          <a:blip r:embed="rId4">
            <a:alphaModFix/>
          </a:blip>
          <a:srcRect b="41193"/>
          <a:stretch/>
        </p:blipFill>
        <p:spPr>
          <a:xfrm>
            <a:off x="0" y="-15498"/>
            <a:ext cx="9144003" cy="1061633"/>
          </a:xfrm>
          <a:prstGeom prst="rect">
            <a:avLst/>
          </a:prstGeom>
          <a:noFill/>
          <a:ln>
            <a:noFill/>
          </a:ln>
        </p:spPr>
      </p:pic>
    </p:spTree>
    <p:extLst>
      <p:ext uri="{BB962C8B-B14F-4D97-AF65-F5344CB8AC3E}">
        <p14:creationId xmlns:p14="http://schemas.microsoft.com/office/powerpoint/2010/main" val="376588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714747e8e_0_1"/>
          <p:cNvSpPr txBox="1">
            <a:spLocks noGrp="1"/>
          </p:cNvSpPr>
          <p:nvPr>
            <p:ph type="title"/>
          </p:nvPr>
        </p:nvSpPr>
        <p:spPr>
          <a:xfrm>
            <a:off x="311700" y="767167"/>
            <a:ext cx="8520600" cy="550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97" name="Google Shape;97;g21714747e8e_0_1"/>
          <p:cNvSpPr txBox="1">
            <a:spLocks noGrp="1"/>
          </p:cNvSpPr>
          <p:nvPr>
            <p:ph type="body" idx="1"/>
          </p:nvPr>
        </p:nvSpPr>
        <p:spPr>
          <a:xfrm>
            <a:off x="0" y="1046136"/>
            <a:ext cx="9144000" cy="3642114"/>
          </a:xfrm>
          <a:prstGeom prst="rect">
            <a:avLst/>
          </a:prstGeom>
          <a:noFill/>
          <a:ln>
            <a:noFill/>
          </a:ln>
        </p:spPr>
        <p:txBody>
          <a:bodyPr spcFirstLastPara="1" wrap="square" lIns="91425" tIns="91425" rIns="91425" bIns="91425" anchor="t" anchorCtr="0">
            <a:noAutofit/>
          </a:bodyPr>
          <a:lstStyle/>
          <a:p>
            <a:pPr marL="1288358" marR="0" lvl="1" indent="-685800" algn="l" defTabSz="914400" rtl="0" eaLnBrk="1" fontAlgn="auto" latinLnBrk="0" hangingPunct="1">
              <a:lnSpc>
                <a:spcPct val="115000"/>
              </a:lnSpc>
              <a:spcBef>
                <a:spcPts val="0"/>
              </a:spcBef>
              <a:spcAft>
                <a:spcPts val="0"/>
              </a:spcAft>
              <a:buClr>
                <a:srgbClr val="374151"/>
              </a:buClr>
              <a:buSzPct val="150000"/>
              <a:buFont typeface="Arial" panose="020B0604020202020204" pitchFamily="34" charset="0"/>
              <a:buChar char="•"/>
              <a:tabLst/>
              <a:defRPr/>
            </a:pPr>
            <a:r>
              <a:rPr kumimoji="0" lang="en-US" sz="1800" b="1" i="0" u="sng" strike="noStrike" kern="0" cap="none" spc="0" normalizeH="0" baseline="0" noProof="0" dirty="0">
                <a:ln>
                  <a:noFill/>
                </a:ln>
                <a:solidFill>
                  <a:srgbClr val="000000"/>
                </a:solidFill>
                <a:effectLst/>
                <a:uLnTx/>
                <a:uFillTx/>
                <a:latin typeface="Roboto"/>
                <a:ea typeface="Roboto"/>
                <a:cs typeface="Roboto"/>
                <a:sym typeface="Roboto"/>
              </a:rPr>
              <a:t>Scalability</a:t>
            </a:r>
            <a:r>
              <a:rPr kumimoji="0" lang="en-US" sz="1800" b="1"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Smart solar illumination systems can be easily scaled up or down depending on the lighting needs. Additional lighting units can be added as needed, and the system can be customized to meet specific lighting requirements.</a:t>
            </a:r>
          </a:p>
          <a:p>
            <a:pPr marL="457200" lvl="0" indent="-228600" algn="l" rtl="0">
              <a:lnSpc>
                <a:spcPct val="105000"/>
              </a:lnSpc>
              <a:spcBef>
                <a:spcPts val="0"/>
              </a:spcBef>
              <a:spcAft>
                <a:spcPts val="0"/>
              </a:spcAft>
              <a:buSzPts val="1800"/>
              <a:buNone/>
            </a:pPr>
            <a:endParaRPr sz="3000" dirty="0"/>
          </a:p>
        </p:txBody>
      </p:sp>
      <p:pic>
        <p:nvPicPr>
          <p:cNvPr id="98" name="Google Shape;98;g21714747e8e_0_1"/>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99" name="Google Shape;99;g21714747e8e_0_1"/>
          <p:cNvPicPr preferRelativeResize="0"/>
          <p:nvPr/>
        </p:nvPicPr>
        <p:blipFill rotWithShape="1">
          <a:blip r:embed="rId4">
            <a:alphaModFix/>
          </a:blip>
          <a:srcRect b="41193"/>
          <a:stretch/>
        </p:blipFill>
        <p:spPr>
          <a:xfrm>
            <a:off x="0" y="-15498"/>
            <a:ext cx="9144003" cy="1061633"/>
          </a:xfrm>
          <a:prstGeom prst="rect">
            <a:avLst/>
          </a:prstGeom>
          <a:noFill/>
          <a:ln>
            <a:noFill/>
          </a:ln>
        </p:spPr>
      </p:pic>
    </p:spTree>
    <p:extLst>
      <p:ext uri="{BB962C8B-B14F-4D97-AF65-F5344CB8AC3E}">
        <p14:creationId xmlns:p14="http://schemas.microsoft.com/office/powerpoint/2010/main" val="342342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f93825a10c_0_34"/>
          <p:cNvSpPr txBox="1">
            <a:spLocks noGrp="1"/>
          </p:cNvSpPr>
          <p:nvPr>
            <p:ph type="title"/>
          </p:nvPr>
        </p:nvSpPr>
        <p:spPr>
          <a:xfrm>
            <a:off x="311700" y="808877"/>
            <a:ext cx="8520600" cy="488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POWER USAGE SOLAR VS NORMAL</a:t>
            </a:r>
            <a:endParaRPr b="1" u="sng" dirty="0">
              <a:latin typeface="Felix Titling" pitchFamily="82" charset="0"/>
            </a:endParaRPr>
          </a:p>
        </p:txBody>
      </p:sp>
      <p:sp>
        <p:nvSpPr>
          <p:cNvPr id="267" name="Google Shape;267;g1f93825a10c_0_34"/>
          <p:cNvSpPr txBox="1">
            <a:spLocks noGrp="1"/>
          </p:cNvSpPr>
          <p:nvPr>
            <p:ph type="body" idx="1"/>
          </p:nvPr>
        </p:nvSpPr>
        <p:spPr>
          <a:xfrm>
            <a:off x="0" y="1397620"/>
            <a:ext cx="9144000" cy="3365825"/>
          </a:xfrm>
          <a:prstGeom prst="rect">
            <a:avLst/>
          </a:prstGeom>
          <a:noFill/>
          <a:ln>
            <a:noFill/>
          </a:ln>
        </p:spPr>
        <p:txBody>
          <a:bodyPr spcFirstLastPara="1" wrap="square" lIns="91425" tIns="91425" rIns="91425" bIns="91425" anchor="t" anchorCtr="0">
            <a:normAutofit lnSpcReduction="10000"/>
          </a:bodyPr>
          <a:lstStyle/>
          <a:p>
            <a:pPr marL="457200" lvl="1" indent="0">
              <a:buClr>
                <a:schemeClr val="dk1"/>
              </a:buClr>
              <a:buSzPct val="91666"/>
              <a:buNone/>
            </a:pPr>
            <a:r>
              <a:rPr lang="en" sz="1800" dirty="0">
                <a:solidFill>
                  <a:schemeClr val="tx1"/>
                </a:solidFill>
                <a:latin typeface="Roboto"/>
                <a:ea typeface="Roboto"/>
                <a:cs typeface="Roboto"/>
                <a:sym typeface="Roboto"/>
              </a:rPr>
              <a:t>The power usage in solar street lighting and normal street lighting can vary depending on various factors such as the type of lighting fixture, the wattage of the bulbs used, the number of hours of operation, and the efficiency of the system.</a:t>
            </a:r>
            <a:endParaRPr sz="1800" dirty="0">
              <a:solidFill>
                <a:schemeClr val="tx1"/>
              </a:solidFill>
              <a:latin typeface="Roboto"/>
              <a:ea typeface="Roboto"/>
              <a:cs typeface="Roboto"/>
              <a:sym typeface="Roboto"/>
            </a:endParaRPr>
          </a:p>
          <a:p>
            <a:pPr marL="457200" lvl="1" indent="0">
              <a:spcBef>
                <a:spcPts val="1500"/>
              </a:spcBef>
              <a:buClr>
                <a:schemeClr val="dk1"/>
              </a:buClr>
              <a:buSzPct val="91666"/>
              <a:buNone/>
            </a:pPr>
            <a:r>
              <a:rPr lang="en" sz="1800" dirty="0">
                <a:solidFill>
                  <a:schemeClr val="tx1"/>
                </a:solidFill>
                <a:latin typeface="Roboto"/>
                <a:ea typeface="Roboto"/>
                <a:cs typeface="Roboto"/>
                <a:sym typeface="Roboto"/>
              </a:rPr>
              <a:t>In general, solar street illumination systems are designed to be more energy-efficient than normal street lighting systems because they rely on renewable solar energy to power the LED lights. Solar street lights use photovoltaic (PV) panels to convert sunlight into electricity, which is then stored in batteries and used to power the lights at night. Since solar street illumination systems do not require any connection to the grid, they do not incur any electricity bills, making them cost-effective in the long run.</a:t>
            </a:r>
            <a:endParaRPr sz="1800" dirty="0">
              <a:solidFill>
                <a:schemeClr val="tx1"/>
              </a:solidFill>
              <a:latin typeface="Roboto"/>
              <a:ea typeface="Roboto"/>
              <a:cs typeface="Roboto"/>
              <a:sym typeface="Roboto"/>
            </a:endParaRPr>
          </a:p>
          <a:p>
            <a:pPr marL="114300" lvl="0" indent="0" algn="l" rtl="0">
              <a:lnSpc>
                <a:spcPct val="115000"/>
              </a:lnSpc>
              <a:spcBef>
                <a:spcPts val="0"/>
              </a:spcBef>
              <a:spcAft>
                <a:spcPts val="0"/>
              </a:spcAft>
              <a:buSzPct val="100000"/>
              <a:buNone/>
            </a:pPr>
            <a:endParaRPr dirty="0"/>
          </a:p>
        </p:txBody>
      </p:sp>
      <p:pic>
        <p:nvPicPr>
          <p:cNvPr id="268" name="Google Shape;268;g1f93825a10c_0_34"/>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269" name="Google Shape;269;g1f93825a10c_0_34"/>
          <p:cNvPicPr preferRelativeResize="0"/>
          <p:nvPr/>
        </p:nvPicPr>
        <p:blipFill rotWithShape="1">
          <a:blip r:embed="rId4">
            <a:alphaModFix/>
          </a:blip>
          <a:srcRect b="41193"/>
          <a:stretch/>
        </p:blipFill>
        <p:spPr>
          <a:xfrm>
            <a:off x="0" y="-15498"/>
            <a:ext cx="9144003" cy="1068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714747e8e_0_1"/>
          <p:cNvSpPr txBox="1">
            <a:spLocks noGrp="1"/>
          </p:cNvSpPr>
          <p:nvPr>
            <p:ph type="title"/>
          </p:nvPr>
        </p:nvSpPr>
        <p:spPr>
          <a:xfrm>
            <a:off x="311700" y="767167"/>
            <a:ext cx="8520600" cy="550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97" name="Google Shape;97;g21714747e8e_0_1"/>
          <p:cNvSpPr txBox="1">
            <a:spLocks noGrp="1"/>
          </p:cNvSpPr>
          <p:nvPr>
            <p:ph type="body" idx="1"/>
          </p:nvPr>
        </p:nvSpPr>
        <p:spPr>
          <a:xfrm>
            <a:off x="0" y="914400"/>
            <a:ext cx="9144000" cy="3773850"/>
          </a:xfrm>
          <a:prstGeom prst="rect">
            <a:avLst/>
          </a:prstGeom>
          <a:noFill/>
          <a:ln>
            <a:noFill/>
          </a:ln>
        </p:spPr>
        <p:txBody>
          <a:bodyPr spcFirstLastPara="1" wrap="square" lIns="91425" tIns="91425" rIns="91425" bIns="91425" anchor="t" anchorCtr="0">
            <a:noAutofit/>
          </a:bodyPr>
          <a:lstStyle/>
          <a:p>
            <a:pPr marL="457200" marR="0" lvl="1" indent="0" algn="l" defTabSz="914400" rtl="0" eaLnBrk="1" fontAlgn="auto" latinLnBrk="0" hangingPunct="1">
              <a:lnSpc>
                <a:spcPct val="115000"/>
              </a:lnSpc>
              <a:spcBef>
                <a:spcPts val="1500"/>
              </a:spcBef>
              <a:spcAft>
                <a:spcPts val="0"/>
              </a:spcAft>
              <a:buClr>
                <a:srgbClr val="000000"/>
              </a:buClr>
              <a:buSzPct val="91666"/>
              <a:buFont typeface="Arial"/>
              <a:buNone/>
              <a:tabLst/>
              <a:defRPr/>
            </a:pP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Normal street lighting systems, on the other hand, are typically connected to the grid and rely on electricity from power plants. The power usage of normal streetlights can vary depending on the type of bulb used, the wattage of the bulb, and the duration of operation. In general, normal street lighting systems are less energy-efficient than solar street lighting systems because they rely on non-renewable sources of energy and may incur significant electricity bills over time.</a:t>
            </a:r>
          </a:p>
          <a:p>
            <a:pPr marL="457200" marR="0" lvl="1" indent="0" algn="l" defTabSz="914400" rtl="0" eaLnBrk="1" fontAlgn="auto" latinLnBrk="0" hangingPunct="1">
              <a:lnSpc>
                <a:spcPct val="115000"/>
              </a:lnSpc>
              <a:spcBef>
                <a:spcPts val="1500"/>
              </a:spcBef>
              <a:spcAft>
                <a:spcPts val="0"/>
              </a:spcAft>
              <a:buClr>
                <a:srgbClr val="000000"/>
              </a:buClr>
              <a:buSzPct val="91666"/>
              <a:buFont typeface="Arial"/>
              <a:buNone/>
              <a:tabLst/>
              <a:defRPr/>
            </a:pP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Overall, solar street illumination systems are more energy-efficient and cost-effective than normal street lighting systems, making them a better choice for outdoor lighting applications, especially in areas with limited or no access to electricity.</a:t>
            </a:r>
          </a:p>
          <a:p>
            <a:pPr marL="457200" lvl="0" indent="-228600" algn="l" rtl="0">
              <a:lnSpc>
                <a:spcPct val="105000"/>
              </a:lnSpc>
              <a:spcBef>
                <a:spcPts val="0"/>
              </a:spcBef>
              <a:spcAft>
                <a:spcPts val="0"/>
              </a:spcAft>
              <a:buSzPts val="1800"/>
              <a:buNone/>
            </a:pPr>
            <a:endParaRPr sz="3000" dirty="0"/>
          </a:p>
        </p:txBody>
      </p:sp>
      <p:pic>
        <p:nvPicPr>
          <p:cNvPr id="98" name="Google Shape;98;g21714747e8e_0_1"/>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99" name="Google Shape;99;g21714747e8e_0_1"/>
          <p:cNvPicPr preferRelativeResize="0"/>
          <p:nvPr/>
        </p:nvPicPr>
        <p:blipFill rotWithShape="1">
          <a:blip r:embed="rId4">
            <a:alphaModFix/>
          </a:blip>
          <a:srcRect b="41193"/>
          <a:stretch/>
        </p:blipFill>
        <p:spPr>
          <a:xfrm>
            <a:off x="0" y="-15498"/>
            <a:ext cx="9144003" cy="1061633"/>
          </a:xfrm>
          <a:prstGeom prst="rect">
            <a:avLst/>
          </a:prstGeom>
          <a:noFill/>
          <a:ln>
            <a:noFill/>
          </a:ln>
        </p:spPr>
      </p:pic>
    </p:spTree>
    <p:extLst>
      <p:ext uri="{BB962C8B-B14F-4D97-AF65-F5344CB8AC3E}">
        <p14:creationId xmlns:p14="http://schemas.microsoft.com/office/powerpoint/2010/main" val="3585130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714747e8e_0_1"/>
          <p:cNvSpPr txBox="1">
            <a:spLocks noGrp="1"/>
          </p:cNvSpPr>
          <p:nvPr>
            <p:ph type="title"/>
          </p:nvPr>
        </p:nvSpPr>
        <p:spPr>
          <a:xfrm>
            <a:off x="311700" y="767167"/>
            <a:ext cx="8520600" cy="550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97" name="Google Shape;97;g21714747e8e_0_1"/>
          <p:cNvSpPr txBox="1">
            <a:spLocks noGrp="1"/>
          </p:cNvSpPr>
          <p:nvPr>
            <p:ph type="body" idx="1"/>
          </p:nvPr>
        </p:nvSpPr>
        <p:spPr>
          <a:xfrm>
            <a:off x="0" y="914400"/>
            <a:ext cx="9144000" cy="3773850"/>
          </a:xfrm>
          <a:prstGeom prst="rect">
            <a:avLst/>
          </a:prstGeom>
          <a:noFill/>
          <a:ln>
            <a:noFill/>
          </a:ln>
        </p:spPr>
        <p:txBody>
          <a:bodyPr spcFirstLastPara="1" wrap="square" lIns="91425" tIns="91425" rIns="91425" bIns="91425" anchor="t" anchorCtr="0">
            <a:noAutofit/>
          </a:bodyPr>
          <a:lstStyle/>
          <a:p>
            <a:pPr marL="457200" lvl="0" indent="-228600" algn="ctr" rtl="0">
              <a:lnSpc>
                <a:spcPct val="105000"/>
              </a:lnSpc>
              <a:spcBef>
                <a:spcPts val="0"/>
              </a:spcBef>
              <a:spcAft>
                <a:spcPts val="0"/>
              </a:spcAft>
              <a:buSzPts val="1800"/>
              <a:buNone/>
            </a:pPr>
            <a:r>
              <a:rPr lang="en-US" sz="2000" b="1" u="sng" dirty="0">
                <a:solidFill>
                  <a:schemeClr val="tx1"/>
                </a:solidFill>
                <a:latin typeface="Felix Titling" pitchFamily="82" charset="0"/>
                <a:ea typeface="Roboto" panose="02000000000000000000" pitchFamily="2" charset="0"/>
                <a:cs typeface="Roboto" panose="02000000000000000000" pitchFamily="2" charset="0"/>
              </a:rPr>
              <a:t>Power output of tracking and stationary solar panels</a:t>
            </a:r>
            <a:endParaRPr sz="2000" b="1" u="sng" dirty="0">
              <a:solidFill>
                <a:schemeClr val="tx1"/>
              </a:solidFill>
              <a:latin typeface="Felix Titling" pitchFamily="82" charset="0"/>
              <a:ea typeface="Roboto" panose="02000000000000000000" pitchFamily="2" charset="0"/>
              <a:cs typeface="Roboto" panose="02000000000000000000" pitchFamily="2" charset="0"/>
            </a:endParaRPr>
          </a:p>
        </p:txBody>
      </p:sp>
      <p:pic>
        <p:nvPicPr>
          <p:cNvPr id="98" name="Google Shape;98;g21714747e8e_0_1"/>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99" name="Google Shape;99;g21714747e8e_0_1"/>
          <p:cNvPicPr preferRelativeResize="0"/>
          <p:nvPr/>
        </p:nvPicPr>
        <p:blipFill rotWithShape="1">
          <a:blip r:embed="rId4">
            <a:alphaModFix/>
          </a:blip>
          <a:srcRect b="41193"/>
          <a:stretch/>
        </p:blipFill>
        <p:spPr>
          <a:xfrm>
            <a:off x="0" y="-15498"/>
            <a:ext cx="9144003" cy="1061633"/>
          </a:xfrm>
          <a:prstGeom prst="rect">
            <a:avLst/>
          </a:prstGeom>
          <a:noFill/>
          <a:ln>
            <a:noFill/>
          </a:ln>
        </p:spPr>
      </p:pic>
      <p:pic>
        <p:nvPicPr>
          <p:cNvPr id="3" name="Picture 2" descr="Chart, line chart&#10;&#10;Description automatically generated">
            <a:extLst>
              <a:ext uri="{FF2B5EF4-FFF2-40B4-BE49-F238E27FC236}">
                <a16:creationId xmlns:a16="http://schemas.microsoft.com/office/drawing/2014/main" id="{9B0053DE-BCBA-3BB9-5930-3523D49D1ADF}"/>
              </a:ext>
            </a:extLst>
          </p:cNvPr>
          <p:cNvPicPr>
            <a:picLocks noChangeAspect="1"/>
          </p:cNvPicPr>
          <p:nvPr/>
        </p:nvPicPr>
        <p:blipFill>
          <a:blip r:embed="rId5"/>
          <a:stretch>
            <a:fillRect/>
          </a:stretch>
        </p:blipFill>
        <p:spPr>
          <a:xfrm>
            <a:off x="1669997" y="1580863"/>
            <a:ext cx="5347837" cy="3107386"/>
          </a:xfrm>
          <a:prstGeom prst="rect">
            <a:avLst/>
          </a:prstGeom>
        </p:spPr>
      </p:pic>
    </p:spTree>
    <p:extLst>
      <p:ext uri="{BB962C8B-B14F-4D97-AF65-F5344CB8AC3E}">
        <p14:creationId xmlns:p14="http://schemas.microsoft.com/office/powerpoint/2010/main" val="394633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g215ca10dad4_0_0"/>
          <p:cNvSpPr txBox="1">
            <a:spLocks noGrp="1"/>
          </p:cNvSpPr>
          <p:nvPr>
            <p:ph type="body" idx="1"/>
          </p:nvPr>
        </p:nvSpPr>
        <p:spPr>
          <a:xfrm>
            <a:off x="311700" y="850226"/>
            <a:ext cx="8520600" cy="3948882"/>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sz="3200" b="1" u="sng" dirty="0">
                <a:solidFill>
                  <a:schemeClr val="tx2">
                    <a:lumMod val="25000"/>
                  </a:schemeClr>
                </a:solidFill>
                <a:latin typeface="Felix Titling" pitchFamily="82" charset="0"/>
                <a:ea typeface="Bell MT" panose="02000000000000000000" pitchFamily="2" charset="0"/>
                <a:cs typeface="Roboto" panose="02000000000000000000" pitchFamily="2" charset="0"/>
              </a:rPr>
              <a:t>Smart Street Illumination System</a:t>
            </a:r>
          </a:p>
          <a:p>
            <a:pPr marL="114300" lvl="0" indent="0" algn="l" rtl="0">
              <a:lnSpc>
                <a:spcPct val="115000"/>
              </a:lnSpc>
              <a:spcBef>
                <a:spcPts val="0"/>
              </a:spcBef>
              <a:spcAft>
                <a:spcPts val="0"/>
              </a:spcAft>
              <a:buSzPts val="1800"/>
              <a:buNone/>
            </a:pPr>
            <a:endParaRPr lang="en-US" dirty="0">
              <a:solidFill>
                <a:schemeClr val="tx1"/>
              </a:solidFill>
              <a:latin typeface="Felix Titling" pitchFamily="82" charset="0"/>
              <a:ea typeface="Bell MT" panose="02000000000000000000" pitchFamily="2" charset="0"/>
            </a:endParaRPr>
          </a:p>
          <a:p>
            <a:pPr marL="114300" lvl="0" indent="0" algn="l" rtl="0">
              <a:lnSpc>
                <a:spcPct val="115000"/>
              </a:lnSpc>
              <a:spcBef>
                <a:spcPts val="0"/>
              </a:spcBef>
              <a:spcAft>
                <a:spcPts val="0"/>
              </a:spcAft>
              <a:buSzPts val="1800"/>
              <a:buNone/>
            </a:pP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lvl="0" indent="0" algn="l" rtl="0">
              <a:lnSpc>
                <a:spcPct val="115000"/>
              </a:lnSpc>
              <a:spcBef>
                <a:spcPts val="0"/>
              </a:spcBef>
              <a:spcAft>
                <a:spcPts val="0"/>
              </a:spcAft>
              <a:buSzPts val="1800"/>
              <a:buNone/>
            </a:pPr>
            <a:r>
              <a:rPr lang="en-US" dirty="0">
                <a:solidFill>
                  <a:schemeClr val="tx1"/>
                </a:solidFill>
                <a:latin typeface="Verdana" panose="020B0604030504040204" pitchFamily="34" charset="0"/>
                <a:ea typeface="Verdana" panose="020B0604030504040204" pitchFamily="34" charset="0"/>
                <a:cs typeface="Roboto" panose="02000000000000000000" pitchFamily="2" charset="0"/>
              </a:rPr>
              <a:t>A Smart Street Illumination System for efficient energy capture and utilization for a sustainable future.</a:t>
            </a:r>
            <a:endParaRPr dirty="0">
              <a:solidFill>
                <a:schemeClr val="tx1"/>
              </a:solidFill>
              <a:latin typeface="Verdana" panose="020B0604030504040204" pitchFamily="34" charset="0"/>
              <a:ea typeface="Verdana" panose="020B0604030504040204" pitchFamily="34" charset="0"/>
              <a:cs typeface="Roboto" panose="02000000000000000000" pitchFamily="2" charset="0"/>
            </a:endParaRPr>
          </a:p>
          <a:p>
            <a:pPr marL="114300" lvl="0" indent="0" algn="l" rtl="0">
              <a:lnSpc>
                <a:spcPct val="115000"/>
              </a:lnSpc>
              <a:spcBef>
                <a:spcPts val="0"/>
              </a:spcBef>
              <a:spcAft>
                <a:spcPts val="0"/>
              </a:spcAft>
              <a:buSzPts val="1800"/>
              <a:buNone/>
            </a:pPr>
            <a:endParaRPr dirty="0"/>
          </a:p>
        </p:txBody>
      </p:sp>
      <p:pic>
        <p:nvPicPr>
          <p:cNvPr id="73" name="Google Shape;73;g215ca10dad4_0_0"/>
          <p:cNvPicPr preferRelativeResize="0"/>
          <p:nvPr/>
        </p:nvPicPr>
        <p:blipFill rotWithShape="1">
          <a:blip r:embed="rId3">
            <a:alphaModFix/>
          </a:blip>
          <a:srcRect b="41193"/>
          <a:stretch/>
        </p:blipFill>
        <p:spPr>
          <a:xfrm>
            <a:off x="0" y="-15498"/>
            <a:ext cx="9144003" cy="1068575"/>
          </a:xfrm>
          <a:prstGeom prst="rect">
            <a:avLst/>
          </a:prstGeom>
          <a:noFill/>
          <a:ln>
            <a:noFill/>
          </a:ln>
        </p:spPr>
      </p:pic>
      <p:pic>
        <p:nvPicPr>
          <p:cNvPr id="74" name="Google Shape;74;g215ca10dad4_0_0"/>
          <p:cNvPicPr preferRelativeResize="0"/>
          <p:nvPr/>
        </p:nvPicPr>
        <p:blipFill rotWithShape="1">
          <a:blip r:embed="rId4">
            <a:alphaModFix/>
          </a:blip>
          <a:srcRect t="317" b="327"/>
          <a:stretch/>
        </p:blipFill>
        <p:spPr>
          <a:xfrm>
            <a:off x="0" y="4417017"/>
            <a:ext cx="9144003" cy="76418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3E930E10-70DF-6F44-550E-62BFE7B6C5B3}"/>
              </a:ext>
            </a:extLst>
          </p:cNvPr>
          <p:cNvPicPr preferRelativeResize="0"/>
          <p:nvPr/>
        </p:nvPicPr>
        <p:blipFill rotWithShape="1">
          <a:blip r:embed="rId2">
            <a:alphaModFix/>
          </a:blip>
          <a:srcRect t="317" b="327"/>
          <a:stretch/>
        </p:blipFill>
        <p:spPr>
          <a:xfrm>
            <a:off x="0" y="4424451"/>
            <a:ext cx="9144003" cy="764182"/>
          </a:xfrm>
          <a:prstGeom prst="rect">
            <a:avLst/>
          </a:prstGeom>
          <a:noFill/>
          <a:ln>
            <a:noFill/>
          </a:ln>
        </p:spPr>
      </p:pic>
      <p:pic>
        <p:nvPicPr>
          <p:cNvPr id="5" name="Google Shape;63;p14">
            <a:extLst>
              <a:ext uri="{FF2B5EF4-FFF2-40B4-BE49-F238E27FC236}">
                <a16:creationId xmlns:a16="http://schemas.microsoft.com/office/drawing/2014/main" id="{AC961249-D793-B1C7-C607-5B68DE976065}"/>
              </a:ext>
            </a:extLst>
          </p:cNvPr>
          <p:cNvPicPr preferRelativeResize="0"/>
          <p:nvPr/>
        </p:nvPicPr>
        <p:blipFill rotWithShape="1">
          <a:blip r:embed="rId3">
            <a:alphaModFix/>
          </a:blip>
          <a:srcRect b="41193"/>
          <a:stretch/>
        </p:blipFill>
        <p:spPr>
          <a:xfrm>
            <a:off x="0" y="-15498"/>
            <a:ext cx="9144003" cy="1068575"/>
          </a:xfrm>
          <a:prstGeom prst="rect">
            <a:avLst/>
          </a:prstGeom>
          <a:noFill/>
          <a:ln>
            <a:noFill/>
          </a:ln>
        </p:spPr>
      </p:pic>
      <p:pic>
        <p:nvPicPr>
          <p:cNvPr id="11" name="Picture 10">
            <a:extLst>
              <a:ext uri="{FF2B5EF4-FFF2-40B4-BE49-F238E27FC236}">
                <a16:creationId xmlns:a16="http://schemas.microsoft.com/office/drawing/2014/main" id="{6FE51165-FC72-A360-8CEC-0C1FCEC7955F}"/>
              </a:ext>
            </a:extLst>
          </p:cNvPr>
          <p:cNvPicPr>
            <a:picLocks noChangeAspect="1"/>
          </p:cNvPicPr>
          <p:nvPr/>
        </p:nvPicPr>
        <p:blipFill>
          <a:blip r:embed="rId4"/>
          <a:stretch>
            <a:fillRect/>
          </a:stretch>
        </p:blipFill>
        <p:spPr>
          <a:xfrm>
            <a:off x="504700" y="940936"/>
            <a:ext cx="2335144" cy="3720662"/>
          </a:xfrm>
          <a:prstGeom prst="rect">
            <a:avLst/>
          </a:prstGeom>
        </p:spPr>
      </p:pic>
      <p:pic>
        <p:nvPicPr>
          <p:cNvPr id="13" name="Picture 12">
            <a:extLst>
              <a:ext uri="{FF2B5EF4-FFF2-40B4-BE49-F238E27FC236}">
                <a16:creationId xmlns:a16="http://schemas.microsoft.com/office/drawing/2014/main" id="{4DE1C4F7-7303-A120-DFFB-A634B2DC8844}"/>
              </a:ext>
            </a:extLst>
          </p:cNvPr>
          <p:cNvPicPr>
            <a:picLocks noChangeAspect="1"/>
          </p:cNvPicPr>
          <p:nvPr/>
        </p:nvPicPr>
        <p:blipFill>
          <a:blip r:embed="rId5"/>
          <a:stretch>
            <a:fillRect/>
          </a:stretch>
        </p:blipFill>
        <p:spPr>
          <a:xfrm>
            <a:off x="3191847" y="940936"/>
            <a:ext cx="3180821" cy="3729370"/>
          </a:xfrm>
          <a:prstGeom prst="rect">
            <a:avLst/>
          </a:prstGeom>
        </p:spPr>
      </p:pic>
      <p:pic>
        <p:nvPicPr>
          <p:cNvPr id="15" name="Picture 14">
            <a:extLst>
              <a:ext uri="{FF2B5EF4-FFF2-40B4-BE49-F238E27FC236}">
                <a16:creationId xmlns:a16="http://schemas.microsoft.com/office/drawing/2014/main" id="{381B7FFA-5F8D-5EDF-B6AE-30E199FA9E51}"/>
              </a:ext>
            </a:extLst>
          </p:cNvPr>
          <p:cNvPicPr>
            <a:picLocks noChangeAspect="1"/>
          </p:cNvPicPr>
          <p:nvPr/>
        </p:nvPicPr>
        <p:blipFill>
          <a:blip r:embed="rId6"/>
          <a:stretch>
            <a:fillRect/>
          </a:stretch>
        </p:blipFill>
        <p:spPr>
          <a:xfrm rot="16200000">
            <a:off x="5924260" y="1822272"/>
            <a:ext cx="3751491" cy="1914844"/>
          </a:xfrm>
          <a:prstGeom prst="rect">
            <a:avLst/>
          </a:prstGeom>
        </p:spPr>
      </p:pic>
    </p:spTree>
    <p:extLst>
      <p:ext uri="{BB962C8B-B14F-4D97-AF65-F5344CB8AC3E}">
        <p14:creationId xmlns:p14="http://schemas.microsoft.com/office/powerpoint/2010/main" val="2562677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714747e8e_0_1"/>
          <p:cNvSpPr txBox="1">
            <a:spLocks noGrp="1"/>
          </p:cNvSpPr>
          <p:nvPr>
            <p:ph type="title"/>
          </p:nvPr>
        </p:nvSpPr>
        <p:spPr>
          <a:xfrm>
            <a:off x="311700" y="767167"/>
            <a:ext cx="8520600" cy="550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pic>
        <p:nvPicPr>
          <p:cNvPr id="98" name="Google Shape;98;g21714747e8e_0_1"/>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99" name="Google Shape;99;g21714747e8e_0_1"/>
          <p:cNvPicPr preferRelativeResize="0"/>
          <p:nvPr/>
        </p:nvPicPr>
        <p:blipFill rotWithShape="1">
          <a:blip r:embed="rId4">
            <a:alphaModFix/>
          </a:blip>
          <a:srcRect b="41193"/>
          <a:stretch/>
        </p:blipFill>
        <p:spPr>
          <a:xfrm>
            <a:off x="0" y="-29737"/>
            <a:ext cx="9144003" cy="1061633"/>
          </a:xfrm>
          <a:prstGeom prst="rect">
            <a:avLst/>
          </a:prstGeom>
          <a:noFill/>
          <a:ln>
            <a:noFill/>
          </a:ln>
        </p:spPr>
      </p:pic>
      <p:sp>
        <p:nvSpPr>
          <p:cNvPr id="2" name="Rectangle 1">
            <a:extLst>
              <a:ext uri="{FF2B5EF4-FFF2-40B4-BE49-F238E27FC236}">
                <a16:creationId xmlns:a16="http://schemas.microsoft.com/office/drawing/2014/main" id="{126E39C4-3A0F-518B-693E-D7EFD4ECBF58}"/>
              </a:ext>
            </a:extLst>
          </p:cNvPr>
          <p:cNvSpPr/>
          <p:nvPr/>
        </p:nvSpPr>
        <p:spPr>
          <a:xfrm>
            <a:off x="2738760" y="1943862"/>
            <a:ext cx="3339376" cy="923330"/>
          </a:xfrm>
          <a:prstGeom prst="rect">
            <a:avLst/>
          </a:prstGeom>
          <a:noFill/>
        </p:spPr>
        <p:txBody>
          <a:bodyPr wrap="none" lIns="91440" tIns="45720" rIns="91440" bIns="45720">
            <a:spAutoFit/>
          </a:bodyPr>
          <a:lstStyle/>
          <a:p>
            <a:pPr algn="ctr"/>
            <a:r>
              <a:rPr lang="en-US" sz="5400" dirty="0">
                <a:ln w="0"/>
                <a:solidFill>
                  <a:schemeClr val="tx1"/>
                </a:solidFill>
                <a:effectLst>
                  <a:glow rad="63500">
                    <a:schemeClr val="bg2">
                      <a:lumMod val="40000"/>
                      <a:lumOff val="60000"/>
                      <a:alpha val="40000"/>
                    </a:schemeClr>
                  </a:glow>
                  <a:outerShdw blurRad="50800" dist="38100" algn="l" rotWithShape="0">
                    <a:prstClr val="black">
                      <a:alpha val="40000"/>
                    </a:prstClr>
                  </a:outerShdw>
                </a:effectLst>
                <a:latin typeface="Forte" panose="03060902040502070203" pitchFamily="66" charset="0"/>
                <a:ea typeface="STCaiyun" panose="02010800040101010101" pitchFamily="2" charset="-122"/>
              </a:rPr>
              <a:t>Thank You</a:t>
            </a:r>
            <a:endParaRPr lang="en-US" sz="5400" b="0" cap="none" spc="0" dirty="0">
              <a:ln w="0"/>
              <a:solidFill>
                <a:schemeClr val="tx1"/>
              </a:solidFill>
              <a:effectLst>
                <a:glow rad="63500">
                  <a:schemeClr val="bg2">
                    <a:lumMod val="40000"/>
                    <a:lumOff val="60000"/>
                    <a:alpha val="40000"/>
                  </a:schemeClr>
                </a:glow>
                <a:outerShdw blurRad="50800" dist="38100" algn="l" rotWithShape="0">
                  <a:prstClr val="black">
                    <a:alpha val="40000"/>
                  </a:prstClr>
                </a:outerShdw>
              </a:effectLst>
              <a:latin typeface="Forte" panose="03060902040502070203" pitchFamily="66" charset="0"/>
              <a:ea typeface="STCaiyun" panose="02010800040101010101" pitchFamily="2" charset="-122"/>
            </a:endParaRPr>
          </a:p>
        </p:txBody>
      </p:sp>
    </p:spTree>
    <p:extLst>
      <p:ext uri="{BB962C8B-B14F-4D97-AF65-F5344CB8AC3E}">
        <p14:creationId xmlns:p14="http://schemas.microsoft.com/office/powerpoint/2010/main" val="27139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311700" y="697650"/>
            <a:ext cx="8520600" cy="5049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t> </a:t>
            </a:r>
            <a:r>
              <a:rPr lang="en" dirty="0">
                <a:solidFill>
                  <a:schemeClr val="tx1"/>
                </a:solidFill>
              </a:rPr>
              <a:t>𝙇𝙀𝘼𝙂𝙐𝙀22 </a:t>
            </a:r>
            <a:r>
              <a:rPr lang="en" dirty="0"/>
              <a:t>⚡</a:t>
            </a:r>
            <a:endParaRPr dirty="0"/>
          </a:p>
        </p:txBody>
      </p:sp>
      <p:graphicFrame>
        <p:nvGraphicFramePr>
          <p:cNvPr id="81" name="Google Shape;81;p3"/>
          <p:cNvGraphicFramePr/>
          <p:nvPr>
            <p:extLst>
              <p:ext uri="{D42A27DB-BD31-4B8C-83A1-F6EECF244321}">
                <p14:modId xmlns:p14="http://schemas.microsoft.com/office/powerpoint/2010/main" val="293325765"/>
              </p:ext>
            </p:extLst>
          </p:nvPr>
        </p:nvGraphicFramePr>
        <p:xfrm>
          <a:off x="163417" y="1221848"/>
          <a:ext cx="8817166" cy="3499008"/>
        </p:xfrm>
        <a:graphic>
          <a:graphicData uri="http://schemas.openxmlformats.org/drawingml/2006/table">
            <a:tbl>
              <a:tblPr firstRow="1" bandRow="1">
                <a:noFill/>
                <a:tableStyleId>{832B1444-42BC-4E83-84C9-F6DF11A9D290}</a:tableStyleId>
              </a:tblPr>
              <a:tblGrid>
                <a:gridCol w="1720707">
                  <a:extLst>
                    <a:ext uri="{9D8B030D-6E8A-4147-A177-3AD203B41FA5}">
                      <a16:colId xmlns:a16="http://schemas.microsoft.com/office/drawing/2014/main" val="20000"/>
                    </a:ext>
                  </a:extLst>
                </a:gridCol>
                <a:gridCol w="1755720">
                  <a:extLst>
                    <a:ext uri="{9D8B030D-6E8A-4147-A177-3AD203B41FA5}">
                      <a16:colId xmlns:a16="http://schemas.microsoft.com/office/drawing/2014/main" val="20001"/>
                    </a:ext>
                  </a:extLst>
                </a:gridCol>
                <a:gridCol w="3505410">
                  <a:extLst>
                    <a:ext uri="{9D8B030D-6E8A-4147-A177-3AD203B41FA5}">
                      <a16:colId xmlns:a16="http://schemas.microsoft.com/office/drawing/2014/main" val="20002"/>
                    </a:ext>
                  </a:extLst>
                </a:gridCol>
                <a:gridCol w="1835329">
                  <a:extLst>
                    <a:ext uri="{9D8B030D-6E8A-4147-A177-3AD203B41FA5}">
                      <a16:colId xmlns:a16="http://schemas.microsoft.com/office/drawing/2014/main" val="20003"/>
                    </a:ext>
                  </a:extLst>
                </a:gridCol>
              </a:tblGrid>
              <a:tr h="479361">
                <a:tc>
                  <a:txBody>
                    <a:bodyPr/>
                    <a:lstStyle/>
                    <a:p>
                      <a:pPr marL="0" marR="0" lvl="0" indent="0" algn="ctr" rtl="0">
                        <a:lnSpc>
                          <a:spcPct val="100000"/>
                        </a:lnSpc>
                        <a:spcBef>
                          <a:spcPts val="0"/>
                        </a:spcBef>
                        <a:spcAft>
                          <a:spcPts val="0"/>
                        </a:spcAft>
                        <a:buNone/>
                      </a:pPr>
                      <a:r>
                        <a:rPr lang="en" sz="1400" u="none" strike="noStrike" cap="none" dirty="0">
                          <a:solidFill>
                            <a:schemeClr val="dk1"/>
                          </a:solidFill>
                        </a:rPr>
                        <a:t>NAME OF TEAM MEMBER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PHONE NUMBER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400" u="none" strike="noStrike" cap="none" dirty="0">
                          <a:solidFill>
                            <a:schemeClr val="dk1"/>
                          </a:solidFill>
                        </a:rPr>
                        <a:t>EMAIL ID</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400" u="none" strike="noStrike" cap="none" dirty="0">
                          <a:solidFill>
                            <a:schemeClr val="dk1"/>
                          </a:solidFill>
                        </a:rPr>
                        <a:t>PHOTO</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5925">
                <a:tc>
                  <a:txBody>
                    <a:bodyPr/>
                    <a:lstStyle/>
                    <a:p>
                      <a:pPr marL="0" marR="0" lvl="0" indent="0" algn="ctr" rtl="0">
                        <a:lnSpc>
                          <a:spcPct val="100000"/>
                        </a:lnSpc>
                        <a:spcBef>
                          <a:spcPts val="0"/>
                        </a:spcBef>
                        <a:spcAft>
                          <a:spcPts val="0"/>
                        </a:spcAft>
                        <a:buNone/>
                      </a:pPr>
                      <a:r>
                        <a:rPr lang="en" dirty="0"/>
                        <a:t>ABHISHEK PAVITHRAN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+91 73562 73612</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abhishekpavithranth.mec@gmail.com</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49517">
                <a:tc>
                  <a:txBody>
                    <a:bodyPr/>
                    <a:lstStyle/>
                    <a:p>
                      <a:pPr marL="0" marR="0" lvl="0" indent="0" algn="ctr" rtl="0">
                        <a:lnSpc>
                          <a:spcPct val="100000"/>
                        </a:lnSpc>
                        <a:spcBef>
                          <a:spcPts val="0"/>
                        </a:spcBef>
                        <a:spcAft>
                          <a:spcPts val="0"/>
                        </a:spcAft>
                        <a:buNone/>
                      </a:pPr>
                      <a:r>
                        <a:rPr lang="en" dirty="0"/>
                        <a:t>RITHICK R</a:t>
                      </a:r>
                    </a:p>
                    <a:p>
                      <a:pPr marL="0" marR="0" lvl="0" indent="0" algn="ctr" rtl="0">
                        <a:lnSpc>
                          <a:spcPct val="100000"/>
                        </a:lnSpc>
                        <a:spcBef>
                          <a:spcPts val="0"/>
                        </a:spcBef>
                        <a:spcAft>
                          <a:spcPts val="0"/>
                        </a:spcAft>
                        <a:buNone/>
                      </a:pPr>
                      <a:r>
                        <a:rPr lang="en" dirty="0"/>
                        <a:t>KUMAR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+91 6238293832</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rithickrkumar.mec@gmail.com</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91117">
                <a:tc>
                  <a:txBody>
                    <a:bodyPr/>
                    <a:lstStyle/>
                    <a:p>
                      <a:pPr marL="0" marR="0" lvl="0" indent="0" algn="ctr" rtl="0">
                        <a:lnSpc>
                          <a:spcPct val="100000"/>
                        </a:lnSpc>
                        <a:spcBef>
                          <a:spcPts val="0"/>
                        </a:spcBef>
                        <a:spcAft>
                          <a:spcPts val="0"/>
                        </a:spcAft>
                        <a:buNone/>
                      </a:pPr>
                      <a:r>
                        <a:rPr lang="en" dirty="0"/>
                        <a:t>ASWIN K </a:t>
                      </a:r>
                    </a:p>
                    <a:p>
                      <a:pPr marL="0" marR="0" lvl="0" indent="0" algn="ctr" rtl="0">
                        <a:lnSpc>
                          <a:spcPct val="100000"/>
                        </a:lnSpc>
                        <a:spcBef>
                          <a:spcPts val="0"/>
                        </a:spcBef>
                        <a:spcAft>
                          <a:spcPts val="0"/>
                        </a:spcAft>
                        <a:buNone/>
                      </a:pPr>
                      <a:r>
                        <a:rPr lang="en" dirty="0"/>
                        <a:t>SUNIL</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+91 82899 07278</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aswinksunil.mec@gmail.com</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744279">
                <a:tc>
                  <a:txBody>
                    <a:bodyPr/>
                    <a:lstStyle/>
                    <a:p>
                      <a:pPr marL="0" marR="0" lvl="0" indent="0" algn="ctr" rtl="0">
                        <a:lnSpc>
                          <a:spcPct val="100000"/>
                        </a:lnSpc>
                        <a:spcBef>
                          <a:spcPts val="0"/>
                        </a:spcBef>
                        <a:spcAft>
                          <a:spcPts val="0"/>
                        </a:spcAft>
                        <a:buNone/>
                      </a:pPr>
                      <a:r>
                        <a:rPr lang="en" dirty="0"/>
                        <a:t>AKASH </a:t>
                      </a:r>
                    </a:p>
                    <a:p>
                      <a:pPr marL="0" marR="0" lvl="0" indent="0" algn="ctr" rtl="0">
                        <a:lnSpc>
                          <a:spcPct val="100000"/>
                        </a:lnSpc>
                        <a:spcBef>
                          <a:spcPts val="0"/>
                        </a:spcBef>
                        <a:spcAft>
                          <a:spcPts val="0"/>
                        </a:spcAft>
                        <a:buNone/>
                      </a:pPr>
                      <a:r>
                        <a:rPr lang="en" dirty="0"/>
                        <a:t>JOSHI</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+91 98461 25652</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dirty="0"/>
                        <a:t>akashjoshi.mec@gmail.com</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pic>
        <p:nvPicPr>
          <p:cNvPr id="82" name="Google Shape;82;p3"/>
          <p:cNvPicPr preferRelativeResize="0"/>
          <p:nvPr/>
        </p:nvPicPr>
        <p:blipFill rotWithShape="1">
          <a:blip r:embed="rId3">
            <a:alphaModFix/>
          </a:blip>
          <a:srcRect b="41192"/>
          <a:stretch/>
        </p:blipFill>
        <p:spPr>
          <a:xfrm>
            <a:off x="0" y="0"/>
            <a:ext cx="9144003" cy="894025"/>
          </a:xfrm>
          <a:prstGeom prst="rect">
            <a:avLst/>
          </a:prstGeom>
          <a:noFill/>
          <a:ln>
            <a:noFill/>
          </a:ln>
        </p:spPr>
      </p:pic>
      <p:pic>
        <p:nvPicPr>
          <p:cNvPr id="3" name="Picture 2" descr="A person wearing glasses&#10;&#10;Description automatically generated with medium confidence">
            <a:extLst>
              <a:ext uri="{FF2B5EF4-FFF2-40B4-BE49-F238E27FC236}">
                <a16:creationId xmlns:a16="http://schemas.microsoft.com/office/drawing/2014/main" id="{E21CD676-6C12-A404-D202-8762047CF811}"/>
              </a:ext>
            </a:extLst>
          </p:cNvPr>
          <p:cNvPicPr>
            <a:picLocks noChangeAspect="1"/>
          </p:cNvPicPr>
          <p:nvPr/>
        </p:nvPicPr>
        <p:blipFill>
          <a:blip r:embed="rId4"/>
          <a:stretch>
            <a:fillRect/>
          </a:stretch>
        </p:blipFill>
        <p:spPr>
          <a:xfrm>
            <a:off x="7732977" y="3306470"/>
            <a:ext cx="499315" cy="665754"/>
          </a:xfrm>
          <a:prstGeom prst="rect">
            <a:avLst/>
          </a:prstGeom>
        </p:spPr>
      </p:pic>
      <p:pic>
        <p:nvPicPr>
          <p:cNvPr id="9" name="Picture 8" descr="A person wearing a blue shirt&#10;&#10;Description automatically generated with medium confidence">
            <a:extLst>
              <a:ext uri="{FF2B5EF4-FFF2-40B4-BE49-F238E27FC236}">
                <a16:creationId xmlns:a16="http://schemas.microsoft.com/office/drawing/2014/main" id="{85B3A79F-F72A-4C2B-9ABA-00ECF993F3F9}"/>
              </a:ext>
            </a:extLst>
          </p:cNvPr>
          <p:cNvPicPr>
            <a:picLocks noChangeAspect="1"/>
          </p:cNvPicPr>
          <p:nvPr/>
        </p:nvPicPr>
        <p:blipFill>
          <a:blip r:embed="rId5"/>
          <a:stretch>
            <a:fillRect/>
          </a:stretch>
        </p:blipFill>
        <p:spPr>
          <a:xfrm>
            <a:off x="7716492" y="2565033"/>
            <a:ext cx="540930" cy="708198"/>
          </a:xfrm>
          <a:prstGeom prst="rect">
            <a:avLst/>
          </a:prstGeom>
        </p:spPr>
      </p:pic>
      <p:pic>
        <p:nvPicPr>
          <p:cNvPr id="11" name="Picture 10" descr="A picture containing text, posing&#10;&#10;Description automatically generated">
            <a:extLst>
              <a:ext uri="{FF2B5EF4-FFF2-40B4-BE49-F238E27FC236}">
                <a16:creationId xmlns:a16="http://schemas.microsoft.com/office/drawing/2014/main" id="{574DDE57-2DA2-FCB4-0A26-DF3F46BFD9B2}"/>
              </a:ext>
            </a:extLst>
          </p:cNvPr>
          <p:cNvPicPr>
            <a:picLocks noChangeAspect="1"/>
          </p:cNvPicPr>
          <p:nvPr/>
        </p:nvPicPr>
        <p:blipFill>
          <a:blip r:embed="rId6"/>
          <a:stretch>
            <a:fillRect/>
          </a:stretch>
        </p:blipFill>
        <p:spPr>
          <a:xfrm>
            <a:off x="7716492" y="3996362"/>
            <a:ext cx="566558" cy="708198"/>
          </a:xfrm>
          <a:prstGeom prst="rect">
            <a:avLst/>
          </a:prstGeom>
        </p:spPr>
      </p:pic>
      <p:pic>
        <p:nvPicPr>
          <p:cNvPr id="7" name="Picture 6">
            <a:extLst>
              <a:ext uri="{FF2B5EF4-FFF2-40B4-BE49-F238E27FC236}">
                <a16:creationId xmlns:a16="http://schemas.microsoft.com/office/drawing/2014/main" id="{0DF4E308-0745-6BE4-FDBD-C9BF28F6A12C}"/>
              </a:ext>
            </a:extLst>
          </p:cNvPr>
          <p:cNvPicPr>
            <a:picLocks noChangeAspect="1"/>
          </p:cNvPicPr>
          <p:nvPr/>
        </p:nvPicPr>
        <p:blipFill>
          <a:blip r:embed="rId7"/>
          <a:stretch>
            <a:fillRect/>
          </a:stretch>
        </p:blipFill>
        <p:spPr>
          <a:xfrm>
            <a:off x="7682220" y="1745503"/>
            <a:ext cx="600830" cy="770630"/>
          </a:xfrm>
          <a:prstGeom prst="rect">
            <a:avLst/>
          </a:prstGeom>
        </p:spPr>
      </p:pic>
      <p:pic>
        <p:nvPicPr>
          <p:cNvPr id="2" name="Google Shape;90;p4">
            <a:extLst>
              <a:ext uri="{FF2B5EF4-FFF2-40B4-BE49-F238E27FC236}">
                <a16:creationId xmlns:a16="http://schemas.microsoft.com/office/drawing/2014/main" id="{F7996111-9277-7FC5-9DBA-72AF74AC2039}"/>
              </a:ext>
            </a:extLst>
          </p:cNvPr>
          <p:cNvPicPr preferRelativeResize="0"/>
          <p:nvPr/>
        </p:nvPicPr>
        <p:blipFill rotWithShape="1">
          <a:blip r:embed="rId8">
            <a:alphaModFix/>
          </a:blip>
          <a:srcRect t="316" b="327"/>
          <a:stretch/>
        </p:blipFill>
        <p:spPr>
          <a:xfrm>
            <a:off x="0" y="4417017"/>
            <a:ext cx="9144003" cy="7641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311700" y="767167"/>
            <a:ext cx="8520600" cy="550189"/>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sz="3100" b="1" u="sng" dirty="0">
                <a:latin typeface="Felix Titling" pitchFamily="82" charset="0"/>
              </a:rPr>
              <a:t>SMART STREET ilLUMINATION SYSTEM (SSLS)</a:t>
            </a:r>
            <a:endParaRPr sz="3100" b="1" u="sng" dirty="0">
              <a:latin typeface="Felix Titling" pitchFamily="82" charset="0"/>
            </a:endParaRPr>
          </a:p>
          <a:p>
            <a:pPr marL="0" lvl="0" indent="0" algn="l" rtl="0">
              <a:lnSpc>
                <a:spcPct val="100000"/>
              </a:lnSpc>
              <a:spcBef>
                <a:spcPts val="0"/>
              </a:spcBef>
              <a:spcAft>
                <a:spcPts val="0"/>
              </a:spcAft>
              <a:buSzPct val="111111"/>
              <a:buNone/>
            </a:pPr>
            <a:endParaRPr b="1" dirty="0"/>
          </a:p>
          <a:p>
            <a:pPr marL="0" lvl="0" indent="0" algn="l" rtl="0">
              <a:lnSpc>
                <a:spcPct val="100000"/>
              </a:lnSpc>
              <a:spcBef>
                <a:spcPts val="0"/>
              </a:spcBef>
              <a:spcAft>
                <a:spcPts val="0"/>
              </a:spcAft>
              <a:buSzPct val="111111"/>
              <a:buNone/>
            </a:pPr>
            <a:endParaRPr dirty="0"/>
          </a:p>
        </p:txBody>
      </p:sp>
      <p:sp>
        <p:nvSpPr>
          <p:cNvPr id="89" name="Google Shape;89;p4"/>
          <p:cNvSpPr txBox="1">
            <a:spLocks noGrp="1"/>
          </p:cNvSpPr>
          <p:nvPr>
            <p:ph type="body" idx="1"/>
          </p:nvPr>
        </p:nvSpPr>
        <p:spPr>
          <a:xfrm>
            <a:off x="0" y="1317356"/>
            <a:ext cx="9144000" cy="3370881"/>
          </a:xfrm>
          <a:prstGeom prst="rect">
            <a:avLst/>
          </a:prstGeom>
          <a:noFill/>
          <a:ln>
            <a:noFill/>
          </a:ln>
        </p:spPr>
        <p:txBody>
          <a:bodyPr spcFirstLastPara="1" wrap="square" lIns="91425" tIns="91425" rIns="91425" bIns="91425" anchor="t" anchorCtr="0">
            <a:normAutofit/>
          </a:bodyPr>
          <a:lstStyle/>
          <a:p>
            <a:pPr marL="457200" lvl="0" indent="0" rtl="0">
              <a:lnSpc>
                <a:spcPct val="115000"/>
              </a:lnSpc>
              <a:spcBef>
                <a:spcPts val="1600"/>
              </a:spcBef>
              <a:spcAft>
                <a:spcPts val="0"/>
              </a:spcAft>
              <a:buSzPts val="1800"/>
              <a:buNone/>
            </a:pPr>
            <a:r>
              <a:rPr lang="en" dirty="0">
                <a:solidFill>
                  <a:schemeClr val="tx1"/>
                </a:solidFill>
                <a:latin typeface="Roboto"/>
                <a:ea typeface="Roboto"/>
                <a:cs typeface="Roboto"/>
                <a:sym typeface="Roboto"/>
              </a:rPr>
              <a:t>The Smart Street Illumination System (SSLS) is an intelligent lighting solution for public streets and roadways. It utilizes advanced technology to provide efficient and effective illumination, while maximizing energy production and reducing the overall carbon footprint.</a:t>
            </a:r>
            <a:endParaRPr dirty="0">
              <a:solidFill>
                <a:schemeClr val="tx1"/>
              </a:solidFill>
            </a:endParaRPr>
          </a:p>
          <a:p>
            <a:pPr marL="457200" marR="0" lvl="1" indent="0" algn="l" defTabSz="914400" rtl="0" eaLnBrk="1" fontAlgn="auto" latinLnBrk="0" hangingPunct="1">
              <a:lnSpc>
                <a:spcPct val="105000"/>
              </a:lnSpc>
              <a:spcBef>
                <a:spcPts val="1500"/>
              </a:spcBef>
              <a:spcAft>
                <a:spcPts val="0"/>
              </a:spcAft>
              <a:buClr>
                <a:srgbClr val="000000"/>
              </a:buClr>
              <a:buSzPts val="1100"/>
              <a:buFont typeface="Arial"/>
              <a:buNone/>
              <a:tabLst/>
              <a:defRPr/>
            </a:pP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The SSLS incorporates sensors such as ambient light sensors which are used to detect the intensity level of natural light. This information is then used to adjust the direction of the solar panel accordingly to ensure the efficient production of energy.</a:t>
            </a:r>
          </a:p>
          <a:p>
            <a:pPr marL="457200" lvl="0" indent="-228600" algn="l" rtl="0">
              <a:lnSpc>
                <a:spcPct val="115000"/>
              </a:lnSpc>
              <a:spcBef>
                <a:spcPts val="0"/>
              </a:spcBef>
              <a:spcAft>
                <a:spcPts val="0"/>
              </a:spcAft>
              <a:buSzPts val="1800"/>
              <a:buNone/>
            </a:pPr>
            <a:endParaRPr sz="3000" dirty="0"/>
          </a:p>
        </p:txBody>
      </p:sp>
      <p:pic>
        <p:nvPicPr>
          <p:cNvPr id="90" name="Google Shape;90;p4"/>
          <p:cNvPicPr preferRelativeResize="0"/>
          <p:nvPr/>
        </p:nvPicPr>
        <p:blipFill rotWithShape="1">
          <a:blip r:embed="rId3">
            <a:alphaModFix/>
          </a:blip>
          <a:srcRect t="316" b="327"/>
          <a:stretch/>
        </p:blipFill>
        <p:spPr>
          <a:xfrm>
            <a:off x="0" y="4417017"/>
            <a:ext cx="9144003" cy="764182"/>
          </a:xfrm>
          <a:prstGeom prst="rect">
            <a:avLst/>
          </a:prstGeom>
          <a:noFill/>
          <a:ln>
            <a:noFill/>
          </a:ln>
        </p:spPr>
      </p:pic>
      <p:pic>
        <p:nvPicPr>
          <p:cNvPr id="91" name="Google Shape;91;p4"/>
          <p:cNvPicPr preferRelativeResize="0"/>
          <p:nvPr/>
        </p:nvPicPr>
        <p:blipFill rotWithShape="1">
          <a:blip r:embed="rId4">
            <a:alphaModFix/>
          </a:blip>
          <a:srcRect b="41192"/>
          <a:stretch/>
        </p:blipFill>
        <p:spPr>
          <a:xfrm>
            <a:off x="0" y="0"/>
            <a:ext cx="9144003" cy="10616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714747e8e_0_1"/>
          <p:cNvSpPr txBox="1">
            <a:spLocks noGrp="1"/>
          </p:cNvSpPr>
          <p:nvPr>
            <p:ph type="title"/>
          </p:nvPr>
        </p:nvSpPr>
        <p:spPr>
          <a:xfrm>
            <a:off x="311700" y="767167"/>
            <a:ext cx="8520600" cy="550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97" name="Google Shape;97;g21714747e8e_0_1"/>
          <p:cNvSpPr txBox="1">
            <a:spLocks noGrp="1"/>
          </p:cNvSpPr>
          <p:nvPr>
            <p:ph type="body" idx="1"/>
          </p:nvPr>
        </p:nvSpPr>
        <p:spPr>
          <a:xfrm>
            <a:off x="0" y="903766"/>
            <a:ext cx="9144000" cy="3859620"/>
          </a:xfrm>
          <a:prstGeom prst="rect">
            <a:avLst/>
          </a:prstGeom>
          <a:noFill/>
          <a:ln>
            <a:noFill/>
          </a:ln>
        </p:spPr>
        <p:txBody>
          <a:bodyPr spcFirstLastPara="1" wrap="square" lIns="91425" tIns="91425" rIns="91425" bIns="91425" anchor="t" anchorCtr="0">
            <a:noAutofit/>
          </a:bodyPr>
          <a:lstStyle/>
          <a:p>
            <a:pPr marL="457200" lvl="1" indent="0">
              <a:lnSpc>
                <a:spcPct val="105000"/>
              </a:lnSpc>
              <a:spcBef>
                <a:spcPts val="1500"/>
              </a:spcBef>
              <a:buClr>
                <a:schemeClr val="dk1"/>
              </a:buClr>
              <a:buSzPts val="1100"/>
              <a:buNone/>
            </a:pPr>
            <a:r>
              <a:rPr lang="en" sz="1800" dirty="0">
                <a:solidFill>
                  <a:schemeClr val="tx1"/>
                </a:solidFill>
                <a:latin typeface="Roboto"/>
                <a:ea typeface="Roboto"/>
                <a:cs typeface="Roboto"/>
                <a:sym typeface="Roboto"/>
              </a:rPr>
              <a:t>The system can also be equipped with wireless communication technology, allowing for remote monitoring. This enables maintenance teams to quickly identify and address any issues that may arise due to faulty components.</a:t>
            </a:r>
            <a:endParaRPr sz="1800" dirty="0">
              <a:solidFill>
                <a:schemeClr val="tx1"/>
              </a:solidFill>
              <a:latin typeface="Roboto"/>
              <a:ea typeface="Roboto"/>
              <a:cs typeface="Roboto"/>
              <a:sym typeface="Roboto"/>
            </a:endParaRPr>
          </a:p>
          <a:p>
            <a:pPr marL="457200" marR="0" lvl="1" indent="0" algn="l" defTabSz="914400" rtl="0" eaLnBrk="1" fontAlgn="auto" latinLnBrk="0" hangingPunct="1">
              <a:lnSpc>
                <a:spcPct val="105000"/>
              </a:lnSpc>
              <a:spcBef>
                <a:spcPts val="1500"/>
              </a:spcBef>
              <a:spcAft>
                <a:spcPts val="0"/>
              </a:spcAft>
              <a:buClr>
                <a:srgbClr val="000000"/>
              </a:buClr>
              <a:buSzPts val="1100"/>
              <a:buFont typeface="Arial"/>
              <a:buNone/>
              <a:tabLst/>
              <a:defRPr/>
            </a:pPr>
            <a:r>
              <a:rPr kumimoji="0" lang="en-US" sz="1800" b="0" i="0" u="none" strike="noStrike" kern="0" cap="none" spc="0" normalizeH="0" baseline="0" noProof="0" dirty="0">
                <a:ln>
                  <a:noFill/>
                </a:ln>
                <a:solidFill>
                  <a:srgbClr val="000000"/>
                </a:solidFill>
                <a:effectLst/>
                <a:uLnTx/>
                <a:uFillTx/>
                <a:latin typeface="Roboto"/>
                <a:ea typeface="Roboto"/>
                <a:cs typeface="Roboto"/>
                <a:sym typeface="Roboto"/>
              </a:rPr>
              <a:t>Overall, the SSLS is a cost-effective and environmentally friendly solution for public lighting that can improve efficiency and maximize energy production.</a:t>
            </a:r>
          </a:p>
          <a:p>
            <a:pPr marL="457200" lvl="0" indent="-228600" algn="l" rtl="0">
              <a:lnSpc>
                <a:spcPct val="105000"/>
              </a:lnSpc>
              <a:spcBef>
                <a:spcPts val="0"/>
              </a:spcBef>
              <a:spcAft>
                <a:spcPts val="0"/>
              </a:spcAft>
              <a:buSzPts val="1800"/>
              <a:buNone/>
            </a:pPr>
            <a:endParaRPr sz="3000" dirty="0"/>
          </a:p>
        </p:txBody>
      </p:sp>
      <p:pic>
        <p:nvPicPr>
          <p:cNvPr id="98" name="Google Shape;98;g21714747e8e_0_1"/>
          <p:cNvPicPr preferRelativeResize="0"/>
          <p:nvPr/>
        </p:nvPicPr>
        <p:blipFill rotWithShape="1">
          <a:blip r:embed="rId3">
            <a:alphaModFix/>
          </a:blip>
          <a:srcRect t="317" b="327"/>
          <a:stretch/>
        </p:blipFill>
        <p:spPr>
          <a:xfrm>
            <a:off x="0" y="4417017"/>
            <a:ext cx="9144003" cy="764182"/>
          </a:xfrm>
          <a:prstGeom prst="rect">
            <a:avLst/>
          </a:prstGeom>
          <a:noFill/>
          <a:ln>
            <a:noFill/>
          </a:ln>
        </p:spPr>
      </p:pic>
      <p:pic>
        <p:nvPicPr>
          <p:cNvPr id="99" name="Google Shape;99;g21714747e8e_0_1"/>
          <p:cNvPicPr preferRelativeResize="0"/>
          <p:nvPr/>
        </p:nvPicPr>
        <p:blipFill rotWithShape="1">
          <a:blip r:embed="rId4">
            <a:alphaModFix/>
          </a:blip>
          <a:srcRect b="41193"/>
          <a:stretch/>
        </p:blipFill>
        <p:spPr>
          <a:xfrm>
            <a:off x="0" y="-15498"/>
            <a:ext cx="9144003" cy="1061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311700" y="697650"/>
            <a:ext cx="8520600" cy="5049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b="1" u="sng" dirty="0">
                <a:latin typeface="Felix Titling" pitchFamily="82" charset="0"/>
              </a:rPr>
              <a:t>Total Expenditure</a:t>
            </a:r>
            <a:endParaRPr b="1" u="sng" dirty="0">
              <a:latin typeface="Felix Titling" pitchFamily="82" charset="0"/>
            </a:endParaRPr>
          </a:p>
        </p:txBody>
      </p:sp>
      <p:graphicFrame>
        <p:nvGraphicFramePr>
          <p:cNvPr id="81" name="Google Shape;81;p3"/>
          <p:cNvGraphicFramePr/>
          <p:nvPr>
            <p:extLst>
              <p:ext uri="{D42A27DB-BD31-4B8C-83A1-F6EECF244321}">
                <p14:modId xmlns:p14="http://schemas.microsoft.com/office/powerpoint/2010/main" val="799760896"/>
              </p:ext>
            </p:extLst>
          </p:nvPr>
        </p:nvGraphicFramePr>
        <p:xfrm>
          <a:off x="1244010" y="1340773"/>
          <a:ext cx="6655980" cy="3489644"/>
        </p:xfrm>
        <a:graphic>
          <a:graphicData uri="http://schemas.openxmlformats.org/drawingml/2006/table">
            <a:tbl>
              <a:tblPr firstRow="1" bandRow="1">
                <a:noFill/>
                <a:tableStyleId>{832B1444-42BC-4E83-84C9-F6DF11A9D290}</a:tableStyleId>
              </a:tblPr>
              <a:tblGrid>
                <a:gridCol w="2116004">
                  <a:extLst>
                    <a:ext uri="{9D8B030D-6E8A-4147-A177-3AD203B41FA5}">
                      <a16:colId xmlns:a16="http://schemas.microsoft.com/office/drawing/2014/main" val="20000"/>
                    </a:ext>
                  </a:extLst>
                </a:gridCol>
                <a:gridCol w="2263444">
                  <a:extLst>
                    <a:ext uri="{9D8B030D-6E8A-4147-A177-3AD203B41FA5}">
                      <a16:colId xmlns:a16="http://schemas.microsoft.com/office/drawing/2014/main" val="20001"/>
                    </a:ext>
                  </a:extLst>
                </a:gridCol>
                <a:gridCol w="2276532">
                  <a:extLst>
                    <a:ext uri="{9D8B030D-6E8A-4147-A177-3AD203B41FA5}">
                      <a16:colId xmlns:a16="http://schemas.microsoft.com/office/drawing/2014/main" val="20002"/>
                    </a:ext>
                  </a:extLst>
                </a:gridCol>
              </a:tblGrid>
              <a:tr h="441544">
                <a:tc>
                  <a:txBody>
                    <a:bodyPr/>
                    <a:lstStyle/>
                    <a:p>
                      <a:pPr marL="0" marR="0" lvl="0" indent="0" algn="ctr" rtl="0">
                        <a:lnSpc>
                          <a:spcPct val="100000"/>
                        </a:lnSpc>
                        <a:spcBef>
                          <a:spcPts val="0"/>
                        </a:spcBef>
                        <a:spcAft>
                          <a:spcPts val="0"/>
                        </a:spcAft>
                        <a:buNone/>
                      </a:pPr>
                      <a:r>
                        <a:rPr lang="en-US" dirty="0">
                          <a:solidFill>
                            <a:schemeClr val="tx1"/>
                          </a:solidFill>
                        </a:rPr>
                        <a:t>Component</a:t>
                      </a:r>
                      <a:endParaRPr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dirty="0">
                          <a:solidFill>
                            <a:schemeClr val="tx1"/>
                          </a:solidFill>
                        </a:rPr>
                        <a:t>Quantity</a:t>
                      </a:r>
                      <a:endParaRPr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dirty="0">
                          <a:solidFill>
                            <a:schemeClr val="tx1"/>
                          </a:solidFill>
                        </a:rPr>
                        <a:t> Cost (Rs)</a:t>
                      </a:r>
                      <a:endParaRPr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0399">
                <a:tc>
                  <a:txBody>
                    <a:bodyPr/>
                    <a:lstStyle/>
                    <a:p>
                      <a:pPr marL="0" marR="0" lvl="0" indent="0" algn="ctr" rtl="0">
                        <a:lnSpc>
                          <a:spcPct val="100000"/>
                        </a:lnSpc>
                        <a:spcBef>
                          <a:spcPts val="0"/>
                        </a:spcBef>
                        <a:spcAft>
                          <a:spcPts val="0"/>
                        </a:spcAft>
                        <a:buNone/>
                      </a:pPr>
                      <a:r>
                        <a:rPr lang="en-US" dirty="0"/>
                        <a:t>Arduino Uno</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450</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2668">
                <a:tc>
                  <a:txBody>
                    <a:bodyPr/>
                    <a:lstStyle/>
                    <a:p>
                      <a:pPr marL="0" marR="0" lvl="0" indent="0" algn="ctr" rtl="0">
                        <a:lnSpc>
                          <a:spcPct val="100000"/>
                        </a:lnSpc>
                        <a:spcBef>
                          <a:spcPts val="0"/>
                        </a:spcBef>
                        <a:spcAft>
                          <a:spcPts val="0"/>
                        </a:spcAft>
                        <a:buNone/>
                      </a:pPr>
                      <a:r>
                        <a:rPr lang="en-US" dirty="0"/>
                        <a:t>Servo Motor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2</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300</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34305">
                <a:tc>
                  <a:txBody>
                    <a:bodyPr/>
                    <a:lstStyle/>
                    <a:p>
                      <a:pPr marL="0" marR="0" lvl="0" indent="0" algn="ctr" rtl="0">
                        <a:lnSpc>
                          <a:spcPct val="100000"/>
                        </a:lnSpc>
                        <a:spcBef>
                          <a:spcPts val="0"/>
                        </a:spcBef>
                        <a:spcAft>
                          <a:spcPts val="0"/>
                        </a:spcAft>
                        <a:buNone/>
                      </a:pPr>
                      <a:r>
                        <a:rPr lang="en-US" dirty="0"/>
                        <a:t>LDR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4</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25</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0">
                <a:tc>
                  <a:txBody>
                    <a:bodyPr/>
                    <a:lstStyle/>
                    <a:p>
                      <a:pPr marL="0" marR="0" lvl="0" indent="0" algn="ctr" rtl="0">
                        <a:lnSpc>
                          <a:spcPct val="100000"/>
                        </a:lnSpc>
                        <a:spcBef>
                          <a:spcPts val="0"/>
                        </a:spcBef>
                        <a:spcAft>
                          <a:spcPts val="0"/>
                        </a:spcAft>
                        <a:buNone/>
                      </a:pPr>
                      <a:r>
                        <a:rPr lang="en-US" dirty="0"/>
                        <a:t>Solar Panel</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140</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43848">
                <a:tc>
                  <a:txBody>
                    <a:bodyPr/>
                    <a:lstStyle/>
                    <a:p>
                      <a:pPr marL="0" marR="0" lvl="0" indent="0" algn="ctr" rtl="0">
                        <a:lnSpc>
                          <a:spcPct val="100000"/>
                        </a:lnSpc>
                        <a:spcBef>
                          <a:spcPts val="0"/>
                        </a:spcBef>
                        <a:spcAft>
                          <a:spcPts val="0"/>
                        </a:spcAft>
                        <a:buNone/>
                      </a:pPr>
                      <a:r>
                        <a:rPr lang="en-US" dirty="0"/>
                        <a:t>Jumper Wires</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10</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40</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8052229"/>
                  </a:ext>
                </a:extLst>
              </a:tr>
              <a:tr h="182886">
                <a:tc>
                  <a:txBody>
                    <a:bodyPr/>
                    <a:lstStyle/>
                    <a:p>
                      <a:pPr marL="0" marR="0" lvl="0" indent="0" algn="ctr" rtl="0">
                        <a:lnSpc>
                          <a:spcPct val="100000"/>
                        </a:lnSpc>
                        <a:spcBef>
                          <a:spcPts val="0"/>
                        </a:spcBef>
                        <a:spcAft>
                          <a:spcPts val="0"/>
                        </a:spcAft>
                        <a:buNone/>
                      </a:pPr>
                      <a:r>
                        <a:rPr lang="en-US" dirty="0"/>
                        <a:t>Resistors</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4</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10</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712799874"/>
                  </a:ext>
                </a:extLst>
              </a:tr>
              <a:tr h="152405">
                <a:tc>
                  <a:txBody>
                    <a:bodyPr/>
                    <a:lstStyle/>
                    <a:p>
                      <a:pPr marL="0" marR="0" lvl="0" indent="0" algn="ctr" rtl="0">
                        <a:lnSpc>
                          <a:spcPct val="100000"/>
                        </a:lnSpc>
                        <a:spcBef>
                          <a:spcPts val="0"/>
                        </a:spcBef>
                        <a:spcAft>
                          <a:spcPts val="0"/>
                        </a:spcAft>
                        <a:buNone/>
                      </a:pPr>
                      <a:r>
                        <a:rPr lang="en-US" dirty="0"/>
                        <a:t>Breadboard</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80</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858043585"/>
                  </a:ext>
                </a:extLst>
              </a:tr>
              <a:tr h="152405">
                <a:tc>
                  <a:txBody>
                    <a:bodyPr/>
                    <a:lstStyle/>
                    <a:p>
                      <a:pPr marL="0" marR="0" lvl="0" indent="0" algn="ctr" rtl="0">
                        <a:lnSpc>
                          <a:spcPct val="100000"/>
                        </a:lnSpc>
                        <a:spcBef>
                          <a:spcPts val="0"/>
                        </a:spcBef>
                        <a:spcAft>
                          <a:spcPts val="0"/>
                        </a:spcAft>
                        <a:buNone/>
                      </a:pPr>
                      <a:r>
                        <a:rPr lang="en-US" dirty="0"/>
                        <a:t>Dual axis gimbal</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485</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828284223"/>
                  </a:ext>
                </a:extLst>
              </a:tr>
              <a:tr h="152405">
                <a:tc>
                  <a:txBody>
                    <a:bodyPr/>
                    <a:lstStyle/>
                    <a:p>
                      <a:pPr marL="0" marR="0" lvl="0" indent="0" algn="ctr" rtl="0">
                        <a:lnSpc>
                          <a:spcPct val="100000"/>
                        </a:lnSpc>
                        <a:spcBef>
                          <a:spcPts val="0"/>
                        </a:spcBef>
                        <a:spcAft>
                          <a:spcPts val="0"/>
                        </a:spcAft>
                        <a:buNone/>
                      </a:pPr>
                      <a:r>
                        <a:rPr lang="en-US" dirty="0"/>
                        <a:t>Total amount </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dk1"/>
                          </a:solidFill>
                        </a:rPr>
                        <a:t>1530</a:t>
                      </a: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953806659"/>
                  </a:ext>
                </a:extLst>
              </a:tr>
              <a:tr h="0">
                <a:tc gridSpan="3">
                  <a:txBody>
                    <a:bodyPr/>
                    <a:lstStyle/>
                    <a:p>
                      <a:pPr marL="0" marR="0" lvl="0" indent="0" algn="ctr" rtl="0">
                        <a:lnSpc>
                          <a:spcPct val="100000"/>
                        </a:lnSpc>
                        <a:spcBef>
                          <a:spcPts val="0"/>
                        </a:spcBef>
                        <a:spcAft>
                          <a:spcPts val="0"/>
                        </a:spcAft>
                        <a:buNone/>
                      </a:pPr>
                      <a:endParaRPr dirty="0"/>
                    </a:p>
                  </a:txBody>
                  <a:tcPr marL="91450" marR="91450" marT="45725" marB="45725">
                    <a:lnL w="12700" cap="flat" cmpd="sng" algn="ctr">
                      <a:noFill/>
                      <a:prstDash val="solid"/>
                      <a:round/>
                      <a:headEnd type="none" w="sm" len="sm"/>
                      <a:tailEnd type="none" w="sm" len="sm"/>
                    </a:lnL>
                    <a:lnR w="12700" cap="flat" cmpd="sng" algn="ctr">
                      <a:no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noFill/>
                      <a:prstDash val="solid"/>
                      <a:round/>
                      <a:headEnd type="none" w="sm" len="sm"/>
                      <a:tailEnd type="none" w="sm" len="sm"/>
                    </a:lnB>
                    <a:solidFill>
                      <a:schemeClr val="lt1"/>
                    </a:solidFill>
                  </a:tcPr>
                </a:tc>
                <a:tc hMerge="1">
                  <a:txBody>
                    <a:bodyPr/>
                    <a:lstStyle/>
                    <a:p>
                      <a:pPr marL="0" marR="0" lvl="0" indent="0" algn="ctr" rtl="0">
                        <a:lnSpc>
                          <a:spcPct val="100000"/>
                        </a:lnSpc>
                        <a:spcBef>
                          <a:spcPts val="0"/>
                        </a:spcBef>
                        <a:spcAft>
                          <a:spcPts val="0"/>
                        </a:spcAft>
                        <a:buNone/>
                      </a:pP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pPr marL="0" marR="0" lvl="0" indent="0" algn="ctr" rtl="0">
                        <a:lnSpc>
                          <a:spcPct val="100000"/>
                        </a:lnSpc>
                        <a:spcBef>
                          <a:spcPts val="0"/>
                        </a:spcBef>
                        <a:spcAft>
                          <a:spcPts val="0"/>
                        </a:spcAft>
                        <a:buNone/>
                      </a:pPr>
                      <a:endParaRPr sz="1400" u="none" strike="noStrike" cap="none" dirty="0">
                        <a:solidFill>
                          <a:schemeClr val="dk1"/>
                        </a:solidFill>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500879806"/>
                  </a:ext>
                </a:extLst>
              </a:tr>
            </a:tbl>
          </a:graphicData>
        </a:graphic>
      </p:graphicFrame>
      <p:pic>
        <p:nvPicPr>
          <p:cNvPr id="82" name="Google Shape;82;p3"/>
          <p:cNvPicPr preferRelativeResize="0"/>
          <p:nvPr/>
        </p:nvPicPr>
        <p:blipFill rotWithShape="1">
          <a:blip r:embed="rId3">
            <a:alphaModFix/>
          </a:blip>
          <a:srcRect b="41192"/>
          <a:stretch/>
        </p:blipFill>
        <p:spPr>
          <a:xfrm>
            <a:off x="0" y="0"/>
            <a:ext cx="9144003" cy="894025"/>
          </a:xfrm>
          <a:prstGeom prst="rect">
            <a:avLst/>
          </a:prstGeom>
          <a:noFill/>
          <a:ln>
            <a:noFill/>
          </a:ln>
        </p:spPr>
      </p:pic>
      <p:pic>
        <p:nvPicPr>
          <p:cNvPr id="83" name="Google Shape;83;p3"/>
          <p:cNvPicPr preferRelativeResize="0"/>
          <p:nvPr/>
        </p:nvPicPr>
        <p:blipFill rotWithShape="1">
          <a:blip r:embed="rId4">
            <a:alphaModFix/>
          </a:blip>
          <a:srcRect t="316" b="327"/>
          <a:stretch/>
        </p:blipFill>
        <p:spPr>
          <a:xfrm>
            <a:off x="0" y="4439320"/>
            <a:ext cx="9144003" cy="764182"/>
          </a:xfrm>
          <a:prstGeom prst="rect">
            <a:avLst/>
          </a:prstGeom>
          <a:noFill/>
          <a:ln>
            <a:noFill/>
          </a:ln>
        </p:spPr>
      </p:pic>
    </p:spTree>
    <p:extLst>
      <p:ext uri="{BB962C8B-B14F-4D97-AF65-F5344CB8AC3E}">
        <p14:creationId xmlns:p14="http://schemas.microsoft.com/office/powerpoint/2010/main" val="377399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311700" y="798162"/>
            <a:ext cx="8520600" cy="519193"/>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u="sng" dirty="0">
                <a:latin typeface="Felix Titling" pitchFamily="82" charset="0"/>
              </a:rPr>
              <a:t>Overall BLOCK DIAGRAM</a:t>
            </a:r>
            <a:endParaRPr b="1" u="sng" dirty="0">
              <a:latin typeface="Felix Titling" pitchFamily="82" charset="0"/>
            </a:endParaRPr>
          </a:p>
        </p:txBody>
      </p:sp>
      <p:pic>
        <p:nvPicPr>
          <p:cNvPr id="114" name="Google Shape;114;p5"/>
          <p:cNvPicPr preferRelativeResize="0"/>
          <p:nvPr/>
        </p:nvPicPr>
        <p:blipFill rotWithShape="1">
          <a:blip r:embed="rId3">
            <a:alphaModFix/>
          </a:blip>
          <a:srcRect t="316" b="327"/>
          <a:stretch/>
        </p:blipFill>
        <p:spPr>
          <a:xfrm>
            <a:off x="7749" y="4417017"/>
            <a:ext cx="9144003" cy="764182"/>
          </a:xfrm>
          <a:prstGeom prst="rect">
            <a:avLst/>
          </a:prstGeom>
          <a:noFill/>
          <a:ln>
            <a:noFill/>
          </a:ln>
        </p:spPr>
      </p:pic>
      <p:pic>
        <p:nvPicPr>
          <p:cNvPr id="115" name="Google Shape;115;p5"/>
          <p:cNvPicPr preferRelativeResize="0"/>
          <p:nvPr/>
        </p:nvPicPr>
        <p:blipFill rotWithShape="1">
          <a:blip r:embed="rId4">
            <a:alphaModFix/>
          </a:blip>
          <a:srcRect b="41192"/>
          <a:stretch/>
        </p:blipFill>
        <p:spPr>
          <a:xfrm>
            <a:off x="7749" y="-27123"/>
            <a:ext cx="9144003" cy="1084882"/>
          </a:xfrm>
          <a:prstGeom prst="rect">
            <a:avLst/>
          </a:prstGeom>
          <a:noFill/>
          <a:ln>
            <a:noFill/>
          </a:ln>
        </p:spPr>
      </p:pic>
      <p:pic>
        <p:nvPicPr>
          <p:cNvPr id="11" name="Picture 10" descr="Diagram&#10;&#10;Description automatically generated">
            <a:extLst>
              <a:ext uri="{FF2B5EF4-FFF2-40B4-BE49-F238E27FC236}">
                <a16:creationId xmlns:a16="http://schemas.microsoft.com/office/drawing/2014/main" id="{A00C072D-B024-B256-926D-69A414067898}"/>
              </a:ext>
            </a:extLst>
          </p:cNvPr>
          <p:cNvPicPr>
            <a:picLocks noChangeAspect="1"/>
          </p:cNvPicPr>
          <p:nvPr/>
        </p:nvPicPr>
        <p:blipFill>
          <a:blip r:embed="rId5"/>
          <a:stretch>
            <a:fillRect/>
          </a:stretch>
        </p:blipFill>
        <p:spPr>
          <a:xfrm>
            <a:off x="2054669" y="1273103"/>
            <a:ext cx="6167027" cy="34689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311700" y="611146"/>
            <a:ext cx="8520600" cy="418455"/>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t> </a:t>
            </a:r>
            <a:r>
              <a:rPr lang="en" sz="3100" b="1" u="sng" dirty="0">
                <a:latin typeface="Felix Titling" pitchFamily="82" charset="0"/>
              </a:rPr>
              <a:t>OVERALL SCHEMATIC</a:t>
            </a:r>
            <a:endParaRPr sz="3100" b="1" u="sng" dirty="0">
              <a:latin typeface="Felix Titling" pitchFamily="82" charset="0"/>
            </a:endParaRPr>
          </a:p>
        </p:txBody>
      </p:sp>
      <p:pic>
        <p:nvPicPr>
          <p:cNvPr id="122" name="Google Shape;122;p6"/>
          <p:cNvPicPr preferRelativeResize="0"/>
          <p:nvPr/>
        </p:nvPicPr>
        <p:blipFill rotWithShape="1">
          <a:blip r:embed="rId3">
            <a:alphaModFix/>
          </a:blip>
          <a:srcRect t="316" b="327"/>
          <a:stretch/>
        </p:blipFill>
        <p:spPr>
          <a:xfrm>
            <a:off x="0" y="4506225"/>
            <a:ext cx="9144003" cy="764182"/>
          </a:xfrm>
          <a:prstGeom prst="rect">
            <a:avLst/>
          </a:prstGeom>
          <a:noFill/>
          <a:ln>
            <a:noFill/>
          </a:ln>
        </p:spPr>
      </p:pic>
      <p:pic>
        <p:nvPicPr>
          <p:cNvPr id="123" name="Google Shape;123;p6"/>
          <p:cNvPicPr preferRelativeResize="0"/>
          <p:nvPr/>
        </p:nvPicPr>
        <p:blipFill rotWithShape="1">
          <a:blip r:embed="rId4">
            <a:alphaModFix/>
          </a:blip>
          <a:srcRect b="41192"/>
          <a:stretch/>
        </p:blipFill>
        <p:spPr>
          <a:xfrm>
            <a:off x="0" y="-50112"/>
            <a:ext cx="9144003" cy="985777"/>
          </a:xfrm>
          <a:prstGeom prst="rect">
            <a:avLst/>
          </a:prstGeom>
          <a:noFill/>
          <a:ln>
            <a:noFill/>
          </a:ln>
        </p:spPr>
      </p:pic>
      <p:pic>
        <p:nvPicPr>
          <p:cNvPr id="3" name="Picture 2">
            <a:extLst>
              <a:ext uri="{FF2B5EF4-FFF2-40B4-BE49-F238E27FC236}">
                <a16:creationId xmlns:a16="http://schemas.microsoft.com/office/drawing/2014/main" id="{E5FA4A54-7C2E-D39E-3272-92A06476553F}"/>
              </a:ext>
            </a:extLst>
          </p:cNvPr>
          <p:cNvPicPr>
            <a:picLocks noChangeAspect="1"/>
          </p:cNvPicPr>
          <p:nvPr/>
        </p:nvPicPr>
        <p:blipFill>
          <a:blip r:embed="rId5"/>
          <a:stretch>
            <a:fillRect/>
          </a:stretch>
        </p:blipFill>
        <p:spPr>
          <a:xfrm>
            <a:off x="2023115" y="1170190"/>
            <a:ext cx="5068034" cy="361695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1485</Words>
  <Application>Microsoft Office PowerPoint</Application>
  <PresentationFormat>On-screen Show (16:9)</PresentationFormat>
  <Paragraphs>130</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Lexend</vt:lpstr>
      <vt:lpstr>Arial</vt:lpstr>
      <vt:lpstr>Forte</vt:lpstr>
      <vt:lpstr>Caveat SemiBold</vt:lpstr>
      <vt:lpstr>Felix Titling</vt:lpstr>
      <vt:lpstr>Roboto</vt:lpstr>
      <vt:lpstr>Verdana</vt:lpstr>
      <vt:lpstr>Simple Light</vt:lpstr>
      <vt:lpstr>PowerPoint Presentation</vt:lpstr>
      <vt:lpstr>PowerPoint Presentation</vt:lpstr>
      <vt:lpstr>PowerPoint Presentation</vt:lpstr>
      <vt:lpstr> 𝙇𝙀𝘼𝙂𝙐𝙀22 ⚡</vt:lpstr>
      <vt:lpstr>SMART STREET ilLUMINATION SYSTEM (SSLS)  </vt:lpstr>
      <vt:lpstr> </vt:lpstr>
      <vt:lpstr>Total Expenditure</vt:lpstr>
      <vt:lpstr>Overall BLOCK DIAGRAM</vt:lpstr>
      <vt:lpstr> OVERALL SCHEMATIC</vt:lpstr>
      <vt:lpstr> OVERALL TINKERCAD CIRCUIT</vt:lpstr>
      <vt:lpstr>PowerPoint Presentation</vt:lpstr>
      <vt:lpstr>1. AUTOMATIC STREETLIGHT</vt:lpstr>
      <vt:lpstr>COMPONENTS USED</vt:lpstr>
      <vt:lpstr>TINKERCAD MODEL</vt:lpstr>
      <vt:lpstr>CIRCUIT DIAGRAM</vt:lpstr>
      <vt:lpstr>WORKING</vt:lpstr>
      <vt:lpstr>2. SUN TRACKING SOLAR PANELS</vt:lpstr>
      <vt:lpstr> </vt:lpstr>
      <vt:lpstr>COMPONENTS USED</vt:lpstr>
      <vt:lpstr>TINKERCAD MODEL</vt:lpstr>
      <vt:lpstr>CIRCUIT DIAGRAM</vt:lpstr>
      <vt:lpstr>WORKING</vt:lpstr>
      <vt:lpstr>CODE Files</vt:lpstr>
      <vt:lpstr>HOW IT IS USEFUL </vt:lpstr>
      <vt:lpstr> </vt:lpstr>
      <vt:lpstr> </vt:lpstr>
      <vt:lpstr>POWER USAGE SOLAR VS NORMAL</vt:lpstr>
      <vt:lpstr> </vt:lpstr>
      <vt:lpstr>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Aswin Sunil</cp:lastModifiedBy>
  <cp:revision>232</cp:revision>
  <dcterms:modified xsi:type="dcterms:W3CDTF">2023-03-12T06:25:26Z</dcterms:modified>
</cp:coreProperties>
</file>