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92" r:id="rId2"/>
    <p:sldId id="260" r:id="rId3"/>
    <p:sldId id="293" r:id="rId4"/>
    <p:sldId id="312" r:id="rId5"/>
    <p:sldId id="294" r:id="rId6"/>
    <p:sldId id="295" r:id="rId7"/>
    <p:sldId id="309" r:id="rId8"/>
    <p:sldId id="306" r:id="rId9"/>
    <p:sldId id="300" r:id="rId10"/>
    <p:sldId id="313" r:id="rId11"/>
    <p:sldId id="314" r:id="rId12"/>
    <p:sldId id="315" r:id="rId13"/>
    <p:sldId id="316" r:id="rId14"/>
    <p:sldId id="317" r:id="rId15"/>
    <p:sldId id="318" r:id="rId16"/>
    <p:sldId id="311" r:id="rId17"/>
    <p:sldId id="305" r:id="rId18"/>
    <p:sldId id="307" r:id="rId19"/>
    <p:sldId id="308" r:id="rId20"/>
    <p:sldId id="319" r:id="rId21"/>
    <p:sldId id="30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92D4F1-18DB-4AC4-B905-93D6497E6A93}" v="1" dt="2024-11-24T16:09:29.8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5" d="100"/>
          <a:sy n="85" d="100"/>
        </p:scale>
        <p:origin x="51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thish A S" userId="967d9b8eec6476b3" providerId="LiveId" clId="{0792D4F1-18DB-4AC4-B905-93D6497E6A93}"/>
    <pc:docChg chg="undo custSel modSld">
      <pc:chgData name="Nithish A S" userId="967d9b8eec6476b3" providerId="LiveId" clId="{0792D4F1-18DB-4AC4-B905-93D6497E6A93}" dt="2024-11-24T16:21:23.505" v="91" actId="2710"/>
      <pc:docMkLst>
        <pc:docMk/>
      </pc:docMkLst>
      <pc:sldChg chg="modSp mod">
        <pc:chgData name="Nithish A S" userId="967d9b8eec6476b3" providerId="LiveId" clId="{0792D4F1-18DB-4AC4-B905-93D6497E6A93}" dt="2024-11-24T16:17:38.156" v="76" actId="113"/>
        <pc:sldMkLst>
          <pc:docMk/>
          <pc:sldMk cId="640452515" sldId="260"/>
        </pc:sldMkLst>
        <pc:spChg chg="mod">
          <ac:chgData name="Nithish A S" userId="967d9b8eec6476b3" providerId="LiveId" clId="{0792D4F1-18DB-4AC4-B905-93D6497E6A93}" dt="2024-11-24T16:14:29.527" v="64"/>
          <ac:spMkLst>
            <pc:docMk/>
            <pc:sldMk cId="640452515" sldId="260"/>
            <ac:spMk id="4" creationId="{9D9D8141-54BB-4E0C-8337-FD90E5700B21}"/>
          </ac:spMkLst>
        </pc:spChg>
        <pc:spChg chg="mod">
          <ac:chgData name="Nithish A S" userId="967d9b8eec6476b3" providerId="LiveId" clId="{0792D4F1-18DB-4AC4-B905-93D6497E6A93}" dt="2024-11-24T16:13:53.524" v="61" actId="14100"/>
          <ac:spMkLst>
            <pc:docMk/>
            <pc:sldMk cId="640452515" sldId="260"/>
            <ac:spMk id="19" creationId="{D9B65CEF-AD79-4AC8-8A89-87978A091D8F}"/>
          </ac:spMkLst>
        </pc:spChg>
        <pc:spChg chg="mod">
          <ac:chgData name="Nithish A S" userId="967d9b8eec6476b3" providerId="LiveId" clId="{0792D4F1-18DB-4AC4-B905-93D6497E6A93}" dt="2024-11-24T16:17:38.156" v="76" actId="113"/>
          <ac:spMkLst>
            <pc:docMk/>
            <pc:sldMk cId="640452515" sldId="260"/>
            <ac:spMk id="20" creationId="{8DDB0135-8711-417C-BE26-13630AE65D8D}"/>
          </ac:spMkLst>
        </pc:spChg>
      </pc:sldChg>
      <pc:sldChg chg="modSp mod">
        <pc:chgData name="Nithish A S" userId="967d9b8eec6476b3" providerId="LiveId" clId="{0792D4F1-18DB-4AC4-B905-93D6497E6A93}" dt="2024-11-24T16:14:08.981" v="63" actId="20577"/>
        <pc:sldMkLst>
          <pc:docMk/>
          <pc:sldMk cId="3197713969" sldId="292"/>
        </pc:sldMkLst>
        <pc:spChg chg="mod">
          <ac:chgData name="Nithish A S" userId="967d9b8eec6476b3" providerId="LiveId" clId="{0792D4F1-18DB-4AC4-B905-93D6497E6A93}" dt="2024-11-24T16:14:08.981" v="63" actId="20577"/>
          <ac:spMkLst>
            <pc:docMk/>
            <pc:sldMk cId="3197713969" sldId="292"/>
            <ac:spMk id="4" creationId="{9D9D8141-54BB-4E0C-8337-FD90E5700B21}"/>
          </ac:spMkLst>
        </pc:spChg>
      </pc:sldChg>
      <pc:sldChg chg="modSp mod">
        <pc:chgData name="Nithish A S" userId="967d9b8eec6476b3" providerId="LiveId" clId="{0792D4F1-18DB-4AC4-B905-93D6497E6A93}" dt="2024-11-24T16:18:02.487" v="77" actId="255"/>
        <pc:sldMkLst>
          <pc:docMk/>
          <pc:sldMk cId="769800202" sldId="293"/>
        </pc:sldMkLst>
        <pc:spChg chg="mod">
          <ac:chgData name="Nithish A S" userId="967d9b8eec6476b3" providerId="LiveId" clId="{0792D4F1-18DB-4AC4-B905-93D6497E6A93}" dt="2024-11-24T16:13:15.317" v="56" actId="20577"/>
          <ac:spMkLst>
            <pc:docMk/>
            <pc:sldMk cId="769800202" sldId="293"/>
            <ac:spMk id="4" creationId="{9D9D8141-54BB-4E0C-8337-FD90E5700B21}"/>
          </ac:spMkLst>
        </pc:spChg>
        <pc:spChg chg="mod">
          <ac:chgData name="Nithish A S" userId="967d9b8eec6476b3" providerId="LiveId" clId="{0792D4F1-18DB-4AC4-B905-93D6497E6A93}" dt="2024-11-24T16:18:02.487" v="77" actId="255"/>
          <ac:spMkLst>
            <pc:docMk/>
            <pc:sldMk cId="769800202" sldId="293"/>
            <ac:spMk id="14" creationId="{54BAEAAC-3003-4E60-9750-1E333CFD68A8}"/>
          </ac:spMkLst>
        </pc:spChg>
      </pc:sldChg>
      <pc:sldChg chg="modSp mod">
        <pc:chgData name="Nithish A S" userId="967d9b8eec6476b3" providerId="LiveId" clId="{0792D4F1-18DB-4AC4-B905-93D6497E6A93}" dt="2024-11-24T16:18:18.769" v="78" actId="255"/>
        <pc:sldMkLst>
          <pc:docMk/>
          <pc:sldMk cId="1498599444" sldId="294"/>
        </pc:sldMkLst>
        <pc:spChg chg="mod">
          <ac:chgData name="Nithish A S" userId="967d9b8eec6476b3" providerId="LiveId" clId="{0792D4F1-18DB-4AC4-B905-93D6497E6A93}" dt="2024-11-24T16:13:07.670" v="54" actId="20577"/>
          <ac:spMkLst>
            <pc:docMk/>
            <pc:sldMk cId="1498599444" sldId="294"/>
            <ac:spMk id="4" creationId="{9D9D8141-54BB-4E0C-8337-FD90E5700B21}"/>
          </ac:spMkLst>
        </pc:spChg>
        <pc:spChg chg="mod">
          <ac:chgData name="Nithish A S" userId="967d9b8eec6476b3" providerId="LiveId" clId="{0792D4F1-18DB-4AC4-B905-93D6497E6A93}" dt="2024-11-24T16:18:18.769" v="78" actId="255"/>
          <ac:spMkLst>
            <pc:docMk/>
            <pc:sldMk cId="1498599444" sldId="294"/>
            <ac:spMk id="14" creationId="{CFA4C92D-A565-403B-B3F3-38D943FE8D6E}"/>
          </ac:spMkLst>
        </pc:spChg>
      </pc:sldChg>
      <pc:sldChg chg="modSp mod">
        <pc:chgData name="Nithish A S" userId="967d9b8eec6476b3" providerId="LiveId" clId="{0792D4F1-18DB-4AC4-B905-93D6497E6A93}" dt="2024-11-24T16:18:36.629" v="79" actId="255"/>
        <pc:sldMkLst>
          <pc:docMk/>
          <pc:sldMk cId="114785874" sldId="295"/>
        </pc:sldMkLst>
        <pc:spChg chg="mod">
          <ac:chgData name="Nithish A S" userId="967d9b8eec6476b3" providerId="LiveId" clId="{0792D4F1-18DB-4AC4-B905-93D6497E6A93}" dt="2024-11-24T16:12:58.471" v="52" actId="20577"/>
          <ac:spMkLst>
            <pc:docMk/>
            <pc:sldMk cId="114785874" sldId="295"/>
            <ac:spMk id="4" creationId="{9D9D8141-54BB-4E0C-8337-FD90E5700B21}"/>
          </ac:spMkLst>
        </pc:spChg>
        <pc:spChg chg="mod">
          <ac:chgData name="Nithish A S" userId="967d9b8eec6476b3" providerId="LiveId" clId="{0792D4F1-18DB-4AC4-B905-93D6497E6A93}" dt="2024-11-24T16:18:36.629" v="79" actId="255"/>
          <ac:spMkLst>
            <pc:docMk/>
            <pc:sldMk cId="114785874" sldId="295"/>
            <ac:spMk id="14" creationId="{593FC077-B1BA-49D8-8171-DC3782ADBBD3}"/>
          </ac:spMkLst>
        </pc:spChg>
      </pc:sldChg>
      <pc:sldChg chg="modSp mod">
        <pc:chgData name="Nithish A S" userId="967d9b8eec6476b3" providerId="LiveId" clId="{0792D4F1-18DB-4AC4-B905-93D6497E6A93}" dt="2024-11-24T16:19:25.291" v="81" actId="403"/>
        <pc:sldMkLst>
          <pc:docMk/>
          <pc:sldMk cId="1980191702" sldId="300"/>
        </pc:sldMkLst>
        <pc:spChg chg="mod">
          <ac:chgData name="Nithish A S" userId="967d9b8eec6476b3" providerId="LiveId" clId="{0792D4F1-18DB-4AC4-B905-93D6497E6A93}" dt="2024-11-24T16:12:42.540" v="48" actId="20577"/>
          <ac:spMkLst>
            <pc:docMk/>
            <pc:sldMk cId="1980191702" sldId="300"/>
            <ac:spMk id="4" creationId="{9D9D8141-54BB-4E0C-8337-FD90E5700B21}"/>
          </ac:spMkLst>
        </pc:spChg>
        <pc:spChg chg="mod">
          <ac:chgData name="Nithish A S" userId="967d9b8eec6476b3" providerId="LiveId" clId="{0792D4F1-18DB-4AC4-B905-93D6497E6A93}" dt="2024-11-24T16:19:25.291" v="81" actId="403"/>
          <ac:spMkLst>
            <pc:docMk/>
            <pc:sldMk cId="1980191702" sldId="300"/>
            <ac:spMk id="14" creationId="{593FC077-B1BA-49D8-8171-DC3782ADBBD3}"/>
          </ac:spMkLst>
        </pc:spChg>
      </pc:sldChg>
      <pc:sldChg chg="modSp mod">
        <pc:chgData name="Nithish A S" userId="967d9b8eec6476b3" providerId="LiveId" clId="{0792D4F1-18DB-4AC4-B905-93D6497E6A93}" dt="2024-11-24T16:11:42.449" v="36" actId="20577"/>
        <pc:sldMkLst>
          <pc:docMk/>
          <pc:sldMk cId="1850207003" sldId="304"/>
        </pc:sldMkLst>
        <pc:spChg chg="mod">
          <ac:chgData name="Nithish A S" userId="967d9b8eec6476b3" providerId="LiveId" clId="{0792D4F1-18DB-4AC4-B905-93D6497E6A93}" dt="2024-11-24T16:11:42.449" v="36" actId="20577"/>
          <ac:spMkLst>
            <pc:docMk/>
            <pc:sldMk cId="1850207003" sldId="304"/>
            <ac:spMk id="4" creationId="{9D9D8141-54BB-4E0C-8337-FD90E5700B21}"/>
          </ac:spMkLst>
        </pc:spChg>
        <pc:spChg chg="mod">
          <ac:chgData name="Nithish A S" userId="967d9b8eec6476b3" providerId="LiveId" clId="{0792D4F1-18DB-4AC4-B905-93D6497E6A93}" dt="2024-11-24T16:11:17.035" v="25"/>
          <ac:spMkLst>
            <pc:docMk/>
            <pc:sldMk cId="1850207003" sldId="304"/>
            <ac:spMk id="14" creationId="{593FC077-B1BA-49D8-8171-DC3782ADBBD3}"/>
          </ac:spMkLst>
        </pc:spChg>
      </pc:sldChg>
      <pc:sldChg chg="modSp mod">
        <pc:chgData name="Nithish A S" userId="967d9b8eec6476b3" providerId="LiveId" clId="{0792D4F1-18DB-4AC4-B905-93D6497E6A93}" dt="2024-11-24T16:19:42.316" v="83" actId="403"/>
        <pc:sldMkLst>
          <pc:docMk/>
          <pc:sldMk cId="2801475524" sldId="305"/>
        </pc:sldMkLst>
        <pc:spChg chg="mod">
          <ac:chgData name="Nithish A S" userId="967d9b8eec6476b3" providerId="LiveId" clId="{0792D4F1-18DB-4AC4-B905-93D6497E6A93}" dt="2024-11-24T16:12:27.354" v="44" actId="20577"/>
          <ac:spMkLst>
            <pc:docMk/>
            <pc:sldMk cId="2801475524" sldId="305"/>
            <ac:spMk id="4" creationId="{9D9D8141-54BB-4E0C-8337-FD90E5700B21}"/>
          </ac:spMkLst>
        </pc:spChg>
        <pc:spChg chg="mod">
          <ac:chgData name="Nithish A S" userId="967d9b8eec6476b3" providerId="LiveId" clId="{0792D4F1-18DB-4AC4-B905-93D6497E6A93}" dt="2024-11-24T16:19:42.316" v="83" actId="403"/>
          <ac:spMkLst>
            <pc:docMk/>
            <pc:sldMk cId="2801475524" sldId="305"/>
            <ac:spMk id="14" creationId="{593FC077-B1BA-49D8-8171-DC3782ADBBD3}"/>
          </ac:spMkLst>
        </pc:spChg>
      </pc:sldChg>
      <pc:sldChg chg="modSp mod">
        <pc:chgData name="Nithish A S" userId="967d9b8eec6476b3" providerId="LiveId" clId="{0792D4F1-18DB-4AC4-B905-93D6497E6A93}" dt="2024-11-24T16:19:34" v="82" actId="403"/>
        <pc:sldMkLst>
          <pc:docMk/>
          <pc:sldMk cId="386585950" sldId="306"/>
        </pc:sldMkLst>
        <pc:spChg chg="mod">
          <ac:chgData name="Nithish A S" userId="967d9b8eec6476b3" providerId="LiveId" clId="{0792D4F1-18DB-4AC4-B905-93D6497E6A93}" dt="2024-11-24T16:12:35.811" v="46" actId="20577"/>
          <ac:spMkLst>
            <pc:docMk/>
            <pc:sldMk cId="386585950" sldId="306"/>
            <ac:spMk id="4" creationId="{9D9D8141-54BB-4E0C-8337-FD90E5700B21}"/>
          </ac:spMkLst>
        </pc:spChg>
        <pc:spChg chg="mod">
          <ac:chgData name="Nithish A S" userId="967d9b8eec6476b3" providerId="LiveId" clId="{0792D4F1-18DB-4AC4-B905-93D6497E6A93}" dt="2024-11-24T16:19:34" v="82" actId="403"/>
          <ac:spMkLst>
            <pc:docMk/>
            <pc:sldMk cId="386585950" sldId="306"/>
            <ac:spMk id="14" creationId="{593FC077-B1BA-49D8-8171-DC3782ADBBD3}"/>
          </ac:spMkLst>
        </pc:spChg>
      </pc:sldChg>
      <pc:sldChg chg="modSp mod">
        <pc:chgData name="Nithish A S" userId="967d9b8eec6476b3" providerId="LiveId" clId="{0792D4F1-18DB-4AC4-B905-93D6497E6A93}" dt="2024-11-24T16:19:55.667" v="85" actId="403"/>
        <pc:sldMkLst>
          <pc:docMk/>
          <pc:sldMk cId="3902821629" sldId="307"/>
        </pc:sldMkLst>
        <pc:spChg chg="mod">
          <ac:chgData name="Nithish A S" userId="967d9b8eec6476b3" providerId="LiveId" clId="{0792D4F1-18DB-4AC4-B905-93D6497E6A93}" dt="2024-11-24T16:12:05.281" v="40" actId="20577"/>
          <ac:spMkLst>
            <pc:docMk/>
            <pc:sldMk cId="3902821629" sldId="307"/>
            <ac:spMk id="4" creationId="{9D9D8141-54BB-4E0C-8337-FD90E5700B21}"/>
          </ac:spMkLst>
        </pc:spChg>
        <pc:spChg chg="mod">
          <ac:chgData name="Nithish A S" userId="967d9b8eec6476b3" providerId="LiveId" clId="{0792D4F1-18DB-4AC4-B905-93D6497E6A93}" dt="2024-11-24T16:19:55.667" v="85" actId="403"/>
          <ac:spMkLst>
            <pc:docMk/>
            <pc:sldMk cId="3902821629" sldId="307"/>
            <ac:spMk id="14" creationId="{593FC077-B1BA-49D8-8171-DC3782ADBBD3}"/>
          </ac:spMkLst>
        </pc:spChg>
      </pc:sldChg>
      <pc:sldChg chg="modSp mod">
        <pc:chgData name="Nithish A S" userId="967d9b8eec6476b3" providerId="LiveId" clId="{0792D4F1-18DB-4AC4-B905-93D6497E6A93}" dt="2024-11-24T16:11:56.359" v="38" actId="20577"/>
        <pc:sldMkLst>
          <pc:docMk/>
          <pc:sldMk cId="3848587693" sldId="308"/>
        </pc:sldMkLst>
        <pc:spChg chg="mod">
          <ac:chgData name="Nithish A S" userId="967d9b8eec6476b3" providerId="LiveId" clId="{0792D4F1-18DB-4AC4-B905-93D6497E6A93}" dt="2024-11-24T16:11:56.359" v="38" actId="20577"/>
          <ac:spMkLst>
            <pc:docMk/>
            <pc:sldMk cId="3848587693" sldId="308"/>
            <ac:spMk id="4" creationId="{9D9D8141-54BB-4E0C-8337-FD90E5700B21}"/>
          </ac:spMkLst>
        </pc:spChg>
        <pc:spChg chg="mod">
          <ac:chgData name="Nithish A S" userId="967d9b8eec6476b3" providerId="LiveId" clId="{0792D4F1-18DB-4AC4-B905-93D6497E6A93}" dt="2024-11-24T16:11:10.846" v="24"/>
          <ac:spMkLst>
            <pc:docMk/>
            <pc:sldMk cId="3848587693" sldId="308"/>
            <ac:spMk id="14" creationId="{593FC077-B1BA-49D8-8171-DC3782ADBBD3}"/>
          </ac:spMkLst>
        </pc:spChg>
      </pc:sldChg>
      <pc:sldChg chg="addSp delSp modSp mod">
        <pc:chgData name="Nithish A S" userId="967d9b8eec6476b3" providerId="LiveId" clId="{0792D4F1-18DB-4AC4-B905-93D6497E6A93}" dt="2024-11-24T16:18:47.384" v="80" actId="403"/>
        <pc:sldMkLst>
          <pc:docMk/>
          <pc:sldMk cId="92121995" sldId="309"/>
        </pc:sldMkLst>
        <pc:spChg chg="mod">
          <ac:chgData name="Nithish A S" userId="967d9b8eec6476b3" providerId="LiveId" clId="{0792D4F1-18DB-4AC4-B905-93D6497E6A93}" dt="2024-11-24T16:12:50.746" v="50" actId="20577"/>
          <ac:spMkLst>
            <pc:docMk/>
            <pc:sldMk cId="92121995" sldId="309"/>
            <ac:spMk id="4" creationId="{BBB9EF44-B85F-576B-D00C-86A3BC1B5B74}"/>
          </ac:spMkLst>
        </pc:spChg>
        <pc:spChg chg="mod">
          <ac:chgData name="Nithish A S" userId="967d9b8eec6476b3" providerId="LiveId" clId="{0792D4F1-18DB-4AC4-B905-93D6497E6A93}" dt="2024-11-24T16:18:47.384" v="80" actId="403"/>
          <ac:spMkLst>
            <pc:docMk/>
            <pc:sldMk cId="92121995" sldId="309"/>
            <ac:spMk id="5" creationId="{7D5EC054-B5A7-2545-BA9B-A2F21AB836AD}"/>
          </ac:spMkLst>
        </pc:spChg>
        <pc:spChg chg="add del mod">
          <ac:chgData name="Nithish A S" userId="967d9b8eec6476b3" providerId="LiveId" clId="{0792D4F1-18DB-4AC4-B905-93D6497E6A93}" dt="2024-11-24T16:09:54.033" v="10" actId="113"/>
          <ac:spMkLst>
            <pc:docMk/>
            <pc:sldMk cId="92121995" sldId="309"/>
            <ac:spMk id="6" creationId="{8E414C5C-BC65-3A23-B4C0-F3DEB7329FE2}"/>
          </ac:spMkLst>
        </pc:spChg>
        <pc:spChg chg="mod">
          <ac:chgData name="Nithish A S" userId="967d9b8eec6476b3" providerId="LiveId" clId="{0792D4F1-18DB-4AC4-B905-93D6497E6A93}" dt="2024-11-24T16:09:29.777" v="4" actId="1076"/>
          <ac:spMkLst>
            <pc:docMk/>
            <pc:sldMk cId="92121995" sldId="309"/>
            <ac:spMk id="9" creationId="{1746E4BA-9454-B426-C429-63B22B1B7534}"/>
          </ac:spMkLst>
        </pc:spChg>
      </pc:sldChg>
      <pc:sldChg chg="addSp delSp modSp mod">
        <pc:chgData name="Nithish A S" userId="967d9b8eec6476b3" providerId="LiveId" clId="{0792D4F1-18DB-4AC4-B905-93D6497E6A93}" dt="2024-11-24T16:21:23.505" v="91" actId="2710"/>
        <pc:sldMkLst>
          <pc:docMk/>
          <pc:sldMk cId="1344647063" sldId="311"/>
        </pc:sldMkLst>
        <pc:spChg chg="mod">
          <ac:chgData name="Nithish A S" userId="967d9b8eec6476b3" providerId="LiveId" clId="{0792D4F1-18DB-4AC4-B905-93D6497E6A93}" dt="2024-11-24T16:12:18.069" v="42" actId="20577"/>
          <ac:spMkLst>
            <pc:docMk/>
            <pc:sldMk cId="1344647063" sldId="311"/>
            <ac:spMk id="2" creationId="{94069F54-6A11-C135-BEE4-B88F8F542F9D}"/>
          </ac:spMkLst>
        </pc:spChg>
        <pc:spChg chg="mod">
          <ac:chgData name="Nithish A S" userId="967d9b8eec6476b3" providerId="LiveId" clId="{0792D4F1-18DB-4AC4-B905-93D6497E6A93}" dt="2024-11-24T16:19:48.998" v="84" actId="403"/>
          <ac:spMkLst>
            <pc:docMk/>
            <pc:sldMk cId="1344647063" sldId="311"/>
            <ac:spMk id="3" creationId="{0AEADCA0-1BFF-6966-06A9-58C8F8135B8D}"/>
          </ac:spMkLst>
        </pc:spChg>
        <pc:spChg chg="add del mod">
          <ac:chgData name="Nithish A S" userId="967d9b8eec6476b3" providerId="LiveId" clId="{0792D4F1-18DB-4AC4-B905-93D6497E6A93}" dt="2024-11-24T16:21:23.505" v="91" actId="2710"/>
          <ac:spMkLst>
            <pc:docMk/>
            <pc:sldMk cId="1344647063" sldId="311"/>
            <ac:spMk id="4" creationId="{54C3B6E6-E259-3026-1048-BDF54B6BACA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540681-978F-4B69-860F-741D752FD64F}" type="datetimeFigureOut">
              <a:rPr lang="en-IN" smtClean="0"/>
              <a:t>28-11-2024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3B29AD-FB5D-4B6E-9881-81B0FB63830F}" type="slidenum">
              <a:rPr lang="en-IN" smtClean="0"/>
              <a:t>‹#›</a:t>
            </a:fld>
            <a:endParaRPr lang="en-IN" dirty="0"/>
          </a:p>
        </p:txBody>
      </p:sp>
    </p:spTree>
    <p:extLst>
      <p:ext uri="{BB962C8B-B14F-4D97-AF65-F5344CB8AC3E}">
        <p14:creationId xmlns:p14="http://schemas.microsoft.com/office/powerpoint/2010/main" val="1502189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2D828-10E8-4AAD-8B16-4A9D2C3C5D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4958704-57F1-4F8D-ABE6-1D834C4548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055A30C-D243-49F9-9486-8A535363386E}"/>
              </a:ext>
            </a:extLst>
          </p:cNvPr>
          <p:cNvSpPr>
            <a:spLocks noGrp="1"/>
          </p:cNvSpPr>
          <p:nvPr>
            <p:ph type="dt" sz="half" idx="10"/>
          </p:nvPr>
        </p:nvSpPr>
        <p:spPr/>
        <p:txBody>
          <a:bodyPr/>
          <a:lstStyle/>
          <a:p>
            <a:fld id="{7BFAD96C-017A-4295-BDD0-097A28B33DA5}" type="datetime1">
              <a:rPr lang="en-US" smtClean="0"/>
              <a:t>11/28/2024</a:t>
            </a:fld>
            <a:endParaRPr lang="en-IN" dirty="0"/>
          </a:p>
        </p:txBody>
      </p:sp>
      <p:sp>
        <p:nvSpPr>
          <p:cNvPr id="5" name="Footer Placeholder 4">
            <a:extLst>
              <a:ext uri="{FF2B5EF4-FFF2-40B4-BE49-F238E27FC236}">
                <a16:creationId xmlns:a16="http://schemas.microsoft.com/office/drawing/2014/main" id="{0C833BB7-8D08-4643-9906-47E3C358CE84}"/>
              </a:ext>
            </a:extLst>
          </p:cNvPr>
          <p:cNvSpPr>
            <a:spLocks noGrp="1"/>
          </p:cNvSpPr>
          <p:nvPr>
            <p:ph type="ftr" sz="quarter" idx="11"/>
          </p:nvPr>
        </p:nvSpPr>
        <p:spPr/>
        <p:txBody>
          <a:bodyPr/>
          <a:lstStyle/>
          <a:p>
            <a:r>
              <a:rPr lang="en-IN" dirty="0"/>
              <a:t>Data Communication - 18CS46</a:t>
            </a:r>
          </a:p>
        </p:txBody>
      </p:sp>
      <p:sp>
        <p:nvSpPr>
          <p:cNvPr id="6" name="Slide Number Placeholder 5">
            <a:extLst>
              <a:ext uri="{FF2B5EF4-FFF2-40B4-BE49-F238E27FC236}">
                <a16:creationId xmlns:a16="http://schemas.microsoft.com/office/drawing/2014/main" id="{2DEBE8F5-2DC2-49AD-B1E0-9003F90E4058}"/>
              </a:ext>
            </a:extLst>
          </p:cNvPr>
          <p:cNvSpPr>
            <a:spLocks noGrp="1"/>
          </p:cNvSpPr>
          <p:nvPr>
            <p:ph type="sldNum" sz="quarter" idx="12"/>
          </p:nvPr>
        </p:nvSpPr>
        <p:spPr/>
        <p:txBody>
          <a:bodyPr/>
          <a:lstStyle/>
          <a:p>
            <a:fld id="{E76708A9-30A0-48BD-8D3F-D9CDB06034EC}" type="slidenum">
              <a:rPr lang="en-IN" smtClean="0"/>
              <a:t>‹#›</a:t>
            </a:fld>
            <a:endParaRPr lang="en-IN" dirty="0"/>
          </a:p>
        </p:txBody>
      </p:sp>
    </p:spTree>
    <p:extLst>
      <p:ext uri="{BB962C8B-B14F-4D97-AF65-F5344CB8AC3E}">
        <p14:creationId xmlns:p14="http://schemas.microsoft.com/office/powerpoint/2010/main" val="2897612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FA7E8-AAB0-4BBE-BFBB-E14566D9834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DF03822-58D5-4D43-9A41-86F428A9AA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2ECF21-C9C3-4A2D-A0DB-FB45FC630076}"/>
              </a:ext>
            </a:extLst>
          </p:cNvPr>
          <p:cNvSpPr>
            <a:spLocks noGrp="1"/>
          </p:cNvSpPr>
          <p:nvPr>
            <p:ph type="dt" sz="half" idx="10"/>
          </p:nvPr>
        </p:nvSpPr>
        <p:spPr/>
        <p:txBody>
          <a:bodyPr/>
          <a:lstStyle/>
          <a:p>
            <a:fld id="{7D31BBD7-256A-4224-A31A-822563FB899D}" type="datetime1">
              <a:rPr lang="en-US" smtClean="0"/>
              <a:t>11/28/2024</a:t>
            </a:fld>
            <a:endParaRPr lang="en-IN" dirty="0"/>
          </a:p>
        </p:txBody>
      </p:sp>
      <p:sp>
        <p:nvSpPr>
          <p:cNvPr id="5" name="Footer Placeholder 4">
            <a:extLst>
              <a:ext uri="{FF2B5EF4-FFF2-40B4-BE49-F238E27FC236}">
                <a16:creationId xmlns:a16="http://schemas.microsoft.com/office/drawing/2014/main" id="{AC806DB0-1426-49F0-A4DD-AD36B4D6ED41}"/>
              </a:ext>
            </a:extLst>
          </p:cNvPr>
          <p:cNvSpPr>
            <a:spLocks noGrp="1"/>
          </p:cNvSpPr>
          <p:nvPr>
            <p:ph type="ftr" sz="quarter" idx="11"/>
          </p:nvPr>
        </p:nvSpPr>
        <p:spPr/>
        <p:txBody>
          <a:bodyPr/>
          <a:lstStyle/>
          <a:p>
            <a:r>
              <a:rPr lang="en-IN" dirty="0"/>
              <a:t>Data Communication - 18CS46</a:t>
            </a:r>
          </a:p>
        </p:txBody>
      </p:sp>
      <p:sp>
        <p:nvSpPr>
          <p:cNvPr id="6" name="Slide Number Placeholder 5">
            <a:extLst>
              <a:ext uri="{FF2B5EF4-FFF2-40B4-BE49-F238E27FC236}">
                <a16:creationId xmlns:a16="http://schemas.microsoft.com/office/drawing/2014/main" id="{5F49E068-79D8-46EA-9E71-2A492CCB1E97}"/>
              </a:ext>
            </a:extLst>
          </p:cNvPr>
          <p:cNvSpPr>
            <a:spLocks noGrp="1"/>
          </p:cNvSpPr>
          <p:nvPr>
            <p:ph type="sldNum" sz="quarter" idx="12"/>
          </p:nvPr>
        </p:nvSpPr>
        <p:spPr/>
        <p:txBody>
          <a:bodyPr/>
          <a:lstStyle/>
          <a:p>
            <a:fld id="{E76708A9-30A0-48BD-8D3F-D9CDB06034EC}" type="slidenum">
              <a:rPr lang="en-IN" smtClean="0"/>
              <a:t>‹#›</a:t>
            </a:fld>
            <a:endParaRPr lang="en-IN" dirty="0"/>
          </a:p>
        </p:txBody>
      </p:sp>
    </p:spTree>
    <p:extLst>
      <p:ext uri="{BB962C8B-B14F-4D97-AF65-F5344CB8AC3E}">
        <p14:creationId xmlns:p14="http://schemas.microsoft.com/office/powerpoint/2010/main" val="1449447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0EE41F-1361-41CA-9C26-D92E1B9F795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9C52C07-B9CB-441E-99CF-A583182E8F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D22B2B-DC23-4415-A53C-FE866F50C855}"/>
              </a:ext>
            </a:extLst>
          </p:cNvPr>
          <p:cNvSpPr>
            <a:spLocks noGrp="1"/>
          </p:cNvSpPr>
          <p:nvPr>
            <p:ph type="dt" sz="half" idx="10"/>
          </p:nvPr>
        </p:nvSpPr>
        <p:spPr/>
        <p:txBody>
          <a:bodyPr/>
          <a:lstStyle/>
          <a:p>
            <a:fld id="{BAA40AA9-FCE2-4FFD-8CCA-D514ABCFA609}" type="datetime1">
              <a:rPr lang="en-US" smtClean="0"/>
              <a:t>11/28/2024</a:t>
            </a:fld>
            <a:endParaRPr lang="en-IN" dirty="0"/>
          </a:p>
        </p:txBody>
      </p:sp>
      <p:sp>
        <p:nvSpPr>
          <p:cNvPr id="5" name="Footer Placeholder 4">
            <a:extLst>
              <a:ext uri="{FF2B5EF4-FFF2-40B4-BE49-F238E27FC236}">
                <a16:creationId xmlns:a16="http://schemas.microsoft.com/office/drawing/2014/main" id="{0D053E10-60CA-474B-B9E4-C529867B25EA}"/>
              </a:ext>
            </a:extLst>
          </p:cNvPr>
          <p:cNvSpPr>
            <a:spLocks noGrp="1"/>
          </p:cNvSpPr>
          <p:nvPr>
            <p:ph type="ftr" sz="quarter" idx="11"/>
          </p:nvPr>
        </p:nvSpPr>
        <p:spPr/>
        <p:txBody>
          <a:bodyPr/>
          <a:lstStyle/>
          <a:p>
            <a:r>
              <a:rPr lang="en-IN" dirty="0"/>
              <a:t>Data Communication - 18CS46</a:t>
            </a:r>
          </a:p>
        </p:txBody>
      </p:sp>
      <p:sp>
        <p:nvSpPr>
          <p:cNvPr id="6" name="Slide Number Placeholder 5">
            <a:extLst>
              <a:ext uri="{FF2B5EF4-FFF2-40B4-BE49-F238E27FC236}">
                <a16:creationId xmlns:a16="http://schemas.microsoft.com/office/drawing/2014/main" id="{E6B35BA7-830A-4A87-95FE-7FF1A006584E}"/>
              </a:ext>
            </a:extLst>
          </p:cNvPr>
          <p:cNvSpPr>
            <a:spLocks noGrp="1"/>
          </p:cNvSpPr>
          <p:nvPr>
            <p:ph type="sldNum" sz="quarter" idx="12"/>
          </p:nvPr>
        </p:nvSpPr>
        <p:spPr/>
        <p:txBody>
          <a:bodyPr/>
          <a:lstStyle/>
          <a:p>
            <a:fld id="{E76708A9-30A0-48BD-8D3F-D9CDB06034EC}" type="slidenum">
              <a:rPr lang="en-IN" smtClean="0"/>
              <a:t>‹#›</a:t>
            </a:fld>
            <a:endParaRPr lang="en-IN" dirty="0"/>
          </a:p>
        </p:txBody>
      </p:sp>
    </p:spTree>
    <p:extLst>
      <p:ext uri="{BB962C8B-B14F-4D97-AF65-F5344CB8AC3E}">
        <p14:creationId xmlns:p14="http://schemas.microsoft.com/office/powerpoint/2010/main" val="1817072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61408-BE42-4184-9D76-8A2E9E1D1F4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D083C7D-C3E7-4F2E-AFBF-A658551827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7F561D-A95F-4ED7-BD1D-3BB3DB6B3857}"/>
              </a:ext>
            </a:extLst>
          </p:cNvPr>
          <p:cNvSpPr>
            <a:spLocks noGrp="1"/>
          </p:cNvSpPr>
          <p:nvPr>
            <p:ph type="dt" sz="half" idx="10"/>
          </p:nvPr>
        </p:nvSpPr>
        <p:spPr/>
        <p:txBody>
          <a:bodyPr/>
          <a:lstStyle>
            <a:lvl1pPr>
              <a:defRPr b="1"/>
            </a:lvl1pPr>
          </a:lstStyle>
          <a:p>
            <a:fld id="{5B7D2EDE-3342-4D89-A306-1AD36E583D72}" type="datetime1">
              <a:rPr lang="en-US" smtClean="0"/>
              <a:t>11/28/2024</a:t>
            </a:fld>
            <a:endParaRPr lang="en-IN" b="1" dirty="0"/>
          </a:p>
        </p:txBody>
      </p:sp>
      <p:sp>
        <p:nvSpPr>
          <p:cNvPr id="5" name="Footer Placeholder 4">
            <a:extLst>
              <a:ext uri="{FF2B5EF4-FFF2-40B4-BE49-F238E27FC236}">
                <a16:creationId xmlns:a16="http://schemas.microsoft.com/office/drawing/2014/main" id="{18453901-4A9E-4641-AA3B-89D38E6714F2}"/>
              </a:ext>
            </a:extLst>
          </p:cNvPr>
          <p:cNvSpPr>
            <a:spLocks noGrp="1"/>
          </p:cNvSpPr>
          <p:nvPr>
            <p:ph type="ftr" sz="quarter" idx="11"/>
          </p:nvPr>
        </p:nvSpPr>
        <p:spPr/>
        <p:txBody>
          <a:bodyPr/>
          <a:lstStyle/>
          <a:p>
            <a:r>
              <a:rPr lang="en-IN" dirty="0"/>
              <a:t>Data Communication - 18CS46</a:t>
            </a:r>
          </a:p>
        </p:txBody>
      </p:sp>
      <p:sp>
        <p:nvSpPr>
          <p:cNvPr id="6" name="Slide Number Placeholder 5">
            <a:extLst>
              <a:ext uri="{FF2B5EF4-FFF2-40B4-BE49-F238E27FC236}">
                <a16:creationId xmlns:a16="http://schemas.microsoft.com/office/drawing/2014/main" id="{5E079F00-AF0A-4F47-8D92-B7E865C59DA0}"/>
              </a:ext>
            </a:extLst>
          </p:cNvPr>
          <p:cNvSpPr>
            <a:spLocks noGrp="1"/>
          </p:cNvSpPr>
          <p:nvPr>
            <p:ph type="sldNum" sz="quarter" idx="12"/>
          </p:nvPr>
        </p:nvSpPr>
        <p:spPr/>
        <p:txBody>
          <a:bodyPr/>
          <a:lstStyle/>
          <a:p>
            <a:fld id="{E76708A9-30A0-48BD-8D3F-D9CDB06034EC}" type="slidenum">
              <a:rPr lang="en-IN" smtClean="0"/>
              <a:t>‹#›</a:t>
            </a:fld>
            <a:endParaRPr lang="en-IN" dirty="0"/>
          </a:p>
        </p:txBody>
      </p:sp>
    </p:spTree>
    <p:extLst>
      <p:ext uri="{BB962C8B-B14F-4D97-AF65-F5344CB8AC3E}">
        <p14:creationId xmlns:p14="http://schemas.microsoft.com/office/powerpoint/2010/main" val="256402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8981A-32CF-4612-8845-083F37D394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DA03800-C6DA-4603-89EB-A1889C78F6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0EF305-00AA-4756-8EF8-7168DF925C78}"/>
              </a:ext>
            </a:extLst>
          </p:cNvPr>
          <p:cNvSpPr>
            <a:spLocks noGrp="1"/>
          </p:cNvSpPr>
          <p:nvPr>
            <p:ph type="dt" sz="half" idx="10"/>
          </p:nvPr>
        </p:nvSpPr>
        <p:spPr/>
        <p:txBody>
          <a:bodyPr/>
          <a:lstStyle/>
          <a:p>
            <a:fld id="{D95D5EAB-3A41-4432-81AF-E7E8C902D25D}" type="datetime1">
              <a:rPr lang="en-US" smtClean="0"/>
              <a:t>11/28/2024</a:t>
            </a:fld>
            <a:endParaRPr lang="en-IN" dirty="0"/>
          </a:p>
        </p:txBody>
      </p:sp>
      <p:sp>
        <p:nvSpPr>
          <p:cNvPr id="5" name="Footer Placeholder 4">
            <a:extLst>
              <a:ext uri="{FF2B5EF4-FFF2-40B4-BE49-F238E27FC236}">
                <a16:creationId xmlns:a16="http://schemas.microsoft.com/office/drawing/2014/main" id="{74867433-4E83-4BCF-80CD-E0225F506395}"/>
              </a:ext>
            </a:extLst>
          </p:cNvPr>
          <p:cNvSpPr>
            <a:spLocks noGrp="1"/>
          </p:cNvSpPr>
          <p:nvPr>
            <p:ph type="ftr" sz="quarter" idx="11"/>
          </p:nvPr>
        </p:nvSpPr>
        <p:spPr/>
        <p:txBody>
          <a:bodyPr/>
          <a:lstStyle/>
          <a:p>
            <a:r>
              <a:rPr lang="en-IN" dirty="0"/>
              <a:t>Data Communication - 18CS46</a:t>
            </a:r>
          </a:p>
        </p:txBody>
      </p:sp>
      <p:sp>
        <p:nvSpPr>
          <p:cNvPr id="6" name="Slide Number Placeholder 5">
            <a:extLst>
              <a:ext uri="{FF2B5EF4-FFF2-40B4-BE49-F238E27FC236}">
                <a16:creationId xmlns:a16="http://schemas.microsoft.com/office/drawing/2014/main" id="{F292354D-2140-4ED3-B6B2-1B1C03ECB941}"/>
              </a:ext>
            </a:extLst>
          </p:cNvPr>
          <p:cNvSpPr>
            <a:spLocks noGrp="1"/>
          </p:cNvSpPr>
          <p:nvPr>
            <p:ph type="sldNum" sz="quarter" idx="12"/>
          </p:nvPr>
        </p:nvSpPr>
        <p:spPr/>
        <p:txBody>
          <a:bodyPr/>
          <a:lstStyle/>
          <a:p>
            <a:fld id="{E76708A9-30A0-48BD-8D3F-D9CDB06034EC}" type="slidenum">
              <a:rPr lang="en-IN" smtClean="0"/>
              <a:t>‹#›</a:t>
            </a:fld>
            <a:endParaRPr lang="en-IN" dirty="0"/>
          </a:p>
        </p:txBody>
      </p:sp>
    </p:spTree>
    <p:extLst>
      <p:ext uri="{BB962C8B-B14F-4D97-AF65-F5344CB8AC3E}">
        <p14:creationId xmlns:p14="http://schemas.microsoft.com/office/powerpoint/2010/main" val="2846412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75F1B-D669-435B-93E7-04B443321DF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DD509F-73CD-4491-A972-E0639320C6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2DFDE3A-88FF-48F2-ABBD-EB1D021B27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9A3FA20-F5C9-40B1-B688-28B0976BA84D}"/>
              </a:ext>
            </a:extLst>
          </p:cNvPr>
          <p:cNvSpPr>
            <a:spLocks noGrp="1"/>
          </p:cNvSpPr>
          <p:nvPr>
            <p:ph type="dt" sz="half" idx="10"/>
          </p:nvPr>
        </p:nvSpPr>
        <p:spPr/>
        <p:txBody>
          <a:bodyPr/>
          <a:lstStyle/>
          <a:p>
            <a:fld id="{C672DC98-C352-4A73-9B43-06B8708D16C6}" type="datetime1">
              <a:rPr lang="en-US" smtClean="0"/>
              <a:t>11/28/2024</a:t>
            </a:fld>
            <a:endParaRPr lang="en-IN" dirty="0"/>
          </a:p>
        </p:txBody>
      </p:sp>
      <p:sp>
        <p:nvSpPr>
          <p:cNvPr id="6" name="Footer Placeholder 5">
            <a:extLst>
              <a:ext uri="{FF2B5EF4-FFF2-40B4-BE49-F238E27FC236}">
                <a16:creationId xmlns:a16="http://schemas.microsoft.com/office/drawing/2014/main" id="{3F06411E-2ACB-489A-AA7B-703B5613FA37}"/>
              </a:ext>
            </a:extLst>
          </p:cNvPr>
          <p:cNvSpPr>
            <a:spLocks noGrp="1"/>
          </p:cNvSpPr>
          <p:nvPr>
            <p:ph type="ftr" sz="quarter" idx="11"/>
          </p:nvPr>
        </p:nvSpPr>
        <p:spPr/>
        <p:txBody>
          <a:bodyPr/>
          <a:lstStyle/>
          <a:p>
            <a:r>
              <a:rPr lang="en-IN" dirty="0"/>
              <a:t>Data Communication - 18CS46</a:t>
            </a:r>
          </a:p>
        </p:txBody>
      </p:sp>
      <p:sp>
        <p:nvSpPr>
          <p:cNvPr id="7" name="Slide Number Placeholder 6">
            <a:extLst>
              <a:ext uri="{FF2B5EF4-FFF2-40B4-BE49-F238E27FC236}">
                <a16:creationId xmlns:a16="http://schemas.microsoft.com/office/drawing/2014/main" id="{A12BAB49-3129-4AD9-A4D3-2036485EB5E3}"/>
              </a:ext>
            </a:extLst>
          </p:cNvPr>
          <p:cNvSpPr>
            <a:spLocks noGrp="1"/>
          </p:cNvSpPr>
          <p:nvPr>
            <p:ph type="sldNum" sz="quarter" idx="12"/>
          </p:nvPr>
        </p:nvSpPr>
        <p:spPr/>
        <p:txBody>
          <a:bodyPr/>
          <a:lstStyle/>
          <a:p>
            <a:fld id="{E76708A9-30A0-48BD-8D3F-D9CDB06034EC}" type="slidenum">
              <a:rPr lang="en-IN" smtClean="0"/>
              <a:t>‹#›</a:t>
            </a:fld>
            <a:endParaRPr lang="en-IN" dirty="0"/>
          </a:p>
        </p:txBody>
      </p:sp>
    </p:spTree>
    <p:extLst>
      <p:ext uri="{BB962C8B-B14F-4D97-AF65-F5344CB8AC3E}">
        <p14:creationId xmlns:p14="http://schemas.microsoft.com/office/powerpoint/2010/main" val="2393341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BD04C-BF67-49D6-9F43-1693BC85AD6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CF34670-62B5-4CEB-A3AF-C52579D3A2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3050EA-4D76-4EA9-BF12-D0D13CA797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4C6C927-E755-4902-ACF5-78153B89FB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A1C1DA-505A-4071-81C7-87F61226E5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F722FF8-1E82-4787-906D-E65D8178F6FD}"/>
              </a:ext>
            </a:extLst>
          </p:cNvPr>
          <p:cNvSpPr>
            <a:spLocks noGrp="1"/>
          </p:cNvSpPr>
          <p:nvPr>
            <p:ph type="dt" sz="half" idx="10"/>
          </p:nvPr>
        </p:nvSpPr>
        <p:spPr/>
        <p:txBody>
          <a:bodyPr/>
          <a:lstStyle/>
          <a:p>
            <a:fld id="{5FC95A97-1654-4ACE-95B9-B0210912888C}" type="datetime1">
              <a:rPr lang="en-US" smtClean="0"/>
              <a:t>11/28/2024</a:t>
            </a:fld>
            <a:endParaRPr lang="en-IN" dirty="0"/>
          </a:p>
        </p:txBody>
      </p:sp>
      <p:sp>
        <p:nvSpPr>
          <p:cNvPr id="8" name="Footer Placeholder 7">
            <a:extLst>
              <a:ext uri="{FF2B5EF4-FFF2-40B4-BE49-F238E27FC236}">
                <a16:creationId xmlns:a16="http://schemas.microsoft.com/office/drawing/2014/main" id="{5FCABA4B-C58A-4275-B169-7C2EF323CBA4}"/>
              </a:ext>
            </a:extLst>
          </p:cNvPr>
          <p:cNvSpPr>
            <a:spLocks noGrp="1"/>
          </p:cNvSpPr>
          <p:nvPr>
            <p:ph type="ftr" sz="quarter" idx="11"/>
          </p:nvPr>
        </p:nvSpPr>
        <p:spPr/>
        <p:txBody>
          <a:bodyPr/>
          <a:lstStyle/>
          <a:p>
            <a:r>
              <a:rPr lang="en-IN" dirty="0"/>
              <a:t>Data Communication - 18CS46</a:t>
            </a:r>
          </a:p>
        </p:txBody>
      </p:sp>
      <p:sp>
        <p:nvSpPr>
          <p:cNvPr id="9" name="Slide Number Placeholder 8">
            <a:extLst>
              <a:ext uri="{FF2B5EF4-FFF2-40B4-BE49-F238E27FC236}">
                <a16:creationId xmlns:a16="http://schemas.microsoft.com/office/drawing/2014/main" id="{DCB87314-65A9-4950-88BF-677BF081D2FF}"/>
              </a:ext>
            </a:extLst>
          </p:cNvPr>
          <p:cNvSpPr>
            <a:spLocks noGrp="1"/>
          </p:cNvSpPr>
          <p:nvPr>
            <p:ph type="sldNum" sz="quarter" idx="12"/>
          </p:nvPr>
        </p:nvSpPr>
        <p:spPr/>
        <p:txBody>
          <a:bodyPr/>
          <a:lstStyle/>
          <a:p>
            <a:fld id="{E76708A9-30A0-48BD-8D3F-D9CDB06034EC}" type="slidenum">
              <a:rPr lang="en-IN" smtClean="0"/>
              <a:t>‹#›</a:t>
            </a:fld>
            <a:endParaRPr lang="en-IN" dirty="0"/>
          </a:p>
        </p:txBody>
      </p:sp>
    </p:spTree>
    <p:extLst>
      <p:ext uri="{BB962C8B-B14F-4D97-AF65-F5344CB8AC3E}">
        <p14:creationId xmlns:p14="http://schemas.microsoft.com/office/powerpoint/2010/main" val="1625896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C63DA-0008-427C-9027-A53E7B00C57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1F8FEE2-40C6-4C9E-9A1F-603CFA344FF5}"/>
              </a:ext>
            </a:extLst>
          </p:cNvPr>
          <p:cNvSpPr>
            <a:spLocks noGrp="1"/>
          </p:cNvSpPr>
          <p:nvPr>
            <p:ph type="dt" sz="half" idx="10"/>
          </p:nvPr>
        </p:nvSpPr>
        <p:spPr/>
        <p:txBody>
          <a:bodyPr/>
          <a:lstStyle/>
          <a:p>
            <a:fld id="{BA31DEE2-26E9-4A9C-9428-4AFD33978D57}" type="datetime1">
              <a:rPr lang="en-US" smtClean="0"/>
              <a:t>11/28/2024</a:t>
            </a:fld>
            <a:endParaRPr lang="en-IN" dirty="0"/>
          </a:p>
        </p:txBody>
      </p:sp>
      <p:sp>
        <p:nvSpPr>
          <p:cNvPr id="4" name="Footer Placeholder 3">
            <a:extLst>
              <a:ext uri="{FF2B5EF4-FFF2-40B4-BE49-F238E27FC236}">
                <a16:creationId xmlns:a16="http://schemas.microsoft.com/office/drawing/2014/main" id="{4C6208B5-5DE4-417C-8184-AE2FD5F3518B}"/>
              </a:ext>
            </a:extLst>
          </p:cNvPr>
          <p:cNvSpPr>
            <a:spLocks noGrp="1"/>
          </p:cNvSpPr>
          <p:nvPr>
            <p:ph type="ftr" sz="quarter" idx="11"/>
          </p:nvPr>
        </p:nvSpPr>
        <p:spPr/>
        <p:txBody>
          <a:bodyPr/>
          <a:lstStyle/>
          <a:p>
            <a:r>
              <a:rPr lang="en-IN" dirty="0"/>
              <a:t>Data Communication - 18CS46</a:t>
            </a:r>
          </a:p>
        </p:txBody>
      </p:sp>
      <p:sp>
        <p:nvSpPr>
          <p:cNvPr id="5" name="Slide Number Placeholder 4">
            <a:extLst>
              <a:ext uri="{FF2B5EF4-FFF2-40B4-BE49-F238E27FC236}">
                <a16:creationId xmlns:a16="http://schemas.microsoft.com/office/drawing/2014/main" id="{DE2C1A21-70D8-4745-9F14-2136FAEC627C}"/>
              </a:ext>
            </a:extLst>
          </p:cNvPr>
          <p:cNvSpPr>
            <a:spLocks noGrp="1"/>
          </p:cNvSpPr>
          <p:nvPr>
            <p:ph type="sldNum" sz="quarter" idx="12"/>
          </p:nvPr>
        </p:nvSpPr>
        <p:spPr/>
        <p:txBody>
          <a:bodyPr/>
          <a:lstStyle/>
          <a:p>
            <a:fld id="{E76708A9-30A0-48BD-8D3F-D9CDB06034EC}" type="slidenum">
              <a:rPr lang="en-IN" smtClean="0"/>
              <a:t>‹#›</a:t>
            </a:fld>
            <a:endParaRPr lang="en-IN" dirty="0"/>
          </a:p>
        </p:txBody>
      </p:sp>
    </p:spTree>
    <p:extLst>
      <p:ext uri="{BB962C8B-B14F-4D97-AF65-F5344CB8AC3E}">
        <p14:creationId xmlns:p14="http://schemas.microsoft.com/office/powerpoint/2010/main" val="2025531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D99573-B335-496E-A516-7057888B8FCC}"/>
              </a:ext>
            </a:extLst>
          </p:cNvPr>
          <p:cNvSpPr>
            <a:spLocks noGrp="1"/>
          </p:cNvSpPr>
          <p:nvPr>
            <p:ph type="dt" sz="half" idx="10"/>
          </p:nvPr>
        </p:nvSpPr>
        <p:spPr/>
        <p:txBody>
          <a:bodyPr/>
          <a:lstStyle/>
          <a:p>
            <a:fld id="{FD6FDBA6-7839-4DDA-9B13-43F1E23E195C}" type="datetime1">
              <a:rPr lang="en-US" smtClean="0"/>
              <a:t>11/28/2024</a:t>
            </a:fld>
            <a:endParaRPr lang="en-IN" dirty="0"/>
          </a:p>
        </p:txBody>
      </p:sp>
      <p:sp>
        <p:nvSpPr>
          <p:cNvPr id="3" name="Footer Placeholder 2">
            <a:extLst>
              <a:ext uri="{FF2B5EF4-FFF2-40B4-BE49-F238E27FC236}">
                <a16:creationId xmlns:a16="http://schemas.microsoft.com/office/drawing/2014/main" id="{C75D02AD-9C48-4E07-82AC-1E585E56687C}"/>
              </a:ext>
            </a:extLst>
          </p:cNvPr>
          <p:cNvSpPr>
            <a:spLocks noGrp="1"/>
          </p:cNvSpPr>
          <p:nvPr>
            <p:ph type="ftr" sz="quarter" idx="11"/>
          </p:nvPr>
        </p:nvSpPr>
        <p:spPr/>
        <p:txBody>
          <a:bodyPr/>
          <a:lstStyle/>
          <a:p>
            <a:r>
              <a:rPr lang="en-IN" dirty="0"/>
              <a:t>Data Communication - 18CS46</a:t>
            </a:r>
          </a:p>
        </p:txBody>
      </p:sp>
      <p:sp>
        <p:nvSpPr>
          <p:cNvPr id="4" name="Slide Number Placeholder 3">
            <a:extLst>
              <a:ext uri="{FF2B5EF4-FFF2-40B4-BE49-F238E27FC236}">
                <a16:creationId xmlns:a16="http://schemas.microsoft.com/office/drawing/2014/main" id="{98CC881C-29D0-4F5E-A22D-141D58258493}"/>
              </a:ext>
            </a:extLst>
          </p:cNvPr>
          <p:cNvSpPr>
            <a:spLocks noGrp="1"/>
          </p:cNvSpPr>
          <p:nvPr>
            <p:ph type="sldNum" sz="quarter" idx="12"/>
          </p:nvPr>
        </p:nvSpPr>
        <p:spPr/>
        <p:txBody>
          <a:bodyPr/>
          <a:lstStyle/>
          <a:p>
            <a:fld id="{E76708A9-30A0-48BD-8D3F-D9CDB06034EC}" type="slidenum">
              <a:rPr lang="en-IN" smtClean="0"/>
              <a:t>‹#›</a:t>
            </a:fld>
            <a:endParaRPr lang="en-IN" dirty="0"/>
          </a:p>
        </p:txBody>
      </p:sp>
    </p:spTree>
    <p:extLst>
      <p:ext uri="{BB962C8B-B14F-4D97-AF65-F5344CB8AC3E}">
        <p14:creationId xmlns:p14="http://schemas.microsoft.com/office/powerpoint/2010/main" val="1610215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58931-ECF3-4321-92CF-0E83D0660B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DC142E5-53C4-406C-BBA8-EFDF921F0A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49A2D35-7F88-443C-8EFF-5F23F0E787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A17B03-5A31-4417-9B95-242DA330D561}"/>
              </a:ext>
            </a:extLst>
          </p:cNvPr>
          <p:cNvSpPr>
            <a:spLocks noGrp="1"/>
          </p:cNvSpPr>
          <p:nvPr>
            <p:ph type="dt" sz="half" idx="10"/>
          </p:nvPr>
        </p:nvSpPr>
        <p:spPr/>
        <p:txBody>
          <a:bodyPr/>
          <a:lstStyle/>
          <a:p>
            <a:fld id="{1E918EBB-8394-4A00-BB49-6B428CB1DFEA}" type="datetime1">
              <a:rPr lang="en-US" smtClean="0"/>
              <a:t>11/28/2024</a:t>
            </a:fld>
            <a:endParaRPr lang="en-IN" dirty="0"/>
          </a:p>
        </p:txBody>
      </p:sp>
      <p:sp>
        <p:nvSpPr>
          <p:cNvPr id="6" name="Footer Placeholder 5">
            <a:extLst>
              <a:ext uri="{FF2B5EF4-FFF2-40B4-BE49-F238E27FC236}">
                <a16:creationId xmlns:a16="http://schemas.microsoft.com/office/drawing/2014/main" id="{8678C300-F276-47F0-84D2-308D33709418}"/>
              </a:ext>
            </a:extLst>
          </p:cNvPr>
          <p:cNvSpPr>
            <a:spLocks noGrp="1"/>
          </p:cNvSpPr>
          <p:nvPr>
            <p:ph type="ftr" sz="quarter" idx="11"/>
          </p:nvPr>
        </p:nvSpPr>
        <p:spPr/>
        <p:txBody>
          <a:bodyPr/>
          <a:lstStyle/>
          <a:p>
            <a:r>
              <a:rPr lang="en-IN" dirty="0"/>
              <a:t>Data Communication - 18CS46</a:t>
            </a:r>
          </a:p>
        </p:txBody>
      </p:sp>
      <p:sp>
        <p:nvSpPr>
          <p:cNvPr id="7" name="Slide Number Placeholder 6">
            <a:extLst>
              <a:ext uri="{FF2B5EF4-FFF2-40B4-BE49-F238E27FC236}">
                <a16:creationId xmlns:a16="http://schemas.microsoft.com/office/drawing/2014/main" id="{6BA8121B-8D20-4A2D-9ACD-7FE16B636572}"/>
              </a:ext>
            </a:extLst>
          </p:cNvPr>
          <p:cNvSpPr>
            <a:spLocks noGrp="1"/>
          </p:cNvSpPr>
          <p:nvPr>
            <p:ph type="sldNum" sz="quarter" idx="12"/>
          </p:nvPr>
        </p:nvSpPr>
        <p:spPr/>
        <p:txBody>
          <a:bodyPr/>
          <a:lstStyle/>
          <a:p>
            <a:fld id="{E76708A9-30A0-48BD-8D3F-D9CDB06034EC}" type="slidenum">
              <a:rPr lang="en-IN" smtClean="0"/>
              <a:t>‹#›</a:t>
            </a:fld>
            <a:endParaRPr lang="en-IN" dirty="0"/>
          </a:p>
        </p:txBody>
      </p:sp>
    </p:spTree>
    <p:extLst>
      <p:ext uri="{BB962C8B-B14F-4D97-AF65-F5344CB8AC3E}">
        <p14:creationId xmlns:p14="http://schemas.microsoft.com/office/powerpoint/2010/main" val="3709895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379A3-199B-4E82-9CCB-7066A14A77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616505C-61A7-4B39-B5CD-8599BCB417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41C5D84C-32DB-4E74-84C4-FDE8E78726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B7629D-13F9-489F-A5FB-D17E1721C5B7}"/>
              </a:ext>
            </a:extLst>
          </p:cNvPr>
          <p:cNvSpPr>
            <a:spLocks noGrp="1"/>
          </p:cNvSpPr>
          <p:nvPr>
            <p:ph type="dt" sz="half" idx="10"/>
          </p:nvPr>
        </p:nvSpPr>
        <p:spPr/>
        <p:txBody>
          <a:bodyPr/>
          <a:lstStyle/>
          <a:p>
            <a:fld id="{96A9692A-0393-4669-8A54-8CBD81DF940A}" type="datetime1">
              <a:rPr lang="en-US" smtClean="0"/>
              <a:t>11/28/2024</a:t>
            </a:fld>
            <a:endParaRPr lang="en-IN" dirty="0"/>
          </a:p>
        </p:txBody>
      </p:sp>
      <p:sp>
        <p:nvSpPr>
          <p:cNvPr id="6" name="Footer Placeholder 5">
            <a:extLst>
              <a:ext uri="{FF2B5EF4-FFF2-40B4-BE49-F238E27FC236}">
                <a16:creationId xmlns:a16="http://schemas.microsoft.com/office/drawing/2014/main" id="{CACAEE25-1F7D-41D0-9DF7-D1339FA271F2}"/>
              </a:ext>
            </a:extLst>
          </p:cNvPr>
          <p:cNvSpPr>
            <a:spLocks noGrp="1"/>
          </p:cNvSpPr>
          <p:nvPr>
            <p:ph type="ftr" sz="quarter" idx="11"/>
          </p:nvPr>
        </p:nvSpPr>
        <p:spPr/>
        <p:txBody>
          <a:bodyPr/>
          <a:lstStyle/>
          <a:p>
            <a:r>
              <a:rPr lang="en-IN" dirty="0"/>
              <a:t>Data Communication - 18CS46</a:t>
            </a:r>
          </a:p>
        </p:txBody>
      </p:sp>
      <p:sp>
        <p:nvSpPr>
          <p:cNvPr id="7" name="Slide Number Placeholder 6">
            <a:extLst>
              <a:ext uri="{FF2B5EF4-FFF2-40B4-BE49-F238E27FC236}">
                <a16:creationId xmlns:a16="http://schemas.microsoft.com/office/drawing/2014/main" id="{1487782E-3408-4A5F-BE8C-C5558A05638B}"/>
              </a:ext>
            </a:extLst>
          </p:cNvPr>
          <p:cNvSpPr>
            <a:spLocks noGrp="1"/>
          </p:cNvSpPr>
          <p:nvPr>
            <p:ph type="sldNum" sz="quarter" idx="12"/>
          </p:nvPr>
        </p:nvSpPr>
        <p:spPr/>
        <p:txBody>
          <a:bodyPr/>
          <a:lstStyle/>
          <a:p>
            <a:fld id="{E76708A9-30A0-48BD-8D3F-D9CDB06034EC}" type="slidenum">
              <a:rPr lang="en-IN" smtClean="0"/>
              <a:t>‹#›</a:t>
            </a:fld>
            <a:endParaRPr lang="en-IN" dirty="0"/>
          </a:p>
        </p:txBody>
      </p:sp>
    </p:spTree>
    <p:extLst>
      <p:ext uri="{BB962C8B-B14F-4D97-AF65-F5344CB8AC3E}">
        <p14:creationId xmlns:p14="http://schemas.microsoft.com/office/powerpoint/2010/main" val="2415732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E31638-3129-4DCC-BDDA-5BA830F742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23E241E-4BBF-4573-913A-C3BFB23AAC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DBE967-8C7B-47B0-9336-B0F23C8257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94418E-B6F1-4C85-A68D-D560FCB18DFA}" type="datetime1">
              <a:rPr lang="en-US" smtClean="0"/>
              <a:t>11/28/2024</a:t>
            </a:fld>
            <a:endParaRPr lang="en-IN" dirty="0"/>
          </a:p>
        </p:txBody>
      </p:sp>
      <p:sp>
        <p:nvSpPr>
          <p:cNvPr id="5" name="Footer Placeholder 4">
            <a:extLst>
              <a:ext uri="{FF2B5EF4-FFF2-40B4-BE49-F238E27FC236}">
                <a16:creationId xmlns:a16="http://schemas.microsoft.com/office/drawing/2014/main" id="{11923DB4-A481-4916-9A75-5BB05BA22D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Data Communication - 18CS46</a:t>
            </a:r>
          </a:p>
        </p:txBody>
      </p:sp>
      <p:sp>
        <p:nvSpPr>
          <p:cNvPr id="6" name="Slide Number Placeholder 5">
            <a:extLst>
              <a:ext uri="{FF2B5EF4-FFF2-40B4-BE49-F238E27FC236}">
                <a16:creationId xmlns:a16="http://schemas.microsoft.com/office/drawing/2014/main" id="{F8FE2563-3E42-495A-B899-5A17A6D01E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6708A9-30A0-48BD-8D3F-D9CDB06034EC}" type="slidenum">
              <a:rPr lang="en-IN" smtClean="0"/>
              <a:t>‹#›</a:t>
            </a:fld>
            <a:endParaRPr lang="en-IN" dirty="0"/>
          </a:p>
        </p:txBody>
      </p:sp>
    </p:spTree>
    <p:extLst>
      <p:ext uri="{BB962C8B-B14F-4D97-AF65-F5344CB8AC3E}">
        <p14:creationId xmlns:p14="http://schemas.microsoft.com/office/powerpoint/2010/main" val="15152308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7.jpg"/></Relationships>
</file>

<file path=ppt/slides/_rels/slide1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1E2794A8-B830-42B4-8C56-10143DC98F68}"/>
              </a:ext>
            </a:extLst>
          </p:cNvPr>
          <p:cNvSpPr txBox="1">
            <a:spLocks noChangeArrowheads="1"/>
          </p:cNvSpPr>
          <p:nvPr/>
        </p:nvSpPr>
        <p:spPr>
          <a:xfrm>
            <a:off x="67566" y="39860"/>
            <a:ext cx="12020954" cy="168803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defRPr/>
            </a:pPr>
            <a:r>
              <a:rPr lang="en-US" sz="1800" b="1" dirty="0">
                <a:solidFill>
                  <a:srgbClr val="733939"/>
                </a:solidFill>
              </a:rPr>
              <a:t>National Education Society®</a:t>
            </a:r>
          </a:p>
          <a:p>
            <a:pPr>
              <a:lnSpc>
                <a:spcPct val="100000"/>
              </a:lnSpc>
              <a:defRPr/>
            </a:pPr>
            <a:r>
              <a:rPr lang="en-US" sz="4400" b="1" dirty="0">
                <a:solidFill>
                  <a:srgbClr val="733939"/>
                </a:solidFill>
              </a:rPr>
              <a:t>JNN College of Engineering, Shivamogga</a:t>
            </a:r>
          </a:p>
          <a:p>
            <a:pPr>
              <a:lnSpc>
                <a:spcPct val="100000"/>
              </a:lnSpc>
              <a:defRPr/>
            </a:pPr>
            <a:r>
              <a:rPr lang="en-US" sz="3600" b="1" dirty="0">
                <a:solidFill>
                  <a:srgbClr val="733939"/>
                </a:solidFill>
              </a:rPr>
              <a:t>Dept. of Information Science and Engineering</a:t>
            </a:r>
          </a:p>
        </p:txBody>
      </p:sp>
      <p:sp>
        <p:nvSpPr>
          <p:cNvPr id="8" name="Line 2">
            <a:extLst>
              <a:ext uri="{FF2B5EF4-FFF2-40B4-BE49-F238E27FC236}">
                <a16:creationId xmlns:a16="http://schemas.microsoft.com/office/drawing/2014/main" id="{0222899A-6EBE-4FEA-981C-7EA533F19839}"/>
              </a:ext>
            </a:extLst>
          </p:cNvPr>
          <p:cNvSpPr>
            <a:spLocks noChangeShapeType="1"/>
          </p:cNvSpPr>
          <p:nvPr/>
        </p:nvSpPr>
        <p:spPr bwMode="auto">
          <a:xfrm flipV="1">
            <a:off x="39856" y="66364"/>
            <a:ext cx="12084578" cy="14064"/>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dirty="0">
              <a:solidFill>
                <a:srgbClr val="003366"/>
              </a:solidFill>
            </a:endParaRPr>
          </a:p>
        </p:txBody>
      </p:sp>
      <p:sp>
        <p:nvSpPr>
          <p:cNvPr id="10" name="Line 3">
            <a:extLst>
              <a:ext uri="{FF2B5EF4-FFF2-40B4-BE49-F238E27FC236}">
                <a16:creationId xmlns:a16="http://schemas.microsoft.com/office/drawing/2014/main" id="{16325F5E-1703-4E03-B4AF-7F6B0A230C04}"/>
              </a:ext>
            </a:extLst>
          </p:cNvPr>
          <p:cNvSpPr>
            <a:spLocks noChangeShapeType="1"/>
          </p:cNvSpPr>
          <p:nvPr/>
        </p:nvSpPr>
        <p:spPr bwMode="auto">
          <a:xfrm flipV="1">
            <a:off x="62519" y="1780149"/>
            <a:ext cx="12007702" cy="22574"/>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dirty="0">
              <a:solidFill>
                <a:srgbClr val="003366"/>
              </a:solidFill>
            </a:endParaRPr>
          </a:p>
        </p:txBody>
      </p:sp>
      <p:sp>
        <p:nvSpPr>
          <p:cNvPr id="12" name="Line 5">
            <a:extLst>
              <a:ext uri="{FF2B5EF4-FFF2-40B4-BE49-F238E27FC236}">
                <a16:creationId xmlns:a16="http://schemas.microsoft.com/office/drawing/2014/main" id="{4DF62AB7-B1DF-4732-B717-4D2B72F0BF41}"/>
              </a:ext>
            </a:extLst>
          </p:cNvPr>
          <p:cNvSpPr>
            <a:spLocks noChangeShapeType="1"/>
          </p:cNvSpPr>
          <p:nvPr/>
        </p:nvSpPr>
        <p:spPr bwMode="auto">
          <a:xfrm flipV="1">
            <a:off x="80818" y="6375827"/>
            <a:ext cx="12020954" cy="22573"/>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dirty="0">
              <a:solidFill>
                <a:srgbClr val="003366"/>
              </a:solidFill>
            </a:endParaRPr>
          </a:p>
        </p:txBody>
      </p:sp>
      <p:sp>
        <p:nvSpPr>
          <p:cNvPr id="16" name="TextBox 15">
            <a:extLst>
              <a:ext uri="{FF2B5EF4-FFF2-40B4-BE49-F238E27FC236}">
                <a16:creationId xmlns:a16="http://schemas.microsoft.com/office/drawing/2014/main" id="{CE692132-669F-470A-9C69-11094EA02E1A}"/>
              </a:ext>
            </a:extLst>
          </p:cNvPr>
          <p:cNvSpPr txBox="1"/>
          <p:nvPr/>
        </p:nvSpPr>
        <p:spPr bwMode="auto">
          <a:xfrm>
            <a:off x="139395" y="4048242"/>
            <a:ext cx="11985039" cy="523220"/>
          </a:xfrm>
          <a:prstGeom prst="rect">
            <a:avLst/>
          </a:prstGeom>
          <a:noFill/>
          <a:ln w="9525">
            <a:noFill/>
            <a:miter lim="800000"/>
            <a:headEnd/>
            <a:tailEnd/>
          </a:ln>
          <a:effectLst/>
        </p:spPr>
        <p:txBody>
          <a:bodyPr vert="horz" wrap="square" lIns="91440" tIns="45720" rIns="91440" bIns="45720" numCol="1" rtlCol="0" anchor="t" anchorCtr="0" compatLnSpc="1">
            <a:prstTxWarp prst="textNoShape">
              <a:avLst/>
            </a:prstTxWarp>
            <a:spAutoFit/>
          </a:bodyPr>
          <a:lstStyle/>
          <a:p>
            <a:pPr marL="457200" algn="ctr"/>
            <a:r>
              <a:rPr lang="en-GB" sz="2800" b="1" dirty="0">
                <a:solidFill>
                  <a:srgbClr val="7030A0"/>
                </a:solidFill>
                <a:latin typeface="Tahoma"/>
                <a:cs typeface="Arial"/>
                <a:sym typeface="Symbol" pitchFamily="18" charset="2"/>
              </a:rPr>
              <a:t>Batch : 02</a:t>
            </a:r>
          </a:p>
        </p:txBody>
      </p:sp>
      <p:sp>
        <p:nvSpPr>
          <p:cNvPr id="4" name="Date Placeholder 3">
            <a:extLst>
              <a:ext uri="{FF2B5EF4-FFF2-40B4-BE49-F238E27FC236}">
                <a16:creationId xmlns:a16="http://schemas.microsoft.com/office/drawing/2014/main" id="{9D9D8141-54BB-4E0C-8337-FD90E5700B21}"/>
              </a:ext>
            </a:extLst>
          </p:cNvPr>
          <p:cNvSpPr>
            <a:spLocks noGrp="1"/>
          </p:cNvSpPr>
          <p:nvPr>
            <p:ph type="dt" sz="half" idx="10"/>
          </p:nvPr>
        </p:nvSpPr>
        <p:spPr>
          <a:xfrm>
            <a:off x="838200" y="6435862"/>
            <a:ext cx="2743200" cy="365125"/>
          </a:xfrm>
        </p:spPr>
        <p:txBody>
          <a:bodyPr/>
          <a:lstStyle/>
          <a:p>
            <a:endParaRPr lang="en-US" sz="1600" b="1" dirty="0">
              <a:solidFill>
                <a:srgbClr val="0070C0"/>
              </a:solidFill>
            </a:endParaRPr>
          </a:p>
          <a:p>
            <a:r>
              <a:rPr lang="en-US" sz="1600" b="1" dirty="0">
                <a:solidFill>
                  <a:srgbClr val="0070C0"/>
                </a:solidFill>
              </a:rPr>
              <a:t>11/25/2024</a:t>
            </a:r>
            <a:endParaRPr lang="en-IN" sz="1600" b="1" dirty="0">
              <a:solidFill>
                <a:srgbClr val="0070C0"/>
              </a:solidFill>
            </a:endParaRPr>
          </a:p>
          <a:p>
            <a:endParaRPr lang="en-IN" sz="1600" b="1" dirty="0">
              <a:solidFill>
                <a:srgbClr val="0070C0"/>
              </a:solidFill>
            </a:endParaRPr>
          </a:p>
        </p:txBody>
      </p:sp>
      <p:sp>
        <p:nvSpPr>
          <p:cNvPr id="6" name="Footer Placeholder 5">
            <a:extLst>
              <a:ext uri="{FF2B5EF4-FFF2-40B4-BE49-F238E27FC236}">
                <a16:creationId xmlns:a16="http://schemas.microsoft.com/office/drawing/2014/main" id="{DDB054C3-C4A5-468C-B2F4-6836B0A5251F}"/>
              </a:ext>
            </a:extLst>
          </p:cNvPr>
          <p:cNvSpPr>
            <a:spLocks noGrp="1"/>
          </p:cNvSpPr>
          <p:nvPr>
            <p:ph type="ftr" sz="quarter" idx="11"/>
          </p:nvPr>
        </p:nvSpPr>
        <p:spPr>
          <a:xfrm>
            <a:off x="2517913" y="6435862"/>
            <a:ext cx="6957391" cy="365125"/>
          </a:xfrm>
        </p:spPr>
        <p:txBody>
          <a:bodyPr/>
          <a:lstStyle/>
          <a:p>
            <a:r>
              <a:rPr lang="en-US" sz="1800" b="1" dirty="0">
                <a:solidFill>
                  <a:srgbClr val="0070C0"/>
                </a:solidFill>
              </a:rPr>
              <a:t>Pneumonia Detection </a:t>
            </a:r>
            <a:endParaRPr lang="en-IN" sz="1600" b="1" dirty="0">
              <a:solidFill>
                <a:srgbClr val="0070C0"/>
              </a:solidFill>
            </a:endParaRPr>
          </a:p>
        </p:txBody>
      </p:sp>
      <p:sp>
        <p:nvSpPr>
          <p:cNvPr id="17" name="Slide Number Placeholder 16">
            <a:extLst>
              <a:ext uri="{FF2B5EF4-FFF2-40B4-BE49-F238E27FC236}">
                <a16:creationId xmlns:a16="http://schemas.microsoft.com/office/drawing/2014/main" id="{74095B53-6072-47AA-9CF5-07FB66DC0E80}"/>
              </a:ext>
            </a:extLst>
          </p:cNvPr>
          <p:cNvSpPr>
            <a:spLocks noGrp="1"/>
          </p:cNvSpPr>
          <p:nvPr>
            <p:ph type="sldNum" sz="quarter" idx="12"/>
          </p:nvPr>
        </p:nvSpPr>
        <p:spPr>
          <a:xfrm>
            <a:off x="8610600" y="6435862"/>
            <a:ext cx="2743200" cy="365125"/>
          </a:xfrm>
        </p:spPr>
        <p:txBody>
          <a:bodyPr/>
          <a:lstStyle/>
          <a:p>
            <a:fld id="{E76708A9-30A0-48BD-8D3F-D9CDB06034EC}" type="slidenum">
              <a:rPr lang="en-IN" sz="1600" b="1" smtClean="0">
                <a:solidFill>
                  <a:srgbClr val="0070C0"/>
                </a:solidFill>
              </a:rPr>
              <a:t>1</a:t>
            </a:fld>
            <a:endParaRPr lang="en-IN" sz="1600" b="1" dirty="0">
              <a:solidFill>
                <a:srgbClr val="0070C0"/>
              </a:solidFill>
            </a:endParaRPr>
          </a:p>
        </p:txBody>
      </p:sp>
      <p:sp>
        <p:nvSpPr>
          <p:cNvPr id="15" name="Rectangle 2">
            <a:extLst>
              <a:ext uri="{FF2B5EF4-FFF2-40B4-BE49-F238E27FC236}">
                <a16:creationId xmlns:a16="http://schemas.microsoft.com/office/drawing/2014/main" id="{F9FEC72C-05F6-4CEF-92BA-CE2952201DD2}"/>
              </a:ext>
            </a:extLst>
          </p:cNvPr>
          <p:cNvSpPr txBox="1">
            <a:spLocks noChangeArrowheads="1"/>
          </p:cNvSpPr>
          <p:nvPr/>
        </p:nvSpPr>
        <p:spPr>
          <a:xfrm>
            <a:off x="103480" y="1950762"/>
            <a:ext cx="12020954" cy="1385833"/>
          </a:xfrm>
          <a:prstGeom prst="rect">
            <a:avLst/>
          </a:prstGeom>
        </p:spPr>
        <p:txBody>
          <a:bodyPr vert="horz" lIns="91440" tIns="45720" rIns="91440" bIns="45720" rtlCol="0" anchor="b">
            <a:normAutofit fontScale="9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defRPr/>
            </a:pPr>
            <a:r>
              <a:rPr lang="en-US" sz="3200" b="1" dirty="0">
                <a:solidFill>
                  <a:srgbClr val="002060"/>
                </a:solidFill>
              </a:rPr>
              <a:t>Project(21ISP78) Phase-1 </a:t>
            </a:r>
          </a:p>
          <a:p>
            <a:pPr>
              <a:lnSpc>
                <a:spcPct val="100000"/>
              </a:lnSpc>
              <a:defRPr/>
            </a:pPr>
            <a:r>
              <a:rPr lang="en-US" sz="3200" b="1" dirty="0">
                <a:solidFill>
                  <a:srgbClr val="002060"/>
                </a:solidFill>
              </a:rPr>
              <a:t>presentation on</a:t>
            </a:r>
          </a:p>
          <a:p>
            <a:pPr>
              <a:lnSpc>
                <a:spcPct val="100000"/>
              </a:lnSpc>
              <a:defRPr/>
            </a:pPr>
            <a:r>
              <a:rPr lang="en-US" sz="4000" b="1" dirty="0">
                <a:solidFill>
                  <a:srgbClr val="002060"/>
                </a:solidFill>
              </a:rPr>
              <a:t>“</a:t>
            </a:r>
            <a:r>
              <a:rPr lang="en-US" sz="4000" b="1" dirty="0">
                <a:solidFill>
                  <a:schemeClr val="accent2"/>
                </a:solidFill>
              </a:rPr>
              <a:t>Deep Learning-Based Pneumonia Detection </a:t>
            </a:r>
            <a:r>
              <a:rPr lang="en-US" sz="4000" b="1" dirty="0">
                <a:solidFill>
                  <a:srgbClr val="002060"/>
                </a:solidFill>
              </a:rPr>
              <a:t>”</a:t>
            </a:r>
          </a:p>
        </p:txBody>
      </p:sp>
      <p:graphicFrame>
        <p:nvGraphicFramePr>
          <p:cNvPr id="2" name="Table 2">
            <a:extLst>
              <a:ext uri="{FF2B5EF4-FFF2-40B4-BE49-F238E27FC236}">
                <a16:creationId xmlns:a16="http://schemas.microsoft.com/office/drawing/2014/main" id="{875644B5-A1F7-400F-BD2B-631124342410}"/>
              </a:ext>
            </a:extLst>
          </p:cNvPr>
          <p:cNvGraphicFramePr>
            <a:graphicFrameLocks noGrp="1"/>
          </p:cNvGraphicFramePr>
          <p:nvPr>
            <p:extLst>
              <p:ext uri="{D42A27DB-BD31-4B8C-83A1-F6EECF244321}">
                <p14:modId xmlns:p14="http://schemas.microsoft.com/office/powerpoint/2010/main" val="2189196293"/>
              </p:ext>
            </p:extLst>
          </p:nvPr>
        </p:nvGraphicFramePr>
        <p:xfrm>
          <a:off x="1656522" y="4878012"/>
          <a:ext cx="8905461" cy="1463040"/>
        </p:xfrm>
        <a:graphic>
          <a:graphicData uri="http://schemas.openxmlformats.org/drawingml/2006/table">
            <a:tbl>
              <a:tblPr firstRow="1" bandRow="1">
                <a:tableStyleId>{2D5ABB26-0587-4C30-8999-92F81FD0307C}</a:tableStyleId>
              </a:tblPr>
              <a:tblGrid>
                <a:gridCol w="2968487">
                  <a:extLst>
                    <a:ext uri="{9D8B030D-6E8A-4147-A177-3AD203B41FA5}">
                      <a16:colId xmlns:a16="http://schemas.microsoft.com/office/drawing/2014/main" val="3931996336"/>
                    </a:ext>
                  </a:extLst>
                </a:gridCol>
                <a:gridCol w="2968487">
                  <a:extLst>
                    <a:ext uri="{9D8B030D-6E8A-4147-A177-3AD203B41FA5}">
                      <a16:colId xmlns:a16="http://schemas.microsoft.com/office/drawing/2014/main" val="2454926239"/>
                    </a:ext>
                  </a:extLst>
                </a:gridCol>
                <a:gridCol w="2968487">
                  <a:extLst>
                    <a:ext uri="{9D8B030D-6E8A-4147-A177-3AD203B41FA5}">
                      <a16:colId xmlns:a16="http://schemas.microsoft.com/office/drawing/2014/main" val="2707964141"/>
                    </a:ext>
                  </a:extLst>
                </a:gridCol>
              </a:tblGrid>
              <a:tr h="1096524">
                <a:tc>
                  <a:txBody>
                    <a:bodyPr/>
                    <a:lstStyle/>
                    <a:p>
                      <a:r>
                        <a:rPr lang="en-GB" b="1" dirty="0">
                          <a:solidFill>
                            <a:schemeClr val="accent2"/>
                          </a:solidFill>
                        </a:rPr>
                        <a:t>Under Guidance of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00B0F0"/>
                          </a:solidFill>
                        </a:rPr>
                        <a:t>Mrs. Thara K L </a:t>
                      </a:r>
                      <a:r>
                        <a:rPr lang="en-GB" sz="1100" dirty="0">
                          <a:solidFill>
                            <a:srgbClr val="00B0F0"/>
                          </a:solidFill>
                        </a:rPr>
                        <a:t>BE, MTech.</a:t>
                      </a:r>
                    </a:p>
                    <a:p>
                      <a:r>
                        <a:rPr lang="en-GB" dirty="0">
                          <a:solidFill>
                            <a:srgbClr val="00B0F0"/>
                          </a:solidFill>
                        </a:rPr>
                        <a:t>Assistant Professor</a:t>
                      </a:r>
                    </a:p>
                  </a:txBody>
                  <a:tcPr/>
                </a:tc>
                <a:tc>
                  <a:txBody>
                    <a:bodyPr/>
                    <a:lstStyle/>
                    <a:p>
                      <a:endParaRPr lang="en-IN" b="1" dirty="0">
                        <a:solidFill>
                          <a:srgbClr val="00B0F0"/>
                        </a:solidFill>
                      </a:endParaRPr>
                    </a:p>
                  </a:txBody>
                  <a:tcPr/>
                </a:tc>
                <a:tc>
                  <a:txBody>
                    <a:bodyPr/>
                    <a:lstStyle/>
                    <a:p>
                      <a:r>
                        <a:rPr lang="en-GB" b="1" dirty="0">
                          <a:solidFill>
                            <a:schemeClr val="accent2"/>
                          </a:solidFill>
                        </a:rPr>
                        <a:t>Presented By :</a:t>
                      </a:r>
                    </a:p>
                    <a:p>
                      <a:r>
                        <a:rPr lang="en-IN" b="0" dirty="0">
                          <a:solidFill>
                            <a:srgbClr val="00B0F0"/>
                          </a:solidFill>
                        </a:rPr>
                        <a:t>Nithish A S – 4JN21IS065</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0" dirty="0">
                          <a:solidFill>
                            <a:srgbClr val="00B0F0"/>
                          </a:solidFill>
                        </a:rPr>
                        <a:t>Rithish K R – 4JN21IS080</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0" dirty="0">
                          <a:solidFill>
                            <a:srgbClr val="00B0F0"/>
                          </a:solidFill>
                        </a:rPr>
                        <a:t>Shreyas G K – 4JN21IS096</a:t>
                      </a:r>
                    </a:p>
                    <a:p>
                      <a:r>
                        <a:rPr lang="en-IN" b="0" dirty="0">
                          <a:solidFill>
                            <a:srgbClr val="00B0F0"/>
                          </a:solidFill>
                        </a:rPr>
                        <a:t>Varun S – 4JN21IS124</a:t>
                      </a:r>
                    </a:p>
                  </a:txBody>
                  <a:tcPr/>
                </a:tc>
                <a:extLst>
                  <a:ext uri="{0D108BD9-81ED-4DB2-BD59-A6C34878D82A}">
                    <a16:rowId xmlns:a16="http://schemas.microsoft.com/office/drawing/2014/main" val="987315398"/>
                  </a:ext>
                </a:extLst>
              </a:tr>
            </a:tbl>
          </a:graphicData>
        </a:graphic>
      </p:graphicFrame>
      <p:pic>
        <p:nvPicPr>
          <p:cNvPr id="14" name="Picture 13">
            <a:extLst>
              <a:ext uri="{FF2B5EF4-FFF2-40B4-BE49-F238E27FC236}">
                <a16:creationId xmlns:a16="http://schemas.microsoft.com/office/drawing/2014/main" id="{EE02EE71-8F91-431E-8B10-03385956DC85}"/>
              </a:ext>
            </a:extLst>
          </p:cNvPr>
          <p:cNvPicPr>
            <a:picLocks noChangeAspect="1"/>
          </p:cNvPicPr>
          <p:nvPr/>
        </p:nvPicPr>
        <p:blipFill>
          <a:blip r:embed="rId2"/>
          <a:srcRect/>
          <a:stretch>
            <a:fillRect/>
          </a:stretch>
        </p:blipFill>
        <p:spPr bwMode="auto">
          <a:xfrm>
            <a:off x="10707894" y="326488"/>
            <a:ext cx="1166053" cy="1170871"/>
          </a:xfrm>
          <a:prstGeom prst="rect">
            <a:avLst/>
          </a:prstGeom>
          <a:noFill/>
          <a:ln w="9525">
            <a:noFill/>
            <a:miter lim="800000"/>
            <a:headEnd/>
            <a:tailEnd/>
          </a:ln>
        </p:spPr>
      </p:pic>
      <p:pic>
        <p:nvPicPr>
          <p:cNvPr id="18" name="Picture 17">
            <a:extLst>
              <a:ext uri="{FF2B5EF4-FFF2-40B4-BE49-F238E27FC236}">
                <a16:creationId xmlns:a16="http://schemas.microsoft.com/office/drawing/2014/main" id="{B526A96E-3CAB-4F7F-AFF8-0DBA11F6A70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9802" y="263299"/>
            <a:ext cx="1166053" cy="1287959"/>
          </a:xfrm>
          <a:prstGeom prst="rect">
            <a:avLst/>
          </a:prstGeom>
          <a:noFill/>
        </p:spPr>
      </p:pic>
    </p:spTree>
    <p:extLst>
      <p:ext uri="{BB962C8B-B14F-4D97-AF65-F5344CB8AC3E}">
        <p14:creationId xmlns:p14="http://schemas.microsoft.com/office/powerpoint/2010/main" val="3197713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E3AB62-0CD1-2A17-200C-69C82035DF64}"/>
              </a:ext>
            </a:extLst>
          </p:cNvPr>
          <p:cNvSpPr>
            <a:spLocks noGrp="1"/>
          </p:cNvSpPr>
          <p:nvPr>
            <p:ph type="dt" sz="half" idx="10"/>
          </p:nvPr>
        </p:nvSpPr>
        <p:spPr>
          <a:xfrm>
            <a:off x="547428" y="6492875"/>
            <a:ext cx="2743200" cy="365125"/>
          </a:xfrm>
        </p:spPr>
        <p:txBody>
          <a:bodyPr/>
          <a:lstStyle/>
          <a:p>
            <a:r>
              <a:rPr lang="en-US" sz="1200" b="1" dirty="0">
                <a:solidFill>
                  <a:srgbClr val="0070C0"/>
                </a:solidFill>
              </a:rPr>
              <a:t>11/25/2024</a:t>
            </a:r>
            <a:endParaRPr lang="en-IN" sz="1200" b="1" dirty="0">
              <a:solidFill>
                <a:srgbClr val="0070C0"/>
              </a:solidFill>
            </a:endParaRPr>
          </a:p>
          <a:p>
            <a:endParaRPr lang="en-IN" dirty="0"/>
          </a:p>
        </p:txBody>
      </p:sp>
      <p:sp>
        <p:nvSpPr>
          <p:cNvPr id="3" name="Footer Placeholder 2">
            <a:extLst>
              <a:ext uri="{FF2B5EF4-FFF2-40B4-BE49-F238E27FC236}">
                <a16:creationId xmlns:a16="http://schemas.microsoft.com/office/drawing/2014/main" id="{17455CC9-D0D0-2E4C-C2F6-EB185E2C1943}"/>
              </a:ext>
            </a:extLst>
          </p:cNvPr>
          <p:cNvSpPr>
            <a:spLocks noGrp="1"/>
          </p:cNvSpPr>
          <p:nvPr>
            <p:ph type="ftr" sz="quarter" idx="11"/>
          </p:nvPr>
        </p:nvSpPr>
        <p:spPr/>
        <p:txBody>
          <a:bodyPr/>
          <a:lstStyle/>
          <a:p>
            <a:r>
              <a:rPr lang="en-IN" dirty="0"/>
              <a:t>Data Communication - 18CS46</a:t>
            </a:r>
          </a:p>
        </p:txBody>
      </p:sp>
      <p:sp>
        <p:nvSpPr>
          <p:cNvPr id="4" name="Slide Number Placeholder 3">
            <a:extLst>
              <a:ext uri="{FF2B5EF4-FFF2-40B4-BE49-F238E27FC236}">
                <a16:creationId xmlns:a16="http://schemas.microsoft.com/office/drawing/2014/main" id="{5D041833-72B8-76E3-BA62-9093D338941C}"/>
              </a:ext>
            </a:extLst>
          </p:cNvPr>
          <p:cNvSpPr>
            <a:spLocks noGrp="1"/>
          </p:cNvSpPr>
          <p:nvPr>
            <p:ph type="sldNum" sz="quarter" idx="12"/>
          </p:nvPr>
        </p:nvSpPr>
        <p:spPr/>
        <p:txBody>
          <a:bodyPr/>
          <a:lstStyle/>
          <a:p>
            <a:fld id="{E76708A9-30A0-48BD-8D3F-D9CDB06034EC}" type="slidenum">
              <a:rPr lang="en-IN" smtClean="0"/>
              <a:t>10</a:t>
            </a:fld>
            <a:endParaRPr lang="en-IN" dirty="0"/>
          </a:p>
        </p:txBody>
      </p:sp>
      <p:sp>
        <p:nvSpPr>
          <p:cNvPr id="5" name="Line 3">
            <a:extLst>
              <a:ext uri="{FF2B5EF4-FFF2-40B4-BE49-F238E27FC236}">
                <a16:creationId xmlns:a16="http://schemas.microsoft.com/office/drawing/2014/main" id="{07A67F7C-5FBB-B2F4-B342-76D0722BC53E}"/>
              </a:ext>
            </a:extLst>
          </p:cNvPr>
          <p:cNvSpPr>
            <a:spLocks noChangeShapeType="1"/>
          </p:cNvSpPr>
          <p:nvPr/>
        </p:nvSpPr>
        <p:spPr bwMode="auto">
          <a:xfrm flipV="1">
            <a:off x="39856" y="904564"/>
            <a:ext cx="12048664" cy="14064"/>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dirty="0">
              <a:solidFill>
                <a:srgbClr val="003366"/>
              </a:solidFill>
            </a:endParaRPr>
          </a:p>
        </p:txBody>
      </p:sp>
      <p:pic>
        <p:nvPicPr>
          <p:cNvPr id="6" name="Graphic 5" descr="Teacher">
            <a:extLst>
              <a:ext uri="{FF2B5EF4-FFF2-40B4-BE49-F238E27FC236}">
                <a16:creationId xmlns:a16="http://schemas.microsoft.com/office/drawing/2014/main" id="{6FAEA97A-A2D8-B48A-3A86-7480F48F2E6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480" y="80428"/>
            <a:ext cx="827584" cy="827584"/>
          </a:xfrm>
          <a:prstGeom prst="rect">
            <a:avLst/>
          </a:prstGeom>
        </p:spPr>
      </p:pic>
      <p:sp>
        <p:nvSpPr>
          <p:cNvPr id="7" name="Line 2">
            <a:extLst>
              <a:ext uri="{FF2B5EF4-FFF2-40B4-BE49-F238E27FC236}">
                <a16:creationId xmlns:a16="http://schemas.microsoft.com/office/drawing/2014/main" id="{3DCF1F0F-4655-FFC7-C3E7-1356378373AC}"/>
              </a:ext>
            </a:extLst>
          </p:cNvPr>
          <p:cNvSpPr>
            <a:spLocks noChangeShapeType="1"/>
          </p:cNvSpPr>
          <p:nvPr/>
        </p:nvSpPr>
        <p:spPr bwMode="auto">
          <a:xfrm flipV="1">
            <a:off x="39856" y="66364"/>
            <a:ext cx="12084578" cy="14064"/>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dirty="0">
              <a:solidFill>
                <a:srgbClr val="003366"/>
              </a:solidFill>
            </a:endParaRPr>
          </a:p>
        </p:txBody>
      </p:sp>
      <p:sp>
        <p:nvSpPr>
          <p:cNvPr id="8" name="Line 5">
            <a:extLst>
              <a:ext uri="{FF2B5EF4-FFF2-40B4-BE49-F238E27FC236}">
                <a16:creationId xmlns:a16="http://schemas.microsoft.com/office/drawing/2014/main" id="{E9DA53EB-3752-DCDD-8718-F69C9223ECA0}"/>
              </a:ext>
            </a:extLst>
          </p:cNvPr>
          <p:cNvSpPr>
            <a:spLocks noChangeShapeType="1"/>
          </p:cNvSpPr>
          <p:nvPr/>
        </p:nvSpPr>
        <p:spPr bwMode="auto">
          <a:xfrm flipV="1">
            <a:off x="80818" y="6375827"/>
            <a:ext cx="12020954" cy="22573"/>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dirty="0">
              <a:solidFill>
                <a:srgbClr val="003366"/>
              </a:solidFill>
            </a:endParaRPr>
          </a:p>
          <a:p>
            <a:pPr fontAlgn="base">
              <a:spcBef>
                <a:spcPct val="0"/>
              </a:spcBef>
              <a:spcAft>
                <a:spcPct val="0"/>
              </a:spcAft>
            </a:pPr>
            <a:endParaRPr lang="en-IN" dirty="0">
              <a:solidFill>
                <a:srgbClr val="003366"/>
              </a:solidFill>
            </a:endParaRPr>
          </a:p>
        </p:txBody>
      </p:sp>
      <p:sp>
        <p:nvSpPr>
          <p:cNvPr id="9" name="TextBox 8">
            <a:extLst>
              <a:ext uri="{FF2B5EF4-FFF2-40B4-BE49-F238E27FC236}">
                <a16:creationId xmlns:a16="http://schemas.microsoft.com/office/drawing/2014/main" id="{EB5CFD2F-E22B-318D-5F0D-1CD7BE75C691}"/>
              </a:ext>
            </a:extLst>
          </p:cNvPr>
          <p:cNvSpPr txBox="1"/>
          <p:nvPr/>
        </p:nvSpPr>
        <p:spPr>
          <a:xfrm>
            <a:off x="286871" y="1075765"/>
            <a:ext cx="11430000" cy="480131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[3].</a:t>
            </a:r>
            <a:r>
              <a:rPr lang="en-GB" dirty="0">
                <a:latin typeface="Times New Roman" panose="02020603050405020304" pitchFamily="18" charset="0"/>
                <a:cs typeface="Times New Roman" panose="02020603050405020304" pitchFamily="18" charset="0"/>
              </a:rPr>
              <a:t>"</a:t>
            </a:r>
            <a:r>
              <a:rPr lang="en-US" i="0" dirty="0">
                <a:solidFill>
                  <a:srgbClr val="333333"/>
                </a:solidFill>
                <a:effectLst/>
                <a:latin typeface="Times New Roman" panose="02020603050405020304" pitchFamily="18" charset="0"/>
                <a:cs typeface="Times New Roman" panose="02020603050405020304" pitchFamily="18" charset="0"/>
              </a:rPr>
              <a:t>Pneumonia Detection through Adaptive Deep Learning Models of Convolutional Neural Networks</a:t>
            </a:r>
            <a:r>
              <a:rPr lang="en-US" sz="1800" dirty="0">
                <a:latin typeface="Times New Roman" panose="02020603050405020304" pitchFamily="18" charset="0"/>
                <a:cs typeface="Times New Roman" panose="02020603050405020304" pitchFamily="18" charset="0"/>
              </a:rPr>
              <a:t>”</a:t>
            </a:r>
          </a:p>
          <a:p>
            <a:pPr algn="l"/>
            <a:r>
              <a:rPr lang="en-US" sz="1800" dirty="0">
                <a:latin typeface="Times New Roman" panose="02020603050405020304" pitchFamily="18" charset="0"/>
                <a:cs typeface="Times New Roman" panose="02020603050405020304" pitchFamily="18" charset="0"/>
              </a:rPr>
              <a:t>Author : </a:t>
            </a:r>
            <a:r>
              <a:rPr lang="en-US" sz="1800" dirty="0">
                <a:solidFill>
                  <a:srgbClr val="181A1B"/>
                </a:solidFill>
                <a:effectLst/>
                <a:latin typeface="Times New Roman" panose="02020603050405020304" pitchFamily="18" charset="0"/>
                <a:ea typeface="Times New Roman" panose="02020603050405020304" pitchFamily="18" charset="0"/>
                <a:cs typeface="Times New Roman" panose="02020603050405020304" pitchFamily="18" charset="0"/>
              </a:rPr>
              <a:t>Nanette V. Dionisio et al.</a:t>
            </a:r>
            <a:endParaRPr lang="en-US" sz="1800" dirty="0">
              <a:latin typeface="Times New Roman" panose="02020603050405020304" pitchFamily="18" charset="0"/>
              <a:cs typeface="Times New Roman" panose="02020603050405020304" pitchFamily="18" charset="0"/>
            </a:endParaRPr>
          </a:p>
          <a:p>
            <a:pPr algn="l"/>
            <a:r>
              <a:rPr lang="en-US" sz="1800" dirty="0">
                <a:latin typeface="Times New Roman" panose="02020603050405020304" pitchFamily="18" charset="0"/>
                <a:cs typeface="Times New Roman" panose="02020603050405020304" pitchFamily="18" charset="0"/>
              </a:rPr>
              <a:t>Year Of Publication : 2020</a:t>
            </a:r>
          </a:p>
          <a:p>
            <a:pPr algn="l"/>
            <a:r>
              <a:rPr lang="en-US" sz="1800" dirty="0">
                <a:latin typeface="Times New Roman" panose="02020603050405020304" pitchFamily="18" charset="0"/>
                <a:cs typeface="Times New Roman" panose="02020603050405020304" pitchFamily="18" charset="0"/>
              </a:rPr>
              <a:t>Publisher : IEEE</a:t>
            </a:r>
          </a:p>
          <a:p>
            <a:pPr algn="l"/>
            <a:r>
              <a:rPr lang="en-US" sz="1800" dirty="0">
                <a:latin typeface="Times New Roman" panose="02020603050405020304" pitchFamily="18" charset="0"/>
                <a:cs typeface="Times New Roman" panose="02020603050405020304" pitchFamily="18" charset="0"/>
              </a:rPr>
              <a:t>Description : </a:t>
            </a:r>
            <a:r>
              <a:rPr lang="en-US" dirty="0">
                <a:latin typeface="Times New Roman" panose="02020603050405020304" pitchFamily="18" charset="0"/>
                <a:cs typeface="Times New Roman" panose="02020603050405020304" pitchFamily="18" charset="0"/>
              </a:rPr>
              <a:t>This paper presents a deep learning approach using Convolutional Neural Networks (CNNs) to detect pneumonia from chest X-ray images, achieving high accuracy and demonstrating the potential for clinical application.</a:t>
            </a:r>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r>
              <a:rPr lang="en-US" sz="1800" b="1" dirty="0">
                <a:latin typeface="Times New Roman" panose="02020603050405020304" pitchFamily="18" charset="0"/>
                <a:cs typeface="Times New Roman" panose="02020603050405020304" pitchFamily="18" charset="0"/>
              </a:rPr>
              <a:t>Advantages :</a:t>
            </a:r>
          </a:p>
          <a:p>
            <a:pPr marL="342900" indent="-342900" algn="l">
              <a:buFont typeface="+mj-lt"/>
              <a:buAutoNum type="arabicPeriod"/>
            </a:pPr>
            <a:r>
              <a:rPr lang="en-IN" dirty="0">
                <a:latin typeface="Times New Roman" panose="02020603050405020304" pitchFamily="18" charset="0"/>
                <a:cs typeface="Times New Roman" panose="02020603050405020304" pitchFamily="18" charset="0"/>
              </a:rPr>
              <a:t>Innovative Approach</a:t>
            </a:r>
          </a:p>
          <a:p>
            <a:pPr marL="342900" indent="-342900" algn="l">
              <a:buFont typeface="+mj-lt"/>
              <a:buAutoNum type="arabicPeriod"/>
            </a:pPr>
            <a:r>
              <a:rPr lang="en-IN" sz="1800" dirty="0">
                <a:latin typeface="Times New Roman" panose="02020603050405020304" pitchFamily="18" charset="0"/>
                <a:cs typeface="Times New Roman" panose="02020603050405020304" pitchFamily="18" charset="0"/>
              </a:rPr>
              <a:t>High accuracy</a:t>
            </a:r>
          </a:p>
          <a:p>
            <a:pPr algn="l"/>
            <a:endParaRPr lang="en-US" sz="1800" dirty="0">
              <a:latin typeface="Times New Roman" panose="02020603050405020304" pitchFamily="18" charset="0"/>
              <a:cs typeface="Times New Roman" panose="02020603050405020304" pitchFamily="18" charset="0"/>
            </a:endParaRPr>
          </a:p>
          <a:p>
            <a:pPr algn="l"/>
            <a:r>
              <a:rPr lang="en-US" sz="1800" b="1" dirty="0">
                <a:latin typeface="Times New Roman" panose="02020603050405020304" pitchFamily="18" charset="0"/>
                <a:cs typeface="Times New Roman" panose="02020603050405020304" pitchFamily="18" charset="0"/>
              </a:rPr>
              <a:t>Drawbacks : </a:t>
            </a:r>
          </a:p>
          <a:p>
            <a:pPr marL="342900" indent="-342900" algn="l">
              <a:buFont typeface="+mj-lt"/>
              <a:buAutoNum type="arabicPeriod"/>
            </a:pPr>
            <a:r>
              <a:rPr lang="en-US" sz="1800" dirty="0">
                <a:latin typeface="Times New Roman" panose="02020603050405020304" pitchFamily="18" charset="0"/>
                <a:cs typeface="Times New Roman" panose="02020603050405020304" pitchFamily="18" charset="0"/>
              </a:rPr>
              <a:t>Data dependency</a:t>
            </a:r>
          </a:p>
          <a:p>
            <a:pPr marL="342900" indent="-342900" algn="l">
              <a:buFont typeface="+mj-lt"/>
              <a:buAutoNum type="arabicPeriod"/>
            </a:pPr>
            <a:r>
              <a:rPr lang="en-US" dirty="0">
                <a:latin typeface="Times New Roman" panose="02020603050405020304" pitchFamily="18" charset="0"/>
                <a:cs typeface="Times New Roman" panose="02020603050405020304" pitchFamily="18" charset="0"/>
              </a:rPr>
              <a:t>Complexity</a:t>
            </a:r>
            <a:endParaRPr lang="en-US" sz="1800" dirty="0">
              <a:latin typeface="Times New Roman" panose="02020603050405020304" pitchFamily="18" charset="0"/>
              <a:cs typeface="Times New Roman" panose="02020603050405020304" pitchFamily="18" charset="0"/>
            </a:endParaRPr>
          </a:p>
          <a:p>
            <a:pPr algn="l"/>
            <a:endParaRPr lang="en-US" sz="1800" b="1"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C557907-94C6-53A1-F374-61988BF8AEB7}"/>
              </a:ext>
            </a:extLst>
          </p:cNvPr>
          <p:cNvSpPr txBox="1"/>
          <p:nvPr/>
        </p:nvSpPr>
        <p:spPr>
          <a:xfrm>
            <a:off x="1919028" y="177212"/>
            <a:ext cx="7781365" cy="707886"/>
          </a:xfrm>
          <a:prstGeom prst="rect">
            <a:avLst/>
          </a:prstGeom>
          <a:noFill/>
        </p:spPr>
        <p:txBody>
          <a:bodyPr wrap="square" rtlCol="0">
            <a:spAutoFit/>
          </a:bodyPr>
          <a:lstStyle/>
          <a:p>
            <a:pPr algn="ctr"/>
            <a:r>
              <a:rPr lang="en-US" sz="4000" b="1" dirty="0">
                <a:solidFill>
                  <a:srgbClr val="733939"/>
                </a:solidFill>
                <a:latin typeface="Times New Roman" panose="02020603050405020304" pitchFamily="18" charset="0"/>
                <a:ea typeface="+mj-ea"/>
                <a:cs typeface="Times New Roman" panose="02020603050405020304" pitchFamily="18" charset="0"/>
              </a:rPr>
              <a:t>2.Literature</a:t>
            </a:r>
            <a:r>
              <a:rPr lang="en-US" dirty="0">
                <a:latin typeface="Times New Roman" panose="02020603050405020304" pitchFamily="18" charset="0"/>
                <a:cs typeface="Times New Roman" panose="02020603050405020304" pitchFamily="18" charset="0"/>
              </a:rPr>
              <a:t> </a:t>
            </a:r>
            <a:r>
              <a:rPr lang="en-US" sz="4000" b="1" dirty="0">
                <a:solidFill>
                  <a:srgbClr val="733939"/>
                </a:solidFill>
                <a:latin typeface="Times New Roman" panose="02020603050405020304" pitchFamily="18" charset="0"/>
                <a:ea typeface="+mj-ea"/>
                <a:cs typeface="Times New Roman" panose="02020603050405020304" pitchFamily="18" charset="0"/>
              </a:rPr>
              <a:t>Survey</a:t>
            </a:r>
            <a:endParaRPr lang="en-IN" sz="4000" b="1" dirty="0">
              <a:solidFill>
                <a:srgbClr val="733939"/>
              </a:solidFill>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1662397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8B9E27-C6EF-2681-9D6F-1E01A85A39A2}"/>
              </a:ext>
            </a:extLst>
          </p:cNvPr>
          <p:cNvSpPr>
            <a:spLocks noGrp="1"/>
          </p:cNvSpPr>
          <p:nvPr>
            <p:ph type="dt" sz="half" idx="10"/>
          </p:nvPr>
        </p:nvSpPr>
        <p:spPr/>
        <p:txBody>
          <a:bodyPr/>
          <a:lstStyle/>
          <a:p>
            <a:fld id="{FD6FDBA6-7839-4DDA-9B13-43F1E23E195C}" type="datetime1">
              <a:rPr lang="en-US" smtClean="0"/>
              <a:t>11/28/2024</a:t>
            </a:fld>
            <a:endParaRPr lang="en-IN" dirty="0"/>
          </a:p>
        </p:txBody>
      </p:sp>
      <p:sp>
        <p:nvSpPr>
          <p:cNvPr id="3" name="Footer Placeholder 2">
            <a:extLst>
              <a:ext uri="{FF2B5EF4-FFF2-40B4-BE49-F238E27FC236}">
                <a16:creationId xmlns:a16="http://schemas.microsoft.com/office/drawing/2014/main" id="{B4B93633-1B87-3B06-7588-D65E8DC6FD9A}"/>
              </a:ext>
            </a:extLst>
          </p:cNvPr>
          <p:cNvSpPr>
            <a:spLocks noGrp="1"/>
          </p:cNvSpPr>
          <p:nvPr>
            <p:ph type="ftr" sz="quarter" idx="11"/>
          </p:nvPr>
        </p:nvSpPr>
        <p:spPr/>
        <p:txBody>
          <a:bodyPr/>
          <a:lstStyle/>
          <a:p>
            <a:r>
              <a:rPr lang="en-IN" dirty="0"/>
              <a:t>Data Communication - 18CS46</a:t>
            </a:r>
          </a:p>
        </p:txBody>
      </p:sp>
      <p:sp>
        <p:nvSpPr>
          <p:cNvPr id="4" name="Slide Number Placeholder 3">
            <a:extLst>
              <a:ext uri="{FF2B5EF4-FFF2-40B4-BE49-F238E27FC236}">
                <a16:creationId xmlns:a16="http://schemas.microsoft.com/office/drawing/2014/main" id="{30826CCD-E0C6-B084-3729-1C15C99DA629}"/>
              </a:ext>
            </a:extLst>
          </p:cNvPr>
          <p:cNvSpPr>
            <a:spLocks noGrp="1"/>
          </p:cNvSpPr>
          <p:nvPr>
            <p:ph type="sldNum" sz="quarter" idx="12"/>
          </p:nvPr>
        </p:nvSpPr>
        <p:spPr/>
        <p:txBody>
          <a:bodyPr/>
          <a:lstStyle/>
          <a:p>
            <a:fld id="{E76708A9-30A0-48BD-8D3F-D9CDB06034EC}" type="slidenum">
              <a:rPr lang="en-IN" smtClean="0"/>
              <a:t>11</a:t>
            </a:fld>
            <a:endParaRPr lang="en-IN" dirty="0"/>
          </a:p>
        </p:txBody>
      </p:sp>
      <p:sp>
        <p:nvSpPr>
          <p:cNvPr id="5" name="Line 2">
            <a:extLst>
              <a:ext uri="{FF2B5EF4-FFF2-40B4-BE49-F238E27FC236}">
                <a16:creationId xmlns:a16="http://schemas.microsoft.com/office/drawing/2014/main" id="{480F0CF4-4EC7-F06A-B465-884F0A3E79E6}"/>
              </a:ext>
            </a:extLst>
          </p:cNvPr>
          <p:cNvSpPr>
            <a:spLocks noChangeShapeType="1"/>
          </p:cNvSpPr>
          <p:nvPr/>
        </p:nvSpPr>
        <p:spPr bwMode="auto">
          <a:xfrm flipV="1">
            <a:off x="39856" y="66364"/>
            <a:ext cx="12084578" cy="14064"/>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dirty="0">
              <a:solidFill>
                <a:srgbClr val="003366"/>
              </a:solidFill>
            </a:endParaRPr>
          </a:p>
        </p:txBody>
      </p:sp>
      <p:pic>
        <p:nvPicPr>
          <p:cNvPr id="6" name="Graphic 5" descr="Teacher">
            <a:extLst>
              <a:ext uri="{FF2B5EF4-FFF2-40B4-BE49-F238E27FC236}">
                <a16:creationId xmlns:a16="http://schemas.microsoft.com/office/drawing/2014/main" id="{4762CB2A-8882-B739-1CC7-85B653875C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480" y="80428"/>
            <a:ext cx="827584" cy="827584"/>
          </a:xfrm>
          <a:prstGeom prst="rect">
            <a:avLst/>
          </a:prstGeom>
        </p:spPr>
      </p:pic>
      <p:sp>
        <p:nvSpPr>
          <p:cNvPr id="7" name="Line 3">
            <a:extLst>
              <a:ext uri="{FF2B5EF4-FFF2-40B4-BE49-F238E27FC236}">
                <a16:creationId xmlns:a16="http://schemas.microsoft.com/office/drawing/2014/main" id="{CE990E8E-44A9-18F0-312C-0E50C4BF6C09}"/>
              </a:ext>
            </a:extLst>
          </p:cNvPr>
          <p:cNvSpPr>
            <a:spLocks noChangeShapeType="1"/>
          </p:cNvSpPr>
          <p:nvPr/>
        </p:nvSpPr>
        <p:spPr bwMode="auto">
          <a:xfrm flipV="1">
            <a:off x="39856" y="904564"/>
            <a:ext cx="12048664" cy="14064"/>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dirty="0">
              <a:solidFill>
                <a:srgbClr val="003366"/>
              </a:solidFill>
            </a:endParaRPr>
          </a:p>
        </p:txBody>
      </p:sp>
      <p:sp>
        <p:nvSpPr>
          <p:cNvPr id="8" name="Line 5">
            <a:extLst>
              <a:ext uri="{FF2B5EF4-FFF2-40B4-BE49-F238E27FC236}">
                <a16:creationId xmlns:a16="http://schemas.microsoft.com/office/drawing/2014/main" id="{AA825A5A-2287-FB98-8310-4D2C37636748}"/>
              </a:ext>
            </a:extLst>
          </p:cNvPr>
          <p:cNvSpPr>
            <a:spLocks noChangeShapeType="1"/>
          </p:cNvSpPr>
          <p:nvPr/>
        </p:nvSpPr>
        <p:spPr bwMode="auto">
          <a:xfrm flipV="1">
            <a:off x="80818" y="6375827"/>
            <a:ext cx="12020954" cy="22573"/>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dirty="0">
              <a:solidFill>
                <a:srgbClr val="003366"/>
              </a:solidFill>
            </a:endParaRPr>
          </a:p>
          <a:p>
            <a:pPr fontAlgn="base">
              <a:spcBef>
                <a:spcPct val="0"/>
              </a:spcBef>
              <a:spcAft>
                <a:spcPct val="0"/>
              </a:spcAft>
            </a:pPr>
            <a:endParaRPr lang="en-IN" dirty="0">
              <a:solidFill>
                <a:srgbClr val="003366"/>
              </a:solidFill>
            </a:endParaRPr>
          </a:p>
        </p:txBody>
      </p:sp>
      <p:sp>
        <p:nvSpPr>
          <p:cNvPr id="10" name="TextBox 9">
            <a:extLst>
              <a:ext uri="{FF2B5EF4-FFF2-40B4-BE49-F238E27FC236}">
                <a16:creationId xmlns:a16="http://schemas.microsoft.com/office/drawing/2014/main" id="{C048711D-4EDD-1EAC-35AE-FA2586AF1860}"/>
              </a:ext>
            </a:extLst>
          </p:cNvPr>
          <p:cNvSpPr txBox="1"/>
          <p:nvPr/>
        </p:nvSpPr>
        <p:spPr>
          <a:xfrm>
            <a:off x="322729" y="1028343"/>
            <a:ext cx="11555505" cy="4524315"/>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[4].</a:t>
            </a:r>
            <a:r>
              <a:rPr lang="en-GB" dirty="0">
                <a:latin typeface="Times New Roman" panose="02020603050405020304" pitchFamily="18" charset="0"/>
                <a:cs typeface="Times New Roman" panose="02020603050405020304" pitchFamily="18" charset="0"/>
              </a:rPr>
              <a:t>“Grad-CAM: </a:t>
            </a:r>
            <a:r>
              <a:rPr lang="en-US" sz="1800" dirty="0">
                <a:solidFill>
                  <a:srgbClr val="181A1B"/>
                </a:solidFill>
                <a:effectLst/>
                <a:latin typeface="Times New Roman" panose="02020603050405020304" pitchFamily="18" charset="0"/>
                <a:ea typeface="Times New Roman" panose="02020603050405020304" pitchFamily="18" charset="0"/>
              </a:rPr>
              <a:t>Visual Explanations from Deep Networks via Gradient-Based Localization</a:t>
            </a:r>
            <a:r>
              <a:rPr lang="en-US" sz="1800" dirty="0">
                <a:latin typeface="Times New Roman" panose="02020603050405020304" pitchFamily="18" charset="0"/>
                <a:cs typeface="Times New Roman" panose="02020603050405020304" pitchFamily="18" charset="0"/>
              </a:rPr>
              <a:t>”</a:t>
            </a:r>
          </a:p>
          <a:p>
            <a:pPr algn="l"/>
            <a:r>
              <a:rPr lang="en-US" sz="1800" dirty="0">
                <a:latin typeface="Times New Roman" panose="02020603050405020304" pitchFamily="18" charset="0"/>
                <a:cs typeface="Times New Roman" panose="02020603050405020304" pitchFamily="18" charset="0"/>
              </a:rPr>
              <a:t>Author :</a:t>
            </a:r>
            <a:r>
              <a:rPr lang="en-US" sz="1800" dirty="0">
                <a:solidFill>
                  <a:srgbClr val="181A1B"/>
                </a:solidFill>
                <a:effectLst/>
                <a:latin typeface="Times New Roman" panose="02020603050405020304" pitchFamily="18" charset="0"/>
                <a:ea typeface="Times New Roman" panose="02020603050405020304" pitchFamily="18" charset="0"/>
              </a:rPr>
              <a:t> R. R. Selvaraju, M. Cogswell, A. Das, R. Vedantam, D. Parikh and D. Batra</a:t>
            </a:r>
            <a:r>
              <a:rPr lang="en-US" sz="1800" dirty="0">
                <a:solidFill>
                  <a:srgbClr val="181A1B"/>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algn="l"/>
            <a:r>
              <a:rPr lang="en-US" sz="1800" dirty="0">
                <a:latin typeface="Times New Roman" panose="02020603050405020304" pitchFamily="18" charset="0"/>
                <a:cs typeface="Times New Roman" panose="02020603050405020304" pitchFamily="18" charset="0"/>
              </a:rPr>
              <a:t>Year Of Publication : 2017</a:t>
            </a:r>
          </a:p>
          <a:p>
            <a:pPr algn="l"/>
            <a:r>
              <a:rPr lang="en-US" sz="1800" dirty="0">
                <a:latin typeface="Times New Roman" panose="02020603050405020304" pitchFamily="18" charset="0"/>
                <a:cs typeface="Times New Roman" panose="02020603050405020304" pitchFamily="18" charset="0"/>
              </a:rPr>
              <a:t>Publisher : IEEE</a:t>
            </a:r>
          </a:p>
          <a:p>
            <a:pPr algn="l"/>
            <a:r>
              <a:rPr lang="en-US" sz="1800" dirty="0">
                <a:latin typeface="Times New Roman" panose="02020603050405020304" pitchFamily="18" charset="0"/>
                <a:cs typeface="Times New Roman" panose="02020603050405020304" pitchFamily="18" charset="0"/>
              </a:rPr>
              <a:t>Description :</a:t>
            </a:r>
            <a:r>
              <a:rPr lang="en-US" dirty="0">
                <a:latin typeface="Times New Roman" panose="02020603050405020304" pitchFamily="18" charset="0"/>
                <a:cs typeface="Times New Roman" panose="02020603050405020304" pitchFamily="18" charset="0"/>
              </a:rPr>
              <a:t>The paper "Grad-CAM: Visual Explanations from Deep Networks via Gradient-Based Localization" by R. R. Selvaraju et al. introduces a technique called Gradient-weighted Class Activation Mapping (Grad-CAM) to produce visual explanations for decisions made by Convolutional Neural Networks (CNNs). It highlights important regions in an image for predicting a concept, making CNN models more transparent and interpretable.</a:t>
            </a:r>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r>
              <a:rPr lang="en-US" sz="1800" b="1" dirty="0">
                <a:latin typeface="Times New Roman" panose="02020603050405020304" pitchFamily="18" charset="0"/>
                <a:cs typeface="Times New Roman" panose="02020603050405020304" pitchFamily="18" charset="0"/>
              </a:rPr>
              <a:t>Advantages :</a:t>
            </a:r>
          </a:p>
          <a:p>
            <a:pPr marL="342900" indent="-342900" algn="l">
              <a:buFont typeface="+mj-lt"/>
              <a:buAutoNum type="arabicPeriod"/>
            </a:pPr>
            <a:r>
              <a:rPr lang="en-US" dirty="0">
                <a:latin typeface="Times New Roman" panose="02020603050405020304" pitchFamily="18" charset="0"/>
                <a:cs typeface="Times New Roman" panose="02020603050405020304" pitchFamily="18" charset="0"/>
              </a:rPr>
              <a:t>Transparency</a:t>
            </a:r>
          </a:p>
          <a:p>
            <a:pPr marL="342900" indent="-342900" algn="l">
              <a:buFont typeface="+mj-lt"/>
              <a:buAutoNum type="arabicPeriod"/>
            </a:pPr>
            <a:r>
              <a:rPr lang="en-US" sz="1800" dirty="0">
                <a:latin typeface="Times New Roman" panose="02020603050405020304" pitchFamily="18" charset="0"/>
                <a:cs typeface="Times New Roman" panose="02020603050405020304" pitchFamily="18" charset="0"/>
              </a:rPr>
              <a:t>Applicability</a:t>
            </a:r>
          </a:p>
          <a:p>
            <a:pPr algn="l"/>
            <a:endParaRPr lang="en-US" sz="1800" b="1" dirty="0">
              <a:latin typeface="Times New Roman" panose="02020603050405020304" pitchFamily="18" charset="0"/>
              <a:cs typeface="Times New Roman" panose="02020603050405020304" pitchFamily="18" charset="0"/>
            </a:endParaRPr>
          </a:p>
          <a:p>
            <a:pPr algn="l"/>
            <a:r>
              <a:rPr lang="en-US" sz="1800" b="1" dirty="0">
                <a:latin typeface="Times New Roman" panose="02020603050405020304" pitchFamily="18" charset="0"/>
                <a:cs typeface="Times New Roman" panose="02020603050405020304" pitchFamily="18" charset="0"/>
              </a:rPr>
              <a:t>Drawbacks : </a:t>
            </a:r>
          </a:p>
          <a:p>
            <a:pPr marL="342900" indent="-342900" algn="l">
              <a:buFont typeface="+mj-lt"/>
              <a:buAutoNum type="arabicPeriod"/>
            </a:pPr>
            <a:r>
              <a:rPr lang="en-US" dirty="0">
                <a:latin typeface="Times New Roman" panose="02020603050405020304" pitchFamily="18" charset="0"/>
                <a:cs typeface="Times New Roman" panose="02020603050405020304" pitchFamily="18" charset="0"/>
              </a:rPr>
              <a:t>Coarse Localization</a:t>
            </a:r>
          </a:p>
          <a:p>
            <a:pPr marL="342900" indent="-342900" algn="l">
              <a:buFont typeface="+mj-lt"/>
              <a:buAutoNum type="arabicPeriod"/>
            </a:pPr>
            <a:r>
              <a:rPr lang="en-US" sz="1800" dirty="0">
                <a:latin typeface="Times New Roman" panose="02020603050405020304" pitchFamily="18" charset="0"/>
                <a:cs typeface="Times New Roman" panose="02020603050405020304" pitchFamily="18" charset="0"/>
              </a:rPr>
              <a:t>Complexity</a:t>
            </a:r>
          </a:p>
        </p:txBody>
      </p:sp>
      <p:sp>
        <p:nvSpPr>
          <p:cNvPr id="12" name="TextBox 11">
            <a:extLst>
              <a:ext uri="{FF2B5EF4-FFF2-40B4-BE49-F238E27FC236}">
                <a16:creationId xmlns:a16="http://schemas.microsoft.com/office/drawing/2014/main" id="{E0363702-D597-BE31-A84B-086ECCFAE00F}"/>
              </a:ext>
            </a:extLst>
          </p:cNvPr>
          <p:cNvSpPr txBox="1"/>
          <p:nvPr/>
        </p:nvSpPr>
        <p:spPr>
          <a:xfrm>
            <a:off x="2357718" y="201267"/>
            <a:ext cx="6096000" cy="707886"/>
          </a:xfrm>
          <a:prstGeom prst="rect">
            <a:avLst/>
          </a:prstGeom>
          <a:noFill/>
        </p:spPr>
        <p:txBody>
          <a:bodyPr wrap="square">
            <a:spAutoFit/>
          </a:bodyPr>
          <a:lstStyle/>
          <a:p>
            <a:pPr algn="ctr"/>
            <a:r>
              <a:rPr lang="en-US" sz="3600" b="1" dirty="0">
                <a:solidFill>
                  <a:srgbClr val="733939"/>
                </a:solidFill>
                <a:latin typeface="Times New Roman" panose="02020603050405020304" pitchFamily="18" charset="0"/>
                <a:ea typeface="+mj-ea"/>
                <a:cs typeface="Times New Roman" panose="02020603050405020304" pitchFamily="18" charset="0"/>
              </a:rPr>
              <a:t>2.</a:t>
            </a:r>
            <a:r>
              <a:rPr lang="en-US" sz="4000" b="1" dirty="0">
                <a:solidFill>
                  <a:srgbClr val="733939"/>
                </a:solidFill>
                <a:latin typeface="Times New Roman" panose="02020603050405020304" pitchFamily="18" charset="0"/>
                <a:ea typeface="+mj-ea"/>
                <a:cs typeface="Times New Roman" panose="02020603050405020304" pitchFamily="18" charset="0"/>
              </a:rPr>
              <a:t>Literature</a:t>
            </a:r>
            <a:r>
              <a:rPr lang="en-US" sz="3600" dirty="0">
                <a:latin typeface="Times New Roman" panose="02020603050405020304" pitchFamily="18" charset="0"/>
                <a:cs typeface="Times New Roman" panose="02020603050405020304" pitchFamily="18" charset="0"/>
              </a:rPr>
              <a:t> </a:t>
            </a:r>
            <a:r>
              <a:rPr lang="en-US" sz="3600" b="1" dirty="0">
                <a:solidFill>
                  <a:srgbClr val="733939"/>
                </a:solidFill>
                <a:latin typeface="Times New Roman" panose="02020603050405020304" pitchFamily="18" charset="0"/>
                <a:ea typeface="+mj-ea"/>
                <a:cs typeface="Times New Roman" panose="02020603050405020304" pitchFamily="18" charset="0"/>
              </a:rPr>
              <a:t>Survey</a:t>
            </a:r>
            <a:endParaRPr lang="en-IN" sz="3600" b="1" dirty="0">
              <a:solidFill>
                <a:srgbClr val="733939"/>
              </a:solidFill>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2385641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7FC95C-1586-0AFF-8B50-8089CD46A2B7}"/>
              </a:ext>
            </a:extLst>
          </p:cNvPr>
          <p:cNvSpPr>
            <a:spLocks noGrp="1"/>
          </p:cNvSpPr>
          <p:nvPr>
            <p:ph type="dt" sz="half" idx="10"/>
          </p:nvPr>
        </p:nvSpPr>
        <p:spPr/>
        <p:txBody>
          <a:bodyPr/>
          <a:lstStyle/>
          <a:p>
            <a:fld id="{FD6FDBA6-7839-4DDA-9B13-43F1E23E195C}" type="datetime1">
              <a:rPr lang="en-US" smtClean="0"/>
              <a:t>11/28/2024</a:t>
            </a:fld>
            <a:endParaRPr lang="en-IN" dirty="0"/>
          </a:p>
        </p:txBody>
      </p:sp>
      <p:sp>
        <p:nvSpPr>
          <p:cNvPr id="3" name="Footer Placeholder 2">
            <a:extLst>
              <a:ext uri="{FF2B5EF4-FFF2-40B4-BE49-F238E27FC236}">
                <a16:creationId xmlns:a16="http://schemas.microsoft.com/office/drawing/2014/main" id="{195720A1-EE3A-66CB-8E5E-41D02B80187B}"/>
              </a:ext>
            </a:extLst>
          </p:cNvPr>
          <p:cNvSpPr>
            <a:spLocks noGrp="1"/>
          </p:cNvSpPr>
          <p:nvPr>
            <p:ph type="ftr" sz="quarter" idx="11"/>
          </p:nvPr>
        </p:nvSpPr>
        <p:spPr/>
        <p:txBody>
          <a:bodyPr/>
          <a:lstStyle/>
          <a:p>
            <a:r>
              <a:rPr lang="en-IN" dirty="0"/>
              <a:t>Data Communication - 18CS46</a:t>
            </a:r>
          </a:p>
        </p:txBody>
      </p:sp>
      <p:sp>
        <p:nvSpPr>
          <p:cNvPr id="4" name="Slide Number Placeholder 3">
            <a:extLst>
              <a:ext uri="{FF2B5EF4-FFF2-40B4-BE49-F238E27FC236}">
                <a16:creationId xmlns:a16="http://schemas.microsoft.com/office/drawing/2014/main" id="{FCA7C325-7B68-98AB-EC0E-AABADAA6392D}"/>
              </a:ext>
            </a:extLst>
          </p:cNvPr>
          <p:cNvSpPr>
            <a:spLocks noGrp="1"/>
          </p:cNvSpPr>
          <p:nvPr>
            <p:ph type="sldNum" sz="quarter" idx="12"/>
          </p:nvPr>
        </p:nvSpPr>
        <p:spPr/>
        <p:txBody>
          <a:bodyPr/>
          <a:lstStyle/>
          <a:p>
            <a:fld id="{E76708A9-30A0-48BD-8D3F-D9CDB06034EC}" type="slidenum">
              <a:rPr lang="en-IN" smtClean="0"/>
              <a:t>12</a:t>
            </a:fld>
            <a:endParaRPr lang="en-IN" dirty="0"/>
          </a:p>
        </p:txBody>
      </p:sp>
      <p:sp>
        <p:nvSpPr>
          <p:cNvPr id="5" name="Line 2">
            <a:extLst>
              <a:ext uri="{FF2B5EF4-FFF2-40B4-BE49-F238E27FC236}">
                <a16:creationId xmlns:a16="http://schemas.microsoft.com/office/drawing/2014/main" id="{18EB8A3D-272B-227B-DD68-341880F7467F}"/>
              </a:ext>
            </a:extLst>
          </p:cNvPr>
          <p:cNvSpPr>
            <a:spLocks noChangeShapeType="1"/>
          </p:cNvSpPr>
          <p:nvPr/>
        </p:nvSpPr>
        <p:spPr bwMode="auto">
          <a:xfrm flipV="1">
            <a:off x="39856" y="66364"/>
            <a:ext cx="12084578" cy="14064"/>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dirty="0">
              <a:solidFill>
                <a:srgbClr val="003366"/>
              </a:solidFill>
            </a:endParaRPr>
          </a:p>
        </p:txBody>
      </p:sp>
      <p:pic>
        <p:nvPicPr>
          <p:cNvPr id="6" name="Graphic 5" descr="Teacher">
            <a:extLst>
              <a:ext uri="{FF2B5EF4-FFF2-40B4-BE49-F238E27FC236}">
                <a16:creationId xmlns:a16="http://schemas.microsoft.com/office/drawing/2014/main" id="{1BDB5D18-1D53-0A02-FB74-3E516FC82D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480" y="80428"/>
            <a:ext cx="827584" cy="827584"/>
          </a:xfrm>
          <a:prstGeom prst="rect">
            <a:avLst/>
          </a:prstGeom>
        </p:spPr>
      </p:pic>
      <p:sp>
        <p:nvSpPr>
          <p:cNvPr id="7" name="Line 3">
            <a:extLst>
              <a:ext uri="{FF2B5EF4-FFF2-40B4-BE49-F238E27FC236}">
                <a16:creationId xmlns:a16="http://schemas.microsoft.com/office/drawing/2014/main" id="{81E4BF0E-300A-7CD0-C653-55787DF26CE8}"/>
              </a:ext>
            </a:extLst>
          </p:cNvPr>
          <p:cNvSpPr>
            <a:spLocks noChangeShapeType="1"/>
          </p:cNvSpPr>
          <p:nvPr/>
        </p:nvSpPr>
        <p:spPr bwMode="auto">
          <a:xfrm flipV="1">
            <a:off x="39856" y="904564"/>
            <a:ext cx="12048664" cy="14064"/>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dirty="0">
              <a:solidFill>
                <a:srgbClr val="003366"/>
              </a:solidFill>
            </a:endParaRPr>
          </a:p>
        </p:txBody>
      </p:sp>
      <p:sp>
        <p:nvSpPr>
          <p:cNvPr id="8" name="Line 5">
            <a:extLst>
              <a:ext uri="{FF2B5EF4-FFF2-40B4-BE49-F238E27FC236}">
                <a16:creationId xmlns:a16="http://schemas.microsoft.com/office/drawing/2014/main" id="{AAA6A80C-3B2E-91C5-C8CD-C3244BBA9082}"/>
              </a:ext>
            </a:extLst>
          </p:cNvPr>
          <p:cNvSpPr>
            <a:spLocks noChangeShapeType="1"/>
          </p:cNvSpPr>
          <p:nvPr/>
        </p:nvSpPr>
        <p:spPr bwMode="auto">
          <a:xfrm flipV="1">
            <a:off x="80818" y="6375827"/>
            <a:ext cx="12020954" cy="22573"/>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dirty="0">
              <a:solidFill>
                <a:srgbClr val="003366"/>
              </a:solidFill>
            </a:endParaRPr>
          </a:p>
          <a:p>
            <a:pPr fontAlgn="base">
              <a:spcBef>
                <a:spcPct val="0"/>
              </a:spcBef>
              <a:spcAft>
                <a:spcPct val="0"/>
              </a:spcAft>
            </a:pPr>
            <a:endParaRPr lang="en-IN" dirty="0">
              <a:solidFill>
                <a:srgbClr val="003366"/>
              </a:solidFill>
            </a:endParaRPr>
          </a:p>
        </p:txBody>
      </p:sp>
      <p:sp>
        <p:nvSpPr>
          <p:cNvPr id="11" name="TextBox 10">
            <a:extLst>
              <a:ext uri="{FF2B5EF4-FFF2-40B4-BE49-F238E27FC236}">
                <a16:creationId xmlns:a16="http://schemas.microsoft.com/office/drawing/2014/main" id="{3FAD098F-81A8-6BCB-10E0-72250ED3E902}"/>
              </a:ext>
            </a:extLst>
          </p:cNvPr>
          <p:cNvSpPr txBox="1"/>
          <p:nvPr/>
        </p:nvSpPr>
        <p:spPr>
          <a:xfrm>
            <a:off x="430306" y="966239"/>
            <a:ext cx="11053482" cy="4247317"/>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[5].</a:t>
            </a:r>
            <a:r>
              <a:rPr lang="en-GB" dirty="0">
                <a:latin typeface="Times New Roman" panose="02020603050405020304" pitchFamily="18" charset="0"/>
                <a:cs typeface="Times New Roman" panose="02020603050405020304" pitchFamily="18" charset="0"/>
              </a:rPr>
              <a:t>“</a:t>
            </a:r>
            <a:r>
              <a:rPr lang="en-US" sz="1800" dirty="0">
                <a:solidFill>
                  <a:srgbClr val="181A1B"/>
                </a:solidFill>
                <a:effectLst/>
                <a:latin typeface="Times New Roman" panose="02020603050405020304" pitchFamily="18" charset="0"/>
                <a:ea typeface="Times New Roman" panose="02020603050405020304" pitchFamily="18" charset="0"/>
              </a:rPr>
              <a:t>Bayesian convolutional neural network estimation for pediatric pneumonia detection and diagnosis</a:t>
            </a:r>
            <a:r>
              <a:rPr lang="en-US" sz="1800" dirty="0">
                <a:latin typeface="Times New Roman" panose="02020603050405020304" pitchFamily="18" charset="0"/>
                <a:cs typeface="Times New Roman" panose="02020603050405020304" pitchFamily="18" charset="0"/>
              </a:rPr>
              <a:t>”</a:t>
            </a:r>
          </a:p>
          <a:p>
            <a:pPr algn="l"/>
            <a:r>
              <a:rPr lang="en-US" sz="1800" dirty="0">
                <a:latin typeface="Times New Roman" panose="02020603050405020304" pitchFamily="18" charset="0"/>
                <a:cs typeface="Times New Roman" panose="02020603050405020304" pitchFamily="18" charset="0"/>
              </a:rPr>
              <a:t>Author :</a:t>
            </a:r>
            <a:r>
              <a:rPr lang="en-US" sz="1800" dirty="0">
                <a:solidFill>
                  <a:srgbClr val="181A1B"/>
                </a:solidFill>
                <a:effectLst/>
                <a:latin typeface="Times New Roman" panose="02020603050405020304" pitchFamily="18" charset="0"/>
                <a:ea typeface="Times New Roman" panose="02020603050405020304" pitchFamily="18" charset="0"/>
              </a:rPr>
              <a:t> Vandecia Fernandes et al.</a:t>
            </a:r>
            <a:endParaRPr lang="en-US" sz="1800" dirty="0">
              <a:latin typeface="Times New Roman" panose="02020603050405020304" pitchFamily="18" charset="0"/>
              <a:cs typeface="Times New Roman" panose="02020603050405020304" pitchFamily="18" charset="0"/>
            </a:endParaRPr>
          </a:p>
          <a:p>
            <a:pPr algn="l"/>
            <a:r>
              <a:rPr lang="en-US" sz="1800" dirty="0">
                <a:latin typeface="Times New Roman" panose="02020603050405020304" pitchFamily="18" charset="0"/>
                <a:cs typeface="Times New Roman" panose="02020603050405020304" pitchFamily="18" charset="0"/>
              </a:rPr>
              <a:t>Year Of Publication :2021 </a:t>
            </a:r>
          </a:p>
          <a:p>
            <a:pPr algn="l"/>
            <a:r>
              <a:rPr lang="en-US" sz="1800" dirty="0">
                <a:latin typeface="Times New Roman" panose="02020603050405020304" pitchFamily="18" charset="0"/>
                <a:cs typeface="Times New Roman" panose="02020603050405020304" pitchFamily="18" charset="0"/>
              </a:rPr>
              <a:t>Publisher : ScienceDirect</a:t>
            </a:r>
          </a:p>
          <a:p>
            <a:pPr algn="l"/>
            <a:r>
              <a:rPr lang="en-US" sz="1800" dirty="0">
                <a:latin typeface="Times New Roman" panose="02020603050405020304" pitchFamily="18" charset="0"/>
                <a:cs typeface="Times New Roman" panose="02020603050405020304" pitchFamily="18" charset="0"/>
              </a:rPr>
              <a:t>Description :</a:t>
            </a:r>
            <a:r>
              <a:rPr lang="en-IN" dirty="0"/>
              <a:t>This paper introduces a Bayesian convolutional neural network (CNN) model for detecting and diagnosing pediatric pneumonia from chest X-ray images, demonstrating high accuracy and reliability in medical diagnostics.</a:t>
            </a:r>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r>
              <a:rPr lang="en-US" sz="1800" b="1" dirty="0">
                <a:latin typeface="Times New Roman" panose="02020603050405020304" pitchFamily="18" charset="0"/>
                <a:cs typeface="Times New Roman" panose="02020603050405020304" pitchFamily="18" charset="0"/>
              </a:rPr>
              <a:t>Advantages :</a:t>
            </a:r>
          </a:p>
          <a:p>
            <a:pPr marL="342900" indent="-342900" algn="l">
              <a:buFont typeface="+mj-lt"/>
              <a:buAutoNum type="arabicPeriod"/>
            </a:pPr>
            <a:r>
              <a:rPr lang="en-US" dirty="0">
                <a:latin typeface="Times New Roman" panose="02020603050405020304" pitchFamily="18" charset="0"/>
                <a:cs typeface="Times New Roman" panose="02020603050405020304" pitchFamily="18" charset="0"/>
              </a:rPr>
              <a:t>Improved Accuracy</a:t>
            </a:r>
          </a:p>
          <a:p>
            <a:pPr marL="342900" indent="-342900" algn="l">
              <a:buFont typeface="+mj-lt"/>
              <a:buAutoNum type="arabicPeriod"/>
            </a:pPr>
            <a:r>
              <a:rPr lang="en-US" sz="1800" dirty="0">
                <a:latin typeface="Times New Roman" panose="02020603050405020304" pitchFamily="18" charset="0"/>
                <a:cs typeface="Times New Roman" panose="02020603050405020304" pitchFamily="18" charset="0"/>
              </a:rPr>
              <a:t>Explainability</a:t>
            </a:r>
          </a:p>
          <a:p>
            <a:pPr algn="l"/>
            <a:endParaRPr lang="en-US" sz="1800" b="1" dirty="0">
              <a:latin typeface="Times New Roman" panose="02020603050405020304" pitchFamily="18" charset="0"/>
              <a:cs typeface="Times New Roman" panose="02020603050405020304" pitchFamily="18" charset="0"/>
            </a:endParaRPr>
          </a:p>
          <a:p>
            <a:pPr algn="l"/>
            <a:r>
              <a:rPr lang="en-US" sz="1800" b="1" dirty="0">
                <a:latin typeface="Times New Roman" panose="02020603050405020304" pitchFamily="18" charset="0"/>
                <a:cs typeface="Times New Roman" panose="02020603050405020304" pitchFamily="18" charset="0"/>
              </a:rPr>
              <a:t>Drawbacks : </a:t>
            </a:r>
          </a:p>
          <a:p>
            <a:pPr marL="342900" indent="-342900" algn="l">
              <a:buFont typeface="+mj-lt"/>
              <a:buAutoNum type="arabicPeriod"/>
            </a:pPr>
            <a:r>
              <a:rPr lang="en-US" dirty="0">
                <a:latin typeface="Times New Roman" panose="02020603050405020304" pitchFamily="18" charset="0"/>
                <a:cs typeface="Times New Roman" panose="02020603050405020304" pitchFamily="18" charset="0"/>
              </a:rPr>
              <a:t>Computational Cost</a:t>
            </a:r>
          </a:p>
          <a:p>
            <a:pPr marL="342900" indent="-342900" algn="l">
              <a:buFont typeface="+mj-lt"/>
              <a:buAutoNum type="arabicPeriod"/>
            </a:pPr>
            <a:r>
              <a:rPr lang="en-US" sz="1800" dirty="0">
                <a:latin typeface="Times New Roman" panose="02020603050405020304" pitchFamily="18" charset="0"/>
                <a:cs typeface="Times New Roman" panose="02020603050405020304" pitchFamily="18" charset="0"/>
              </a:rPr>
              <a:t>Data Dependancy</a:t>
            </a:r>
          </a:p>
        </p:txBody>
      </p:sp>
      <p:sp>
        <p:nvSpPr>
          <p:cNvPr id="13" name="TextBox 12">
            <a:extLst>
              <a:ext uri="{FF2B5EF4-FFF2-40B4-BE49-F238E27FC236}">
                <a16:creationId xmlns:a16="http://schemas.microsoft.com/office/drawing/2014/main" id="{351F9E10-CF90-0980-AC74-CA23355976C9}"/>
              </a:ext>
            </a:extLst>
          </p:cNvPr>
          <p:cNvSpPr txBox="1"/>
          <p:nvPr/>
        </p:nvSpPr>
        <p:spPr>
          <a:xfrm>
            <a:off x="2667000" y="142155"/>
            <a:ext cx="6096000" cy="769441"/>
          </a:xfrm>
          <a:prstGeom prst="rect">
            <a:avLst/>
          </a:prstGeom>
          <a:noFill/>
        </p:spPr>
        <p:txBody>
          <a:bodyPr wrap="square">
            <a:spAutoFit/>
          </a:bodyPr>
          <a:lstStyle/>
          <a:p>
            <a:pPr algn="ctr"/>
            <a:r>
              <a:rPr lang="en-US" sz="4000" b="1" dirty="0">
                <a:solidFill>
                  <a:srgbClr val="733939"/>
                </a:solidFill>
                <a:latin typeface="Times New Roman" panose="02020603050405020304" pitchFamily="18" charset="0"/>
                <a:ea typeface="+mj-ea"/>
                <a:cs typeface="Times New Roman" panose="02020603050405020304" pitchFamily="18" charset="0"/>
              </a:rPr>
              <a:t>2.</a:t>
            </a:r>
            <a:r>
              <a:rPr lang="en-US" sz="4400" b="1" dirty="0">
                <a:solidFill>
                  <a:srgbClr val="733939"/>
                </a:solidFill>
                <a:latin typeface="Times New Roman" panose="02020603050405020304" pitchFamily="18" charset="0"/>
                <a:ea typeface="+mj-ea"/>
                <a:cs typeface="Times New Roman" panose="02020603050405020304" pitchFamily="18" charset="0"/>
              </a:rPr>
              <a:t>Literature</a:t>
            </a:r>
            <a:r>
              <a:rPr lang="en-US" sz="4000" dirty="0">
                <a:latin typeface="Times New Roman" panose="02020603050405020304" pitchFamily="18" charset="0"/>
                <a:cs typeface="Times New Roman" panose="02020603050405020304" pitchFamily="18" charset="0"/>
              </a:rPr>
              <a:t> </a:t>
            </a:r>
            <a:r>
              <a:rPr lang="en-US" sz="4000" b="1" dirty="0">
                <a:solidFill>
                  <a:srgbClr val="733939"/>
                </a:solidFill>
                <a:latin typeface="Times New Roman" panose="02020603050405020304" pitchFamily="18" charset="0"/>
                <a:ea typeface="+mj-ea"/>
                <a:cs typeface="Times New Roman" panose="02020603050405020304" pitchFamily="18" charset="0"/>
              </a:rPr>
              <a:t>Survey</a:t>
            </a:r>
            <a:endParaRPr lang="en-IN" sz="4000" b="1" dirty="0">
              <a:solidFill>
                <a:srgbClr val="733939"/>
              </a:solidFill>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348210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CFFEE0-1C4B-CE5D-FC19-F01BA701569D}"/>
              </a:ext>
            </a:extLst>
          </p:cNvPr>
          <p:cNvSpPr>
            <a:spLocks noGrp="1"/>
          </p:cNvSpPr>
          <p:nvPr>
            <p:ph type="dt" sz="half" idx="10"/>
          </p:nvPr>
        </p:nvSpPr>
        <p:spPr/>
        <p:txBody>
          <a:bodyPr/>
          <a:lstStyle/>
          <a:p>
            <a:fld id="{FD6FDBA6-7839-4DDA-9B13-43F1E23E195C}" type="datetime1">
              <a:rPr lang="en-US" smtClean="0"/>
              <a:t>11/28/2024</a:t>
            </a:fld>
            <a:endParaRPr lang="en-IN" dirty="0"/>
          </a:p>
        </p:txBody>
      </p:sp>
      <p:sp>
        <p:nvSpPr>
          <p:cNvPr id="3" name="Footer Placeholder 2">
            <a:extLst>
              <a:ext uri="{FF2B5EF4-FFF2-40B4-BE49-F238E27FC236}">
                <a16:creationId xmlns:a16="http://schemas.microsoft.com/office/drawing/2014/main" id="{7E18AA2C-E862-4BD2-C307-AAB0DE393844}"/>
              </a:ext>
            </a:extLst>
          </p:cNvPr>
          <p:cNvSpPr>
            <a:spLocks noGrp="1"/>
          </p:cNvSpPr>
          <p:nvPr>
            <p:ph type="ftr" sz="quarter" idx="11"/>
          </p:nvPr>
        </p:nvSpPr>
        <p:spPr/>
        <p:txBody>
          <a:bodyPr/>
          <a:lstStyle/>
          <a:p>
            <a:r>
              <a:rPr lang="en-IN" dirty="0"/>
              <a:t>Data Communication - 18CS46</a:t>
            </a:r>
          </a:p>
        </p:txBody>
      </p:sp>
      <p:sp>
        <p:nvSpPr>
          <p:cNvPr id="4" name="Slide Number Placeholder 3">
            <a:extLst>
              <a:ext uri="{FF2B5EF4-FFF2-40B4-BE49-F238E27FC236}">
                <a16:creationId xmlns:a16="http://schemas.microsoft.com/office/drawing/2014/main" id="{AA4E56CB-03C4-9C6D-BEB8-8B11C051851E}"/>
              </a:ext>
            </a:extLst>
          </p:cNvPr>
          <p:cNvSpPr>
            <a:spLocks noGrp="1"/>
          </p:cNvSpPr>
          <p:nvPr>
            <p:ph type="sldNum" sz="quarter" idx="12"/>
          </p:nvPr>
        </p:nvSpPr>
        <p:spPr/>
        <p:txBody>
          <a:bodyPr/>
          <a:lstStyle/>
          <a:p>
            <a:fld id="{E76708A9-30A0-48BD-8D3F-D9CDB06034EC}" type="slidenum">
              <a:rPr lang="en-IN" smtClean="0"/>
              <a:t>13</a:t>
            </a:fld>
            <a:endParaRPr lang="en-IN" dirty="0"/>
          </a:p>
        </p:txBody>
      </p:sp>
      <p:sp>
        <p:nvSpPr>
          <p:cNvPr id="5" name="Line 2">
            <a:extLst>
              <a:ext uri="{FF2B5EF4-FFF2-40B4-BE49-F238E27FC236}">
                <a16:creationId xmlns:a16="http://schemas.microsoft.com/office/drawing/2014/main" id="{0F0081A9-37F4-98C4-4A25-D2698277C5DB}"/>
              </a:ext>
            </a:extLst>
          </p:cNvPr>
          <p:cNvSpPr>
            <a:spLocks noChangeShapeType="1"/>
          </p:cNvSpPr>
          <p:nvPr/>
        </p:nvSpPr>
        <p:spPr bwMode="auto">
          <a:xfrm flipV="1">
            <a:off x="39856" y="66364"/>
            <a:ext cx="12084578" cy="14064"/>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dirty="0">
              <a:solidFill>
                <a:srgbClr val="003366"/>
              </a:solidFill>
            </a:endParaRPr>
          </a:p>
        </p:txBody>
      </p:sp>
      <p:pic>
        <p:nvPicPr>
          <p:cNvPr id="6" name="Graphic 5" descr="Teacher">
            <a:extLst>
              <a:ext uri="{FF2B5EF4-FFF2-40B4-BE49-F238E27FC236}">
                <a16:creationId xmlns:a16="http://schemas.microsoft.com/office/drawing/2014/main" id="{E20D3B9F-784F-F3AF-15C7-453A5376BF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480" y="80428"/>
            <a:ext cx="827584" cy="827584"/>
          </a:xfrm>
          <a:prstGeom prst="rect">
            <a:avLst/>
          </a:prstGeom>
        </p:spPr>
      </p:pic>
      <p:sp>
        <p:nvSpPr>
          <p:cNvPr id="7" name="Line 3">
            <a:extLst>
              <a:ext uri="{FF2B5EF4-FFF2-40B4-BE49-F238E27FC236}">
                <a16:creationId xmlns:a16="http://schemas.microsoft.com/office/drawing/2014/main" id="{36F4199A-866F-0E7B-5040-52A4583B2504}"/>
              </a:ext>
            </a:extLst>
          </p:cNvPr>
          <p:cNvSpPr>
            <a:spLocks noChangeShapeType="1"/>
          </p:cNvSpPr>
          <p:nvPr/>
        </p:nvSpPr>
        <p:spPr bwMode="auto">
          <a:xfrm flipV="1">
            <a:off x="39856" y="904564"/>
            <a:ext cx="12048664" cy="14064"/>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dirty="0">
              <a:solidFill>
                <a:srgbClr val="003366"/>
              </a:solidFill>
            </a:endParaRPr>
          </a:p>
        </p:txBody>
      </p:sp>
      <p:sp>
        <p:nvSpPr>
          <p:cNvPr id="8" name="Line 5">
            <a:extLst>
              <a:ext uri="{FF2B5EF4-FFF2-40B4-BE49-F238E27FC236}">
                <a16:creationId xmlns:a16="http://schemas.microsoft.com/office/drawing/2014/main" id="{67F80529-B434-3DD9-A8EF-18F43FB429A2}"/>
              </a:ext>
            </a:extLst>
          </p:cNvPr>
          <p:cNvSpPr>
            <a:spLocks noChangeShapeType="1"/>
          </p:cNvSpPr>
          <p:nvPr/>
        </p:nvSpPr>
        <p:spPr bwMode="auto">
          <a:xfrm flipV="1">
            <a:off x="80818" y="6375827"/>
            <a:ext cx="12020954" cy="22573"/>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dirty="0">
              <a:solidFill>
                <a:srgbClr val="003366"/>
              </a:solidFill>
            </a:endParaRPr>
          </a:p>
          <a:p>
            <a:pPr fontAlgn="base">
              <a:spcBef>
                <a:spcPct val="0"/>
              </a:spcBef>
              <a:spcAft>
                <a:spcPct val="0"/>
              </a:spcAft>
            </a:pPr>
            <a:endParaRPr lang="en-IN" dirty="0">
              <a:solidFill>
                <a:srgbClr val="003366"/>
              </a:solidFill>
            </a:endParaRPr>
          </a:p>
        </p:txBody>
      </p:sp>
      <p:sp>
        <p:nvSpPr>
          <p:cNvPr id="10" name="TextBox 9">
            <a:extLst>
              <a:ext uri="{FF2B5EF4-FFF2-40B4-BE49-F238E27FC236}">
                <a16:creationId xmlns:a16="http://schemas.microsoft.com/office/drawing/2014/main" id="{FC989F6E-FE48-F667-0D2B-37C7C57242BB}"/>
              </a:ext>
            </a:extLst>
          </p:cNvPr>
          <p:cNvSpPr txBox="1"/>
          <p:nvPr/>
        </p:nvSpPr>
        <p:spPr>
          <a:xfrm>
            <a:off x="493059" y="1124740"/>
            <a:ext cx="10757647" cy="4247317"/>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[6].</a:t>
            </a:r>
            <a:r>
              <a:rPr lang="en-GB"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A Review on Early Prediction of Pneumonia Using Deep Learning, Convolutional Neural Network and X-Ray Images</a:t>
            </a:r>
            <a:r>
              <a:rPr lang="en-US" sz="1800" dirty="0">
                <a:latin typeface="Times New Roman" panose="02020603050405020304" pitchFamily="18" charset="0"/>
                <a:cs typeface="Times New Roman" panose="02020603050405020304" pitchFamily="18" charset="0"/>
              </a:rPr>
              <a:t>”</a:t>
            </a:r>
          </a:p>
          <a:p>
            <a:pPr algn="l"/>
            <a:r>
              <a:rPr lang="en-US" sz="1800" dirty="0">
                <a:latin typeface="Times New Roman" panose="02020603050405020304" pitchFamily="18" charset="0"/>
                <a:cs typeface="Times New Roman" panose="02020603050405020304" pitchFamily="18" charset="0"/>
              </a:rPr>
              <a:t>Author :</a:t>
            </a:r>
            <a:r>
              <a:rPr lang="en-US" sz="1800" dirty="0">
                <a:solidFill>
                  <a:srgbClr val="181A1B"/>
                </a:solidFill>
                <a:effectLst/>
                <a:latin typeface="Times New Roman" panose="02020603050405020304" pitchFamily="18" charset="0"/>
                <a:ea typeface="Times New Roman" panose="02020603050405020304" pitchFamily="18" charset="0"/>
                <a:cs typeface="Times New Roman" panose="02020603050405020304" pitchFamily="18" charset="0"/>
              </a:rPr>
              <a:t> Hari Krishna Marrapu</a:t>
            </a:r>
            <a:endParaRPr lang="en-US" sz="1800" dirty="0">
              <a:latin typeface="Times New Roman" panose="02020603050405020304" pitchFamily="18" charset="0"/>
              <a:cs typeface="Times New Roman" panose="02020603050405020304" pitchFamily="18" charset="0"/>
            </a:endParaRPr>
          </a:p>
          <a:p>
            <a:pPr algn="l"/>
            <a:r>
              <a:rPr lang="en-US" sz="1800" dirty="0">
                <a:latin typeface="Times New Roman" panose="02020603050405020304" pitchFamily="18" charset="0"/>
                <a:cs typeface="Times New Roman" panose="02020603050405020304" pitchFamily="18" charset="0"/>
              </a:rPr>
              <a:t>Year Of Publication : 2022</a:t>
            </a:r>
          </a:p>
          <a:p>
            <a:pPr algn="l"/>
            <a:r>
              <a:rPr lang="en-US" sz="1800" dirty="0">
                <a:latin typeface="Times New Roman" panose="02020603050405020304" pitchFamily="18" charset="0"/>
                <a:cs typeface="Times New Roman" panose="02020603050405020304" pitchFamily="18" charset="0"/>
              </a:rPr>
              <a:t>Publisher : IEEE</a:t>
            </a:r>
          </a:p>
          <a:p>
            <a:pPr algn="l"/>
            <a:r>
              <a:rPr lang="en-US" sz="1800" dirty="0">
                <a:latin typeface="Times New Roman" panose="02020603050405020304" pitchFamily="18" charset="0"/>
                <a:cs typeface="Times New Roman" panose="02020603050405020304" pitchFamily="18" charset="0"/>
              </a:rPr>
              <a:t>Description : T</a:t>
            </a:r>
            <a:r>
              <a:rPr lang="en-US" dirty="0">
                <a:latin typeface="Times New Roman" panose="02020603050405020304" pitchFamily="18" charset="0"/>
                <a:cs typeface="Times New Roman" panose="02020603050405020304" pitchFamily="18" charset="0"/>
              </a:rPr>
              <a:t>his paper discusses the use of deep learning and convolutional neural networks (CNNs) to analyze X-ray images for the early detection of pneumonia, highlighting advancements in medical imaging and diagnostic accuracy.</a:t>
            </a:r>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r>
              <a:rPr lang="en-US" sz="1800" b="1" dirty="0">
                <a:latin typeface="Times New Roman" panose="02020603050405020304" pitchFamily="18" charset="0"/>
                <a:cs typeface="Times New Roman" panose="02020603050405020304" pitchFamily="18" charset="0"/>
              </a:rPr>
              <a:t>Advantages :</a:t>
            </a:r>
          </a:p>
          <a:p>
            <a:pPr marL="342900" indent="-342900" algn="l">
              <a:buFont typeface="+mj-lt"/>
              <a:buAutoNum type="arabicPeriod"/>
            </a:pPr>
            <a:r>
              <a:rPr lang="en-IN" dirty="0">
                <a:latin typeface="Times New Roman" panose="02020603050405020304" pitchFamily="18" charset="0"/>
                <a:cs typeface="Times New Roman" panose="02020603050405020304" pitchFamily="18" charset="0"/>
              </a:rPr>
              <a:t>Improved Diagnostic Accuracy</a:t>
            </a:r>
          </a:p>
          <a:p>
            <a:pPr marL="342900" indent="-342900" algn="l">
              <a:buFont typeface="+mj-lt"/>
              <a:buAutoNum type="arabicPeriod"/>
            </a:pPr>
            <a:r>
              <a:rPr lang="en-IN" dirty="0">
                <a:latin typeface="Times New Roman" panose="02020603050405020304" pitchFamily="18" charset="0"/>
                <a:cs typeface="Times New Roman" panose="02020603050405020304" pitchFamily="18" charset="0"/>
              </a:rPr>
              <a:t>Comprehensive Review</a:t>
            </a:r>
            <a:endParaRPr lang="en-US" sz="1800" dirty="0">
              <a:latin typeface="Times New Roman" panose="02020603050405020304" pitchFamily="18" charset="0"/>
              <a:cs typeface="Times New Roman" panose="02020603050405020304" pitchFamily="18" charset="0"/>
            </a:endParaRPr>
          </a:p>
          <a:p>
            <a:pPr algn="l"/>
            <a:r>
              <a:rPr lang="en-US" sz="1800" b="1" dirty="0">
                <a:latin typeface="Times New Roman" panose="02020603050405020304" pitchFamily="18" charset="0"/>
                <a:cs typeface="Times New Roman" panose="02020603050405020304" pitchFamily="18" charset="0"/>
              </a:rPr>
              <a:t>Drawbacks : </a:t>
            </a:r>
          </a:p>
          <a:p>
            <a:pPr marL="342900" indent="-342900" algn="l">
              <a:buFont typeface="+mj-lt"/>
              <a:buAutoNum type="arabicPeriod"/>
            </a:pPr>
            <a:r>
              <a:rPr lang="en-IN" dirty="0">
                <a:latin typeface="Times New Roman" panose="02020603050405020304" pitchFamily="18" charset="0"/>
                <a:cs typeface="Times New Roman" panose="02020603050405020304" pitchFamily="18" charset="0"/>
              </a:rPr>
              <a:t>Data Limitations</a:t>
            </a:r>
            <a:endParaRPr lang="en-US" b="1" dirty="0">
              <a:latin typeface="Times New Roman" panose="02020603050405020304" pitchFamily="18" charset="0"/>
              <a:cs typeface="Times New Roman" panose="02020603050405020304" pitchFamily="18" charset="0"/>
            </a:endParaRPr>
          </a:p>
          <a:p>
            <a:pPr marL="342900" indent="-342900" algn="l">
              <a:buFont typeface="+mj-lt"/>
              <a:buAutoNum type="arabicPeriod"/>
            </a:pPr>
            <a:r>
              <a:rPr lang="en-IN" dirty="0">
                <a:latin typeface="Times New Roman" panose="02020603050405020304" pitchFamily="18" charset="0"/>
                <a:cs typeface="Times New Roman" panose="02020603050405020304" pitchFamily="18" charset="0"/>
              </a:rPr>
              <a:t>Ethical and Privacy Concerns</a:t>
            </a:r>
            <a:endParaRPr lang="en-US" sz="1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E7108234-F563-D8F4-A542-63D8DD91303C}"/>
              </a:ext>
            </a:extLst>
          </p:cNvPr>
          <p:cNvSpPr txBox="1"/>
          <p:nvPr/>
        </p:nvSpPr>
        <p:spPr>
          <a:xfrm>
            <a:off x="2514600" y="149187"/>
            <a:ext cx="6096000" cy="769441"/>
          </a:xfrm>
          <a:prstGeom prst="rect">
            <a:avLst/>
          </a:prstGeom>
          <a:noFill/>
        </p:spPr>
        <p:txBody>
          <a:bodyPr wrap="square">
            <a:spAutoFit/>
          </a:bodyPr>
          <a:lstStyle/>
          <a:p>
            <a:pPr algn="ctr"/>
            <a:r>
              <a:rPr lang="en-US" sz="4000" b="1" dirty="0">
                <a:solidFill>
                  <a:srgbClr val="733939"/>
                </a:solidFill>
                <a:latin typeface="Times New Roman" panose="02020603050405020304" pitchFamily="18" charset="0"/>
                <a:ea typeface="+mj-ea"/>
                <a:cs typeface="Times New Roman" panose="02020603050405020304" pitchFamily="18" charset="0"/>
              </a:rPr>
              <a:t>2.</a:t>
            </a:r>
            <a:r>
              <a:rPr lang="en-US" sz="4400" b="1" dirty="0">
                <a:solidFill>
                  <a:srgbClr val="733939"/>
                </a:solidFill>
                <a:latin typeface="Times New Roman" panose="02020603050405020304" pitchFamily="18" charset="0"/>
                <a:ea typeface="+mj-ea"/>
                <a:cs typeface="Times New Roman" panose="02020603050405020304" pitchFamily="18" charset="0"/>
              </a:rPr>
              <a:t>Literature</a:t>
            </a:r>
            <a:r>
              <a:rPr lang="en-US" sz="4000" dirty="0">
                <a:latin typeface="Times New Roman" panose="02020603050405020304" pitchFamily="18" charset="0"/>
                <a:cs typeface="Times New Roman" panose="02020603050405020304" pitchFamily="18" charset="0"/>
              </a:rPr>
              <a:t> </a:t>
            </a:r>
            <a:r>
              <a:rPr lang="en-US" sz="4000" b="1" dirty="0">
                <a:solidFill>
                  <a:srgbClr val="733939"/>
                </a:solidFill>
                <a:latin typeface="Times New Roman" panose="02020603050405020304" pitchFamily="18" charset="0"/>
                <a:ea typeface="+mj-ea"/>
                <a:cs typeface="Times New Roman" panose="02020603050405020304" pitchFamily="18" charset="0"/>
              </a:rPr>
              <a:t>Survey</a:t>
            </a:r>
            <a:endParaRPr lang="en-IN" sz="4000" b="1" dirty="0">
              <a:solidFill>
                <a:srgbClr val="733939"/>
              </a:solidFill>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4068476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8C439D-6D51-EFC8-AC3F-3820D5C207B6}"/>
              </a:ext>
            </a:extLst>
          </p:cNvPr>
          <p:cNvSpPr>
            <a:spLocks noGrp="1"/>
          </p:cNvSpPr>
          <p:nvPr>
            <p:ph type="dt" sz="half" idx="10"/>
          </p:nvPr>
        </p:nvSpPr>
        <p:spPr/>
        <p:txBody>
          <a:bodyPr/>
          <a:lstStyle/>
          <a:p>
            <a:fld id="{FD6FDBA6-7839-4DDA-9B13-43F1E23E195C}" type="datetime1">
              <a:rPr lang="en-US" smtClean="0"/>
              <a:t>11/28/2024</a:t>
            </a:fld>
            <a:endParaRPr lang="en-IN" dirty="0"/>
          </a:p>
        </p:txBody>
      </p:sp>
      <p:sp>
        <p:nvSpPr>
          <p:cNvPr id="3" name="Footer Placeholder 2">
            <a:extLst>
              <a:ext uri="{FF2B5EF4-FFF2-40B4-BE49-F238E27FC236}">
                <a16:creationId xmlns:a16="http://schemas.microsoft.com/office/drawing/2014/main" id="{5DFF68B8-B2C8-96F1-DABB-19EF94285AB0}"/>
              </a:ext>
            </a:extLst>
          </p:cNvPr>
          <p:cNvSpPr>
            <a:spLocks noGrp="1"/>
          </p:cNvSpPr>
          <p:nvPr>
            <p:ph type="ftr" sz="quarter" idx="11"/>
          </p:nvPr>
        </p:nvSpPr>
        <p:spPr/>
        <p:txBody>
          <a:bodyPr/>
          <a:lstStyle/>
          <a:p>
            <a:r>
              <a:rPr lang="en-IN" dirty="0"/>
              <a:t>Data Communication - 18CS46</a:t>
            </a:r>
          </a:p>
        </p:txBody>
      </p:sp>
      <p:sp>
        <p:nvSpPr>
          <p:cNvPr id="4" name="Slide Number Placeholder 3">
            <a:extLst>
              <a:ext uri="{FF2B5EF4-FFF2-40B4-BE49-F238E27FC236}">
                <a16:creationId xmlns:a16="http://schemas.microsoft.com/office/drawing/2014/main" id="{41EAB3FB-90AA-268F-2004-CF4748504573}"/>
              </a:ext>
            </a:extLst>
          </p:cNvPr>
          <p:cNvSpPr>
            <a:spLocks noGrp="1"/>
          </p:cNvSpPr>
          <p:nvPr>
            <p:ph type="sldNum" sz="quarter" idx="12"/>
          </p:nvPr>
        </p:nvSpPr>
        <p:spPr/>
        <p:txBody>
          <a:bodyPr/>
          <a:lstStyle/>
          <a:p>
            <a:fld id="{E76708A9-30A0-48BD-8D3F-D9CDB06034EC}" type="slidenum">
              <a:rPr lang="en-IN" smtClean="0"/>
              <a:t>14</a:t>
            </a:fld>
            <a:endParaRPr lang="en-IN" dirty="0"/>
          </a:p>
        </p:txBody>
      </p:sp>
      <p:sp>
        <p:nvSpPr>
          <p:cNvPr id="5" name="Line 2">
            <a:extLst>
              <a:ext uri="{FF2B5EF4-FFF2-40B4-BE49-F238E27FC236}">
                <a16:creationId xmlns:a16="http://schemas.microsoft.com/office/drawing/2014/main" id="{45B41AC4-32BD-FFC6-5182-3A0929BDB2E0}"/>
              </a:ext>
            </a:extLst>
          </p:cNvPr>
          <p:cNvSpPr>
            <a:spLocks noChangeShapeType="1"/>
          </p:cNvSpPr>
          <p:nvPr/>
        </p:nvSpPr>
        <p:spPr bwMode="auto">
          <a:xfrm flipV="1">
            <a:off x="39856" y="66364"/>
            <a:ext cx="12084578" cy="14064"/>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dirty="0">
              <a:solidFill>
                <a:srgbClr val="003366"/>
              </a:solidFill>
            </a:endParaRPr>
          </a:p>
        </p:txBody>
      </p:sp>
      <p:pic>
        <p:nvPicPr>
          <p:cNvPr id="6" name="Graphic 5" descr="Teacher">
            <a:extLst>
              <a:ext uri="{FF2B5EF4-FFF2-40B4-BE49-F238E27FC236}">
                <a16:creationId xmlns:a16="http://schemas.microsoft.com/office/drawing/2014/main" id="{9F33B466-13BF-603E-1A01-7646A770DFE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480" y="80428"/>
            <a:ext cx="827584" cy="827584"/>
          </a:xfrm>
          <a:prstGeom prst="rect">
            <a:avLst/>
          </a:prstGeom>
        </p:spPr>
      </p:pic>
      <p:sp>
        <p:nvSpPr>
          <p:cNvPr id="7" name="Line 3">
            <a:extLst>
              <a:ext uri="{FF2B5EF4-FFF2-40B4-BE49-F238E27FC236}">
                <a16:creationId xmlns:a16="http://schemas.microsoft.com/office/drawing/2014/main" id="{A6275B47-0BE6-390F-8D73-56E204D4125D}"/>
              </a:ext>
            </a:extLst>
          </p:cNvPr>
          <p:cNvSpPr>
            <a:spLocks noChangeShapeType="1"/>
          </p:cNvSpPr>
          <p:nvPr/>
        </p:nvSpPr>
        <p:spPr bwMode="auto">
          <a:xfrm flipV="1">
            <a:off x="39856" y="904564"/>
            <a:ext cx="12048664" cy="14064"/>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dirty="0">
              <a:solidFill>
                <a:srgbClr val="003366"/>
              </a:solidFill>
            </a:endParaRPr>
          </a:p>
        </p:txBody>
      </p:sp>
      <p:sp>
        <p:nvSpPr>
          <p:cNvPr id="8" name="Line 5">
            <a:extLst>
              <a:ext uri="{FF2B5EF4-FFF2-40B4-BE49-F238E27FC236}">
                <a16:creationId xmlns:a16="http://schemas.microsoft.com/office/drawing/2014/main" id="{9E82EA17-3BE0-BD04-F1F9-1B07CDE9F09E}"/>
              </a:ext>
            </a:extLst>
          </p:cNvPr>
          <p:cNvSpPr>
            <a:spLocks noChangeShapeType="1"/>
          </p:cNvSpPr>
          <p:nvPr/>
        </p:nvSpPr>
        <p:spPr bwMode="auto">
          <a:xfrm flipV="1">
            <a:off x="80818" y="6375827"/>
            <a:ext cx="12020954" cy="22573"/>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dirty="0">
              <a:solidFill>
                <a:srgbClr val="003366"/>
              </a:solidFill>
            </a:endParaRPr>
          </a:p>
          <a:p>
            <a:pPr fontAlgn="base">
              <a:spcBef>
                <a:spcPct val="0"/>
              </a:spcBef>
              <a:spcAft>
                <a:spcPct val="0"/>
              </a:spcAft>
            </a:pPr>
            <a:endParaRPr lang="en-IN" dirty="0">
              <a:solidFill>
                <a:srgbClr val="003366"/>
              </a:solidFill>
            </a:endParaRPr>
          </a:p>
        </p:txBody>
      </p:sp>
      <p:sp>
        <p:nvSpPr>
          <p:cNvPr id="10" name="TextBox 9">
            <a:extLst>
              <a:ext uri="{FF2B5EF4-FFF2-40B4-BE49-F238E27FC236}">
                <a16:creationId xmlns:a16="http://schemas.microsoft.com/office/drawing/2014/main" id="{B67CFE07-95EC-A975-1D52-830F605B194F}"/>
              </a:ext>
            </a:extLst>
          </p:cNvPr>
          <p:cNvSpPr txBox="1"/>
          <p:nvPr/>
        </p:nvSpPr>
        <p:spPr>
          <a:xfrm>
            <a:off x="251012" y="1161547"/>
            <a:ext cx="11322423" cy="4247317"/>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[7].</a:t>
            </a:r>
            <a:r>
              <a:rPr lang="en-GB" dirty="0">
                <a:latin typeface="Times New Roman" panose="02020603050405020304" pitchFamily="18" charset="0"/>
                <a:cs typeface="Times New Roman" panose="02020603050405020304" pitchFamily="18" charset="0"/>
              </a:rPr>
              <a:t>“</a:t>
            </a:r>
            <a:r>
              <a:rPr lang="en-US" i="0" dirty="0">
                <a:solidFill>
                  <a:srgbClr val="333333"/>
                </a:solidFill>
                <a:effectLst/>
                <a:latin typeface="Times New Roman" panose="02020603050405020304" pitchFamily="18" charset="0"/>
                <a:cs typeface="Times New Roman" panose="02020603050405020304" pitchFamily="18" charset="0"/>
              </a:rPr>
              <a:t>Pneumonia Detection Using CNN based Feature Extraction</a:t>
            </a:r>
            <a:r>
              <a:rPr lang="en-US" sz="1800" dirty="0">
                <a:latin typeface="Times New Roman" panose="02020603050405020304" pitchFamily="18" charset="0"/>
                <a:cs typeface="Times New Roman" panose="02020603050405020304" pitchFamily="18" charset="0"/>
              </a:rPr>
              <a:t>”</a:t>
            </a:r>
          </a:p>
          <a:p>
            <a:pPr algn="l"/>
            <a:r>
              <a:rPr lang="en-US" sz="1800" dirty="0">
                <a:latin typeface="Times New Roman" panose="02020603050405020304" pitchFamily="18" charset="0"/>
                <a:cs typeface="Times New Roman" panose="02020603050405020304" pitchFamily="18" charset="0"/>
              </a:rPr>
              <a:t>Author :</a:t>
            </a:r>
            <a:r>
              <a:rPr lang="en-US" sz="1800" dirty="0">
                <a:solidFill>
                  <a:srgbClr val="181A1B"/>
                </a:solidFill>
                <a:effectLst/>
                <a:latin typeface="Times New Roman" panose="02020603050405020304" pitchFamily="18" charset="0"/>
                <a:ea typeface="Times New Roman" panose="02020603050405020304" pitchFamily="18" charset="0"/>
                <a:cs typeface="Times New Roman" panose="02020603050405020304" pitchFamily="18" charset="0"/>
              </a:rPr>
              <a:t> Dimpy Varshni, Karthik Thakral</a:t>
            </a:r>
            <a:endParaRPr lang="en-US" sz="1800" dirty="0">
              <a:latin typeface="Times New Roman" panose="02020603050405020304" pitchFamily="18" charset="0"/>
              <a:cs typeface="Times New Roman" panose="02020603050405020304" pitchFamily="18" charset="0"/>
            </a:endParaRPr>
          </a:p>
          <a:p>
            <a:pPr algn="l"/>
            <a:r>
              <a:rPr lang="en-US" sz="1800" dirty="0">
                <a:latin typeface="Times New Roman" panose="02020603050405020304" pitchFamily="18" charset="0"/>
                <a:cs typeface="Times New Roman" panose="02020603050405020304" pitchFamily="18" charset="0"/>
              </a:rPr>
              <a:t>Year Of Publication :2019 </a:t>
            </a:r>
          </a:p>
          <a:p>
            <a:pPr algn="l"/>
            <a:r>
              <a:rPr lang="en-US" sz="1800" dirty="0">
                <a:latin typeface="Times New Roman" panose="02020603050405020304" pitchFamily="18" charset="0"/>
                <a:cs typeface="Times New Roman" panose="02020603050405020304" pitchFamily="18" charset="0"/>
              </a:rPr>
              <a:t>Publisher : </a:t>
            </a:r>
            <a:r>
              <a:rPr lang="en-US" dirty="0">
                <a:latin typeface="Times New Roman" panose="02020603050405020304" pitchFamily="18" charset="0"/>
                <a:cs typeface="Times New Roman" panose="02020603050405020304" pitchFamily="18" charset="0"/>
              </a:rPr>
              <a:t>IEEE</a:t>
            </a:r>
            <a:endParaRPr lang="en-US" sz="1800" dirty="0">
              <a:latin typeface="Times New Roman" panose="02020603050405020304" pitchFamily="18" charset="0"/>
              <a:cs typeface="Times New Roman" panose="02020603050405020304" pitchFamily="18" charset="0"/>
            </a:endParaRPr>
          </a:p>
          <a:p>
            <a:pPr algn="l"/>
            <a:r>
              <a:rPr lang="en-US" sz="1800" dirty="0">
                <a:latin typeface="Times New Roman" panose="02020603050405020304" pitchFamily="18" charset="0"/>
                <a:cs typeface="Times New Roman" panose="02020603050405020304" pitchFamily="18" charset="0"/>
              </a:rPr>
              <a:t>Description : </a:t>
            </a:r>
            <a:r>
              <a:rPr lang="en-IN" dirty="0">
                <a:latin typeface="Times New Roman" panose="02020603050405020304" pitchFamily="18" charset="0"/>
                <a:cs typeface="Times New Roman" panose="02020603050405020304" pitchFamily="18" charset="0"/>
              </a:rPr>
              <a:t>The paper titled "Pneumonia Detection Using CNN based Feature Extraction" by Dimpy Varshni and Karthik Thakral discusses using Convolutional Neural Networks (CNNs) to extract features from chest X-ray images for pneumonia detection, aiming to enhance diagnostic accuracy and efficiency.</a:t>
            </a:r>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r>
              <a:rPr lang="en-US" sz="1800" b="1" dirty="0">
                <a:latin typeface="Times New Roman" panose="02020603050405020304" pitchFamily="18" charset="0"/>
                <a:cs typeface="Times New Roman" panose="02020603050405020304" pitchFamily="18" charset="0"/>
              </a:rPr>
              <a:t>Advantages :</a:t>
            </a:r>
          </a:p>
          <a:p>
            <a:pPr marL="342900" indent="-342900" algn="l">
              <a:buFont typeface="+mj-lt"/>
              <a:buAutoNum type="arabicPeriod"/>
            </a:pPr>
            <a:r>
              <a:rPr lang="en-IN" dirty="0">
                <a:latin typeface="Times New Roman" panose="02020603050405020304" pitchFamily="18" charset="0"/>
                <a:cs typeface="Times New Roman" panose="02020603050405020304" pitchFamily="18" charset="0"/>
              </a:rPr>
              <a:t>Enhanced Diagnostic Accuracy:</a:t>
            </a:r>
            <a:endParaRPr lang="en-US" dirty="0">
              <a:latin typeface="Times New Roman" panose="02020603050405020304" pitchFamily="18" charset="0"/>
              <a:cs typeface="Times New Roman" panose="02020603050405020304" pitchFamily="18" charset="0"/>
            </a:endParaRPr>
          </a:p>
          <a:p>
            <a:pPr marL="342900" indent="-342900" algn="l">
              <a:buFont typeface="+mj-lt"/>
              <a:buAutoNum type="arabicPeriod"/>
            </a:pPr>
            <a:r>
              <a:rPr lang="en-IN" dirty="0">
                <a:latin typeface="Times New Roman" panose="02020603050405020304" pitchFamily="18" charset="0"/>
                <a:cs typeface="Times New Roman" panose="02020603050405020304" pitchFamily="18" charset="0"/>
              </a:rPr>
              <a:t>Efficient Processing</a:t>
            </a:r>
            <a:endParaRPr lang="en-US" sz="1800" b="1" dirty="0">
              <a:latin typeface="Times New Roman" panose="02020603050405020304" pitchFamily="18" charset="0"/>
              <a:cs typeface="Times New Roman" panose="02020603050405020304" pitchFamily="18" charset="0"/>
            </a:endParaRPr>
          </a:p>
          <a:p>
            <a:pPr algn="l"/>
            <a:endParaRPr lang="en-US" sz="1800" b="1" dirty="0">
              <a:latin typeface="Times New Roman" panose="02020603050405020304" pitchFamily="18" charset="0"/>
              <a:cs typeface="Times New Roman" panose="02020603050405020304" pitchFamily="18" charset="0"/>
            </a:endParaRPr>
          </a:p>
          <a:p>
            <a:pPr algn="l"/>
            <a:r>
              <a:rPr lang="en-US" sz="1800" b="1" dirty="0">
                <a:latin typeface="Times New Roman" panose="02020603050405020304" pitchFamily="18" charset="0"/>
                <a:cs typeface="Times New Roman" panose="02020603050405020304" pitchFamily="18" charset="0"/>
              </a:rPr>
              <a:t>Drawbacks : </a:t>
            </a:r>
          </a:p>
          <a:p>
            <a:pPr marL="342900" indent="-342900" algn="l">
              <a:buFont typeface="+mj-lt"/>
              <a:buAutoNum type="arabicPeriod"/>
            </a:pPr>
            <a:r>
              <a:rPr lang="en-IN" dirty="0">
                <a:latin typeface="Times New Roman" panose="02020603050405020304" pitchFamily="18" charset="0"/>
                <a:cs typeface="Times New Roman" panose="02020603050405020304" pitchFamily="18" charset="0"/>
              </a:rPr>
              <a:t>Data Dependency</a:t>
            </a:r>
            <a:endParaRPr lang="en-US" b="1" dirty="0">
              <a:latin typeface="Times New Roman" panose="02020603050405020304" pitchFamily="18" charset="0"/>
              <a:cs typeface="Times New Roman" panose="02020603050405020304" pitchFamily="18" charset="0"/>
            </a:endParaRPr>
          </a:p>
          <a:p>
            <a:pPr marL="342900" indent="-342900" algn="l">
              <a:buFont typeface="+mj-lt"/>
              <a:buAutoNum type="arabicPeriod"/>
            </a:pPr>
            <a:r>
              <a:rPr lang="en-IN" dirty="0">
                <a:latin typeface="Times New Roman" panose="02020603050405020304" pitchFamily="18" charset="0"/>
                <a:cs typeface="Times New Roman" panose="02020603050405020304" pitchFamily="18" charset="0"/>
              </a:rPr>
              <a:t>Resource Intensive</a:t>
            </a:r>
            <a:endParaRPr lang="en-US" sz="1800" b="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C16205A7-8398-286E-D9E1-01658D080A18}"/>
              </a:ext>
            </a:extLst>
          </p:cNvPr>
          <p:cNvSpPr txBox="1"/>
          <p:nvPr/>
        </p:nvSpPr>
        <p:spPr>
          <a:xfrm>
            <a:off x="2514600" y="149187"/>
            <a:ext cx="6096000" cy="769441"/>
          </a:xfrm>
          <a:prstGeom prst="rect">
            <a:avLst/>
          </a:prstGeom>
          <a:noFill/>
        </p:spPr>
        <p:txBody>
          <a:bodyPr wrap="square">
            <a:spAutoFit/>
          </a:bodyPr>
          <a:lstStyle/>
          <a:p>
            <a:pPr algn="ctr"/>
            <a:r>
              <a:rPr lang="en-US" sz="4000" b="1" dirty="0">
                <a:solidFill>
                  <a:srgbClr val="733939"/>
                </a:solidFill>
                <a:latin typeface="Times New Roman" panose="02020603050405020304" pitchFamily="18" charset="0"/>
                <a:ea typeface="+mj-ea"/>
                <a:cs typeface="Times New Roman" panose="02020603050405020304" pitchFamily="18" charset="0"/>
              </a:rPr>
              <a:t>2.</a:t>
            </a:r>
            <a:r>
              <a:rPr lang="en-US" sz="4400" b="1" dirty="0">
                <a:solidFill>
                  <a:srgbClr val="733939"/>
                </a:solidFill>
                <a:latin typeface="Times New Roman" panose="02020603050405020304" pitchFamily="18" charset="0"/>
                <a:ea typeface="+mj-ea"/>
                <a:cs typeface="Times New Roman" panose="02020603050405020304" pitchFamily="18" charset="0"/>
              </a:rPr>
              <a:t>Literature</a:t>
            </a:r>
            <a:r>
              <a:rPr lang="en-US" sz="4000" dirty="0">
                <a:latin typeface="Times New Roman" panose="02020603050405020304" pitchFamily="18" charset="0"/>
                <a:cs typeface="Times New Roman" panose="02020603050405020304" pitchFamily="18" charset="0"/>
              </a:rPr>
              <a:t> </a:t>
            </a:r>
            <a:r>
              <a:rPr lang="en-US" sz="4000" b="1" dirty="0">
                <a:solidFill>
                  <a:srgbClr val="733939"/>
                </a:solidFill>
                <a:latin typeface="Times New Roman" panose="02020603050405020304" pitchFamily="18" charset="0"/>
                <a:ea typeface="+mj-ea"/>
                <a:cs typeface="Times New Roman" panose="02020603050405020304" pitchFamily="18" charset="0"/>
              </a:rPr>
              <a:t>Survey</a:t>
            </a:r>
            <a:endParaRPr lang="en-IN" sz="4000" b="1" dirty="0">
              <a:solidFill>
                <a:srgbClr val="733939"/>
              </a:solidFill>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1985530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D581B4-2617-8B57-1D7E-9F12582B03D9}"/>
              </a:ext>
            </a:extLst>
          </p:cNvPr>
          <p:cNvSpPr>
            <a:spLocks noGrp="1"/>
          </p:cNvSpPr>
          <p:nvPr>
            <p:ph type="dt" sz="half" idx="10"/>
          </p:nvPr>
        </p:nvSpPr>
        <p:spPr/>
        <p:txBody>
          <a:bodyPr/>
          <a:lstStyle/>
          <a:p>
            <a:fld id="{FD6FDBA6-7839-4DDA-9B13-43F1E23E195C}" type="datetime1">
              <a:rPr lang="en-US" smtClean="0"/>
              <a:t>11/28/2024</a:t>
            </a:fld>
            <a:endParaRPr lang="en-IN" dirty="0"/>
          </a:p>
        </p:txBody>
      </p:sp>
      <p:sp>
        <p:nvSpPr>
          <p:cNvPr id="3" name="Footer Placeholder 2">
            <a:extLst>
              <a:ext uri="{FF2B5EF4-FFF2-40B4-BE49-F238E27FC236}">
                <a16:creationId xmlns:a16="http://schemas.microsoft.com/office/drawing/2014/main" id="{3DDF6530-66D4-21A2-B71F-7FEEC342E489}"/>
              </a:ext>
            </a:extLst>
          </p:cNvPr>
          <p:cNvSpPr>
            <a:spLocks noGrp="1"/>
          </p:cNvSpPr>
          <p:nvPr>
            <p:ph type="ftr" sz="quarter" idx="11"/>
          </p:nvPr>
        </p:nvSpPr>
        <p:spPr/>
        <p:txBody>
          <a:bodyPr/>
          <a:lstStyle/>
          <a:p>
            <a:r>
              <a:rPr lang="en-IN" dirty="0"/>
              <a:t>Data Communication - 18CS46</a:t>
            </a:r>
          </a:p>
        </p:txBody>
      </p:sp>
      <p:sp>
        <p:nvSpPr>
          <p:cNvPr id="4" name="Slide Number Placeholder 3">
            <a:extLst>
              <a:ext uri="{FF2B5EF4-FFF2-40B4-BE49-F238E27FC236}">
                <a16:creationId xmlns:a16="http://schemas.microsoft.com/office/drawing/2014/main" id="{BCEAEDDA-7614-9E15-A130-0AE65E5B5F6F}"/>
              </a:ext>
            </a:extLst>
          </p:cNvPr>
          <p:cNvSpPr>
            <a:spLocks noGrp="1"/>
          </p:cNvSpPr>
          <p:nvPr>
            <p:ph type="sldNum" sz="quarter" idx="12"/>
          </p:nvPr>
        </p:nvSpPr>
        <p:spPr/>
        <p:txBody>
          <a:bodyPr/>
          <a:lstStyle/>
          <a:p>
            <a:fld id="{E76708A9-30A0-48BD-8D3F-D9CDB06034EC}" type="slidenum">
              <a:rPr lang="en-IN" smtClean="0"/>
              <a:t>15</a:t>
            </a:fld>
            <a:endParaRPr lang="en-IN" dirty="0"/>
          </a:p>
        </p:txBody>
      </p:sp>
      <p:sp>
        <p:nvSpPr>
          <p:cNvPr id="5" name="Line 2">
            <a:extLst>
              <a:ext uri="{FF2B5EF4-FFF2-40B4-BE49-F238E27FC236}">
                <a16:creationId xmlns:a16="http://schemas.microsoft.com/office/drawing/2014/main" id="{12FD4056-51FC-8E47-322F-D8E19314D294}"/>
              </a:ext>
            </a:extLst>
          </p:cNvPr>
          <p:cNvSpPr>
            <a:spLocks noChangeShapeType="1"/>
          </p:cNvSpPr>
          <p:nvPr/>
        </p:nvSpPr>
        <p:spPr bwMode="auto">
          <a:xfrm flipV="1">
            <a:off x="39856" y="66364"/>
            <a:ext cx="12084578" cy="14064"/>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dirty="0">
              <a:solidFill>
                <a:srgbClr val="003366"/>
              </a:solidFill>
            </a:endParaRPr>
          </a:p>
        </p:txBody>
      </p:sp>
      <p:pic>
        <p:nvPicPr>
          <p:cNvPr id="6" name="Graphic 5" descr="Teacher">
            <a:extLst>
              <a:ext uri="{FF2B5EF4-FFF2-40B4-BE49-F238E27FC236}">
                <a16:creationId xmlns:a16="http://schemas.microsoft.com/office/drawing/2014/main" id="{859AAEB1-0B85-934B-BA73-7BBCAA49535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480" y="80428"/>
            <a:ext cx="827584" cy="827584"/>
          </a:xfrm>
          <a:prstGeom prst="rect">
            <a:avLst/>
          </a:prstGeom>
        </p:spPr>
      </p:pic>
      <p:sp>
        <p:nvSpPr>
          <p:cNvPr id="7" name="Line 3">
            <a:extLst>
              <a:ext uri="{FF2B5EF4-FFF2-40B4-BE49-F238E27FC236}">
                <a16:creationId xmlns:a16="http://schemas.microsoft.com/office/drawing/2014/main" id="{338F7575-E00E-5122-786E-0D7D364CB5AE}"/>
              </a:ext>
            </a:extLst>
          </p:cNvPr>
          <p:cNvSpPr>
            <a:spLocks noChangeShapeType="1"/>
          </p:cNvSpPr>
          <p:nvPr/>
        </p:nvSpPr>
        <p:spPr bwMode="auto">
          <a:xfrm flipV="1">
            <a:off x="39856" y="904564"/>
            <a:ext cx="12048664" cy="14064"/>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dirty="0">
              <a:solidFill>
                <a:srgbClr val="003366"/>
              </a:solidFill>
            </a:endParaRPr>
          </a:p>
        </p:txBody>
      </p:sp>
      <p:sp>
        <p:nvSpPr>
          <p:cNvPr id="8" name="Line 5">
            <a:extLst>
              <a:ext uri="{FF2B5EF4-FFF2-40B4-BE49-F238E27FC236}">
                <a16:creationId xmlns:a16="http://schemas.microsoft.com/office/drawing/2014/main" id="{C02525A0-B556-6A1C-B787-A767CC715262}"/>
              </a:ext>
            </a:extLst>
          </p:cNvPr>
          <p:cNvSpPr>
            <a:spLocks noChangeShapeType="1"/>
          </p:cNvSpPr>
          <p:nvPr/>
        </p:nvSpPr>
        <p:spPr bwMode="auto">
          <a:xfrm flipV="1">
            <a:off x="80818" y="6375827"/>
            <a:ext cx="12020954" cy="22573"/>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US" dirty="0">
              <a:solidFill>
                <a:srgbClr val="003366"/>
              </a:solidFill>
            </a:endParaRPr>
          </a:p>
          <a:p>
            <a:pPr fontAlgn="base">
              <a:spcBef>
                <a:spcPct val="0"/>
              </a:spcBef>
              <a:spcAft>
                <a:spcPct val="0"/>
              </a:spcAft>
            </a:pPr>
            <a:endParaRPr lang="en-IN" dirty="0">
              <a:solidFill>
                <a:srgbClr val="003366"/>
              </a:solidFill>
            </a:endParaRPr>
          </a:p>
        </p:txBody>
      </p:sp>
      <p:sp>
        <p:nvSpPr>
          <p:cNvPr id="10" name="TextBox 9">
            <a:extLst>
              <a:ext uri="{FF2B5EF4-FFF2-40B4-BE49-F238E27FC236}">
                <a16:creationId xmlns:a16="http://schemas.microsoft.com/office/drawing/2014/main" id="{4C59FF40-9706-A02E-E7C1-0CCD9E39EDD3}"/>
              </a:ext>
            </a:extLst>
          </p:cNvPr>
          <p:cNvSpPr txBox="1"/>
          <p:nvPr/>
        </p:nvSpPr>
        <p:spPr>
          <a:xfrm>
            <a:off x="367553" y="1045005"/>
            <a:ext cx="11456894" cy="4247317"/>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[8].</a:t>
            </a:r>
            <a:r>
              <a:rPr lang="en-GB" dirty="0">
                <a:latin typeface="Times New Roman" panose="02020603050405020304" pitchFamily="18" charset="0"/>
                <a:cs typeface="Times New Roman" panose="02020603050405020304" pitchFamily="18" charset="0"/>
              </a:rPr>
              <a:t>“</a:t>
            </a:r>
            <a:r>
              <a:rPr lang="en-US" dirty="0"/>
              <a:t>Pneumonia Identification with Self-supervised Learning and Transfer Learning</a:t>
            </a:r>
            <a:r>
              <a:rPr lang="en-US" sz="1800" dirty="0">
                <a:latin typeface="Times New Roman" panose="02020603050405020304" pitchFamily="18" charset="0"/>
                <a:cs typeface="Times New Roman" panose="02020603050405020304" pitchFamily="18" charset="0"/>
              </a:rPr>
              <a:t>”</a:t>
            </a:r>
          </a:p>
          <a:p>
            <a:pPr algn="l"/>
            <a:r>
              <a:rPr lang="en-US" sz="1800" dirty="0">
                <a:latin typeface="Times New Roman" panose="02020603050405020304" pitchFamily="18" charset="0"/>
                <a:cs typeface="Times New Roman" panose="02020603050405020304" pitchFamily="18" charset="0"/>
              </a:rPr>
              <a:t>Author :</a:t>
            </a:r>
            <a:r>
              <a:rPr lang="en-US" sz="1800" dirty="0">
                <a:solidFill>
                  <a:srgbClr val="181A1B"/>
                </a:solidFill>
                <a:effectLst/>
                <a:latin typeface="Times New Roman" panose="02020603050405020304" pitchFamily="18" charset="0"/>
                <a:ea typeface="Times New Roman" panose="02020603050405020304" pitchFamily="18" charset="0"/>
              </a:rPr>
              <a:t> Amer Kareem et al.</a:t>
            </a:r>
            <a:endParaRPr lang="en-US" sz="1800" dirty="0">
              <a:latin typeface="Times New Roman" panose="02020603050405020304" pitchFamily="18" charset="0"/>
              <a:cs typeface="Times New Roman" panose="02020603050405020304" pitchFamily="18" charset="0"/>
            </a:endParaRPr>
          </a:p>
          <a:p>
            <a:pPr algn="l"/>
            <a:r>
              <a:rPr lang="en-US" sz="1800" dirty="0">
                <a:latin typeface="Times New Roman" panose="02020603050405020304" pitchFamily="18" charset="0"/>
                <a:cs typeface="Times New Roman" panose="02020603050405020304" pitchFamily="18" charset="0"/>
              </a:rPr>
              <a:t>Year Of Publication : 2021</a:t>
            </a:r>
          </a:p>
          <a:p>
            <a:pPr algn="l"/>
            <a:r>
              <a:rPr lang="en-US" sz="1800" dirty="0">
                <a:latin typeface="Times New Roman" panose="02020603050405020304" pitchFamily="18" charset="0"/>
                <a:cs typeface="Times New Roman" panose="02020603050405020304" pitchFamily="18" charset="0"/>
              </a:rPr>
              <a:t>Publisher : Springer Nature</a:t>
            </a:r>
          </a:p>
          <a:p>
            <a:pPr algn="l"/>
            <a:r>
              <a:rPr lang="en-US" sz="1800" dirty="0">
                <a:latin typeface="Times New Roman" panose="02020603050405020304" pitchFamily="18" charset="0"/>
                <a:cs typeface="Times New Roman" panose="02020603050405020304" pitchFamily="18" charset="0"/>
              </a:rPr>
              <a:t>Description : </a:t>
            </a:r>
            <a:r>
              <a:rPr lang="en-US" dirty="0"/>
              <a:t>he paper "Pneumonia Identification with Self-supervised Learning and Transfer Learning</a:t>
            </a:r>
            <a:r>
              <a:rPr lang="en-US" b="1" dirty="0"/>
              <a:t>"</a:t>
            </a:r>
            <a:r>
              <a:rPr lang="en-US" dirty="0"/>
              <a:t> by Amer Kareem et al. explores the application of self-supervised learning and transfer learning techniques to improve the accuracy and efficiency of pneumonia detection from X-ray images.</a:t>
            </a:r>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a:p>
            <a:pPr algn="l"/>
            <a:r>
              <a:rPr lang="en-US" sz="1800" b="1" dirty="0">
                <a:latin typeface="Times New Roman" panose="02020603050405020304" pitchFamily="18" charset="0"/>
                <a:cs typeface="Times New Roman" panose="02020603050405020304" pitchFamily="18" charset="0"/>
              </a:rPr>
              <a:t>Advantages :</a:t>
            </a:r>
          </a:p>
          <a:p>
            <a:pPr marL="342900" indent="-342900" algn="l">
              <a:buFont typeface="+mj-lt"/>
              <a:buAutoNum type="arabicPeriod"/>
            </a:pPr>
            <a:r>
              <a:rPr lang="en-IN" dirty="0"/>
              <a:t>Reduced Training Time</a:t>
            </a:r>
          </a:p>
          <a:p>
            <a:pPr marL="342900" indent="-342900" algn="l">
              <a:buFont typeface="+mj-lt"/>
              <a:buAutoNum type="arabicPeriod"/>
            </a:pPr>
            <a:r>
              <a:rPr lang="en-IN" dirty="0"/>
              <a:t>Data Efficiency</a:t>
            </a:r>
            <a:endParaRPr lang="en-US" sz="1800" b="1" dirty="0">
              <a:latin typeface="Times New Roman" panose="02020603050405020304" pitchFamily="18" charset="0"/>
              <a:cs typeface="Times New Roman" panose="02020603050405020304" pitchFamily="18" charset="0"/>
            </a:endParaRPr>
          </a:p>
          <a:p>
            <a:pPr algn="l"/>
            <a:endParaRPr lang="en-US" sz="1800" b="1" dirty="0">
              <a:latin typeface="Times New Roman" panose="02020603050405020304" pitchFamily="18" charset="0"/>
              <a:cs typeface="Times New Roman" panose="02020603050405020304" pitchFamily="18" charset="0"/>
            </a:endParaRPr>
          </a:p>
          <a:p>
            <a:pPr algn="l"/>
            <a:r>
              <a:rPr lang="en-US" sz="1800" b="1" dirty="0">
                <a:latin typeface="Times New Roman" panose="02020603050405020304" pitchFamily="18" charset="0"/>
                <a:cs typeface="Times New Roman" panose="02020603050405020304" pitchFamily="18" charset="0"/>
              </a:rPr>
              <a:t>Drawbacks : </a:t>
            </a:r>
          </a:p>
          <a:p>
            <a:pPr marL="342900" indent="-342900" algn="l">
              <a:buFont typeface="+mj-lt"/>
              <a:buAutoNum type="arabicPeriod"/>
            </a:pPr>
            <a:r>
              <a:rPr lang="en-IN" dirty="0"/>
              <a:t>Complexity</a:t>
            </a:r>
            <a:endParaRPr lang="en-US" b="1" dirty="0">
              <a:latin typeface="Times New Roman" panose="02020603050405020304" pitchFamily="18" charset="0"/>
              <a:cs typeface="Times New Roman" panose="02020603050405020304" pitchFamily="18" charset="0"/>
            </a:endParaRPr>
          </a:p>
          <a:p>
            <a:pPr marL="342900" indent="-342900" algn="l">
              <a:buFont typeface="+mj-lt"/>
              <a:buAutoNum type="arabicPeriod"/>
            </a:pPr>
            <a:r>
              <a:rPr lang="en-IN" dirty="0"/>
              <a:t>Overfitting</a:t>
            </a:r>
            <a:endParaRPr lang="en-US" sz="1800" b="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8FC952DD-E763-71A0-FB7B-C4BE73A860A9}"/>
              </a:ext>
            </a:extLst>
          </p:cNvPr>
          <p:cNvSpPr txBox="1"/>
          <p:nvPr/>
        </p:nvSpPr>
        <p:spPr>
          <a:xfrm>
            <a:off x="2644588" y="149187"/>
            <a:ext cx="6096000" cy="769441"/>
          </a:xfrm>
          <a:prstGeom prst="rect">
            <a:avLst/>
          </a:prstGeom>
          <a:noFill/>
        </p:spPr>
        <p:txBody>
          <a:bodyPr wrap="square">
            <a:spAutoFit/>
          </a:bodyPr>
          <a:lstStyle/>
          <a:p>
            <a:pPr algn="ctr"/>
            <a:r>
              <a:rPr lang="en-US" sz="4000" b="1" dirty="0">
                <a:solidFill>
                  <a:srgbClr val="733939"/>
                </a:solidFill>
                <a:latin typeface="Times New Roman" panose="02020603050405020304" pitchFamily="18" charset="0"/>
                <a:ea typeface="+mj-ea"/>
                <a:cs typeface="Times New Roman" panose="02020603050405020304" pitchFamily="18" charset="0"/>
              </a:rPr>
              <a:t>2.</a:t>
            </a:r>
            <a:r>
              <a:rPr lang="en-US" sz="4400" b="1" dirty="0">
                <a:solidFill>
                  <a:srgbClr val="733939"/>
                </a:solidFill>
                <a:latin typeface="Times New Roman" panose="02020603050405020304" pitchFamily="18" charset="0"/>
                <a:ea typeface="+mj-ea"/>
                <a:cs typeface="Times New Roman" panose="02020603050405020304" pitchFamily="18" charset="0"/>
              </a:rPr>
              <a:t>Literature</a:t>
            </a:r>
            <a:r>
              <a:rPr lang="en-US" sz="4000" dirty="0">
                <a:latin typeface="Times New Roman" panose="02020603050405020304" pitchFamily="18" charset="0"/>
                <a:cs typeface="Times New Roman" panose="02020603050405020304" pitchFamily="18" charset="0"/>
              </a:rPr>
              <a:t> </a:t>
            </a:r>
            <a:r>
              <a:rPr lang="en-US" sz="4000" b="1" dirty="0">
                <a:solidFill>
                  <a:srgbClr val="733939"/>
                </a:solidFill>
                <a:latin typeface="Times New Roman" panose="02020603050405020304" pitchFamily="18" charset="0"/>
                <a:ea typeface="+mj-ea"/>
                <a:cs typeface="Times New Roman" panose="02020603050405020304" pitchFamily="18" charset="0"/>
              </a:rPr>
              <a:t>Survey</a:t>
            </a:r>
            <a:endParaRPr lang="en-IN" sz="4000" b="1" dirty="0">
              <a:solidFill>
                <a:srgbClr val="733939"/>
              </a:solidFill>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3834323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069F54-6A11-C135-BEE4-B88F8F542F9D}"/>
              </a:ext>
            </a:extLst>
          </p:cNvPr>
          <p:cNvSpPr>
            <a:spLocks noGrp="1"/>
          </p:cNvSpPr>
          <p:nvPr>
            <p:ph type="dt" sz="half" idx="10"/>
          </p:nvPr>
        </p:nvSpPr>
        <p:spPr/>
        <p:txBody>
          <a:bodyPr/>
          <a:lstStyle/>
          <a:p>
            <a:endParaRPr lang="en-US" sz="1600" b="1" dirty="0">
              <a:solidFill>
                <a:srgbClr val="0070C0"/>
              </a:solidFill>
            </a:endParaRPr>
          </a:p>
          <a:p>
            <a:r>
              <a:rPr lang="en-US" sz="1600" b="1" dirty="0">
                <a:solidFill>
                  <a:srgbClr val="0070C0"/>
                </a:solidFill>
              </a:rPr>
              <a:t>11/25/2024</a:t>
            </a:r>
            <a:endParaRPr lang="en-IN" sz="1600" b="1" dirty="0">
              <a:solidFill>
                <a:srgbClr val="0070C0"/>
              </a:solidFill>
            </a:endParaRPr>
          </a:p>
          <a:p>
            <a:endParaRPr lang="en-IN" dirty="0"/>
          </a:p>
        </p:txBody>
      </p:sp>
      <p:sp>
        <p:nvSpPr>
          <p:cNvPr id="3" name="Footer Placeholder 2">
            <a:extLst>
              <a:ext uri="{FF2B5EF4-FFF2-40B4-BE49-F238E27FC236}">
                <a16:creationId xmlns:a16="http://schemas.microsoft.com/office/drawing/2014/main" id="{0AEADCA0-1BFF-6966-06A9-58C8F8135B8D}"/>
              </a:ext>
            </a:extLst>
          </p:cNvPr>
          <p:cNvSpPr>
            <a:spLocks noGrp="1"/>
          </p:cNvSpPr>
          <p:nvPr>
            <p:ph type="ftr" sz="quarter" idx="11"/>
          </p:nvPr>
        </p:nvSpPr>
        <p:spPr/>
        <p:txBody>
          <a:bodyPr/>
          <a:lstStyle/>
          <a:p>
            <a:pPr>
              <a:lnSpc>
                <a:spcPct val="150000"/>
              </a:lnSpc>
            </a:pPr>
            <a:r>
              <a:rPr lang="en-US" sz="1800" b="1" dirty="0">
                <a:solidFill>
                  <a:srgbClr val="0070C0"/>
                </a:solidFill>
              </a:rPr>
              <a:t>Pneumonia Detection </a:t>
            </a:r>
            <a:endParaRPr lang="en-IN" sz="1600" b="1" dirty="0">
              <a:solidFill>
                <a:srgbClr val="0070C0"/>
              </a:solidFill>
            </a:endParaRPr>
          </a:p>
        </p:txBody>
      </p:sp>
      <p:sp>
        <p:nvSpPr>
          <p:cNvPr id="4" name="Slide Number Placeholder 3">
            <a:extLst>
              <a:ext uri="{FF2B5EF4-FFF2-40B4-BE49-F238E27FC236}">
                <a16:creationId xmlns:a16="http://schemas.microsoft.com/office/drawing/2014/main" id="{54C3B6E6-E259-3026-1048-BDF54B6BACAF}"/>
              </a:ext>
            </a:extLst>
          </p:cNvPr>
          <p:cNvSpPr>
            <a:spLocks noGrp="1"/>
          </p:cNvSpPr>
          <p:nvPr>
            <p:ph type="sldNum" sz="quarter" idx="12"/>
          </p:nvPr>
        </p:nvSpPr>
        <p:spPr>
          <a:xfrm>
            <a:off x="8601635" y="6356350"/>
            <a:ext cx="2743200" cy="365125"/>
          </a:xfrm>
        </p:spPr>
        <p:txBody>
          <a:bodyPr/>
          <a:lstStyle/>
          <a:p>
            <a:pPr>
              <a:lnSpc>
                <a:spcPct val="150000"/>
              </a:lnSpc>
            </a:pPr>
            <a:r>
              <a:rPr lang="en-US" sz="1600" b="1" dirty="0">
                <a:solidFill>
                  <a:srgbClr val="0070C0"/>
                </a:solidFill>
              </a:rPr>
              <a:t>10</a:t>
            </a:r>
            <a:endParaRPr lang="en-IN" sz="1100" b="1" dirty="0">
              <a:solidFill>
                <a:srgbClr val="0070C0"/>
              </a:solidFill>
            </a:endParaRPr>
          </a:p>
        </p:txBody>
      </p:sp>
      <p:sp>
        <p:nvSpPr>
          <p:cNvPr id="5" name="Line 2">
            <a:extLst>
              <a:ext uri="{FF2B5EF4-FFF2-40B4-BE49-F238E27FC236}">
                <a16:creationId xmlns:a16="http://schemas.microsoft.com/office/drawing/2014/main" id="{052352BF-F2D2-EC10-3C28-3AB69875CF76}"/>
              </a:ext>
            </a:extLst>
          </p:cNvPr>
          <p:cNvSpPr>
            <a:spLocks noChangeShapeType="1"/>
          </p:cNvSpPr>
          <p:nvPr/>
        </p:nvSpPr>
        <p:spPr bwMode="auto">
          <a:xfrm flipV="1">
            <a:off x="39856" y="66364"/>
            <a:ext cx="12084578" cy="14064"/>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dirty="0">
              <a:solidFill>
                <a:srgbClr val="003366"/>
              </a:solidFill>
            </a:endParaRPr>
          </a:p>
        </p:txBody>
      </p:sp>
      <p:pic>
        <p:nvPicPr>
          <p:cNvPr id="6" name="Graphic 5" descr="Teacher">
            <a:extLst>
              <a:ext uri="{FF2B5EF4-FFF2-40B4-BE49-F238E27FC236}">
                <a16:creationId xmlns:a16="http://schemas.microsoft.com/office/drawing/2014/main" id="{2785FD3E-3AA0-A44E-F1FB-1B5A556D79F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480" y="80428"/>
            <a:ext cx="827584" cy="827584"/>
          </a:xfrm>
          <a:prstGeom prst="rect">
            <a:avLst/>
          </a:prstGeom>
        </p:spPr>
      </p:pic>
      <p:sp>
        <p:nvSpPr>
          <p:cNvPr id="7" name="Line 3">
            <a:extLst>
              <a:ext uri="{FF2B5EF4-FFF2-40B4-BE49-F238E27FC236}">
                <a16:creationId xmlns:a16="http://schemas.microsoft.com/office/drawing/2014/main" id="{CB0808FF-336C-0829-EBFD-4E2216FE4DE4}"/>
              </a:ext>
            </a:extLst>
          </p:cNvPr>
          <p:cNvSpPr>
            <a:spLocks noChangeShapeType="1"/>
          </p:cNvSpPr>
          <p:nvPr/>
        </p:nvSpPr>
        <p:spPr bwMode="auto">
          <a:xfrm flipV="1">
            <a:off x="39856" y="904564"/>
            <a:ext cx="12048664" cy="14064"/>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dirty="0">
              <a:solidFill>
                <a:srgbClr val="003366"/>
              </a:solidFill>
            </a:endParaRPr>
          </a:p>
        </p:txBody>
      </p:sp>
      <p:sp>
        <p:nvSpPr>
          <p:cNvPr id="8" name="Line 5">
            <a:extLst>
              <a:ext uri="{FF2B5EF4-FFF2-40B4-BE49-F238E27FC236}">
                <a16:creationId xmlns:a16="http://schemas.microsoft.com/office/drawing/2014/main" id="{607E5548-4C51-B232-11C4-783CFF348CE7}"/>
              </a:ext>
            </a:extLst>
          </p:cNvPr>
          <p:cNvSpPr>
            <a:spLocks noChangeShapeType="1"/>
          </p:cNvSpPr>
          <p:nvPr/>
        </p:nvSpPr>
        <p:spPr bwMode="auto">
          <a:xfrm flipV="1">
            <a:off x="80818" y="6375827"/>
            <a:ext cx="12020954" cy="22573"/>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dirty="0">
              <a:solidFill>
                <a:srgbClr val="003366"/>
              </a:solidFill>
            </a:endParaRPr>
          </a:p>
        </p:txBody>
      </p:sp>
      <p:sp>
        <p:nvSpPr>
          <p:cNvPr id="11" name="TextBox 10">
            <a:extLst>
              <a:ext uri="{FF2B5EF4-FFF2-40B4-BE49-F238E27FC236}">
                <a16:creationId xmlns:a16="http://schemas.microsoft.com/office/drawing/2014/main" id="{F84B34ED-E44D-83AA-489C-4DA19D6C80EA}"/>
              </a:ext>
            </a:extLst>
          </p:cNvPr>
          <p:cNvSpPr txBox="1"/>
          <p:nvPr/>
        </p:nvSpPr>
        <p:spPr>
          <a:xfrm>
            <a:off x="3138948" y="186912"/>
            <a:ext cx="6096000" cy="707886"/>
          </a:xfrm>
          <a:prstGeom prst="rect">
            <a:avLst/>
          </a:prstGeom>
          <a:noFill/>
        </p:spPr>
        <p:txBody>
          <a:bodyPr wrap="square">
            <a:spAutoFit/>
          </a:bodyPr>
          <a:lstStyle/>
          <a:p>
            <a:pPr algn="ctr"/>
            <a:r>
              <a:rPr lang="en-US" sz="4000" b="1" dirty="0">
                <a:solidFill>
                  <a:srgbClr val="733939"/>
                </a:solidFill>
                <a:latin typeface="+mj-lt"/>
                <a:ea typeface="+mj-ea"/>
                <a:cs typeface="+mj-cs"/>
              </a:rPr>
              <a:t>SYSTEM DESIGN</a:t>
            </a:r>
            <a:endParaRPr lang="en-IN" sz="4000" b="1" dirty="0">
              <a:solidFill>
                <a:srgbClr val="733939"/>
              </a:solidFill>
              <a:latin typeface="+mj-lt"/>
              <a:ea typeface="+mj-ea"/>
              <a:cs typeface="+mj-cs"/>
            </a:endParaRPr>
          </a:p>
        </p:txBody>
      </p:sp>
      <p:pic>
        <p:nvPicPr>
          <p:cNvPr id="9" name="Picture 8">
            <a:extLst>
              <a:ext uri="{FF2B5EF4-FFF2-40B4-BE49-F238E27FC236}">
                <a16:creationId xmlns:a16="http://schemas.microsoft.com/office/drawing/2014/main" id="{7E520A05-FDF0-0370-F6FB-BEC3649DE134}"/>
              </a:ext>
            </a:extLst>
          </p:cNvPr>
          <p:cNvPicPr>
            <a:picLocks noChangeAspect="1"/>
          </p:cNvPicPr>
          <p:nvPr/>
        </p:nvPicPr>
        <p:blipFill rotWithShape="1">
          <a:blip r:embed="rId4">
            <a:extLst>
              <a:ext uri="{28A0092B-C50C-407E-A947-70E740481C1C}">
                <a14:useLocalDpi xmlns:a14="http://schemas.microsoft.com/office/drawing/2010/main" val="0"/>
              </a:ext>
            </a:extLst>
          </a:blip>
          <a:srcRect t="6473" r="-255" b="3121"/>
          <a:stretch/>
        </p:blipFill>
        <p:spPr>
          <a:xfrm>
            <a:off x="1631287" y="1220389"/>
            <a:ext cx="8727737" cy="4733047"/>
          </a:xfrm>
          <a:prstGeom prst="rect">
            <a:avLst/>
          </a:prstGeom>
        </p:spPr>
      </p:pic>
    </p:spTree>
    <p:extLst>
      <p:ext uri="{BB962C8B-B14F-4D97-AF65-F5344CB8AC3E}">
        <p14:creationId xmlns:p14="http://schemas.microsoft.com/office/powerpoint/2010/main" val="1344647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1E2794A8-B830-42B4-8C56-10143DC98F68}"/>
              </a:ext>
            </a:extLst>
          </p:cNvPr>
          <p:cNvSpPr txBox="1">
            <a:spLocks noChangeArrowheads="1"/>
          </p:cNvSpPr>
          <p:nvPr/>
        </p:nvSpPr>
        <p:spPr>
          <a:xfrm>
            <a:off x="67566" y="-13148"/>
            <a:ext cx="12020954" cy="9144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defRPr/>
            </a:pPr>
            <a:r>
              <a:rPr lang="en-US" sz="4000" b="1" dirty="0">
                <a:solidFill>
                  <a:srgbClr val="733939"/>
                </a:solidFill>
              </a:rPr>
              <a:t>5. System Design and Architecture</a:t>
            </a:r>
            <a:endParaRPr lang="en-IN" sz="4000" b="1" dirty="0">
              <a:solidFill>
                <a:srgbClr val="733939"/>
              </a:solidFill>
            </a:endParaRPr>
          </a:p>
        </p:txBody>
      </p:sp>
      <p:sp>
        <p:nvSpPr>
          <p:cNvPr id="8" name="Line 2">
            <a:extLst>
              <a:ext uri="{FF2B5EF4-FFF2-40B4-BE49-F238E27FC236}">
                <a16:creationId xmlns:a16="http://schemas.microsoft.com/office/drawing/2014/main" id="{0222899A-6EBE-4FEA-981C-7EA533F19839}"/>
              </a:ext>
            </a:extLst>
          </p:cNvPr>
          <p:cNvSpPr>
            <a:spLocks noChangeShapeType="1"/>
          </p:cNvSpPr>
          <p:nvPr/>
        </p:nvSpPr>
        <p:spPr bwMode="auto">
          <a:xfrm flipV="1">
            <a:off x="39856" y="66364"/>
            <a:ext cx="12084578" cy="14064"/>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dirty="0">
              <a:solidFill>
                <a:srgbClr val="003366"/>
              </a:solidFill>
            </a:endParaRPr>
          </a:p>
        </p:txBody>
      </p:sp>
      <p:sp>
        <p:nvSpPr>
          <p:cNvPr id="10" name="Line 3">
            <a:extLst>
              <a:ext uri="{FF2B5EF4-FFF2-40B4-BE49-F238E27FC236}">
                <a16:creationId xmlns:a16="http://schemas.microsoft.com/office/drawing/2014/main" id="{16325F5E-1703-4E03-B4AF-7F6B0A230C04}"/>
              </a:ext>
            </a:extLst>
          </p:cNvPr>
          <p:cNvSpPr>
            <a:spLocks noChangeShapeType="1"/>
          </p:cNvSpPr>
          <p:nvPr/>
        </p:nvSpPr>
        <p:spPr bwMode="auto">
          <a:xfrm flipV="1">
            <a:off x="39856" y="904564"/>
            <a:ext cx="12048664" cy="14064"/>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dirty="0">
              <a:solidFill>
                <a:srgbClr val="003366"/>
              </a:solidFill>
            </a:endParaRPr>
          </a:p>
        </p:txBody>
      </p:sp>
      <p:sp>
        <p:nvSpPr>
          <p:cNvPr id="12" name="Line 5">
            <a:extLst>
              <a:ext uri="{FF2B5EF4-FFF2-40B4-BE49-F238E27FC236}">
                <a16:creationId xmlns:a16="http://schemas.microsoft.com/office/drawing/2014/main" id="{4DF62AB7-B1DF-4732-B717-4D2B72F0BF41}"/>
              </a:ext>
            </a:extLst>
          </p:cNvPr>
          <p:cNvSpPr>
            <a:spLocks noChangeShapeType="1"/>
          </p:cNvSpPr>
          <p:nvPr/>
        </p:nvSpPr>
        <p:spPr bwMode="auto">
          <a:xfrm flipV="1">
            <a:off x="80818" y="6375827"/>
            <a:ext cx="12020954" cy="22573"/>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dirty="0">
              <a:solidFill>
                <a:srgbClr val="003366"/>
              </a:solidFill>
            </a:endParaRPr>
          </a:p>
        </p:txBody>
      </p:sp>
      <p:pic>
        <p:nvPicPr>
          <p:cNvPr id="13" name="Graphic 12" descr="Teacher">
            <a:extLst>
              <a:ext uri="{FF2B5EF4-FFF2-40B4-BE49-F238E27FC236}">
                <a16:creationId xmlns:a16="http://schemas.microsoft.com/office/drawing/2014/main" id="{7774B26C-D2F6-4F09-A74F-E90B56C2CC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480" y="80428"/>
            <a:ext cx="827584" cy="827584"/>
          </a:xfrm>
          <a:prstGeom prst="rect">
            <a:avLst/>
          </a:prstGeom>
        </p:spPr>
      </p:pic>
      <p:sp>
        <p:nvSpPr>
          <p:cNvPr id="4" name="Date Placeholder 3">
            <a:extLst>
              <a:ext uri="{FF2B5EF4-FFF2-40B4-BE49-F238E27FC236}">
                <a16:creationId xmlns:a16="http://schemas.microsoft.com/office/drawing/2014/main" id="{9D9D8141-54BB-4E0C-8337-FD90E5700B21}"/>
              </a:ext>
            </a:extLst>
          </p:cNvPr>
          <p:cNvSpPr>
            <a:spLocks noGrp="1"/>
          </p:cNvSpPr>
          <p:nvPr>
            <p:ph type="dt" sz="half" idx="10"/>
          </p:nvPr>
        </p:nvSpPr>
        <p:spPr>
          <a:xfrm>
            <a:off x="838200" y="6435862"/>
            <a:ext cx="2743200" cy="365125"/>
          </a:xfrm>
        </p:spPr>
        <p:txBody>
          <a:bodyPr/>
          <a:lstStyle/>
          <a:p>
            <a:endParaRPr lang="en-US" sz="1600" b="1" dirty="0">
              <a:solidFill>
                <a:srgbClr val="0070C0"/>
              </a:solidFill>
            </a:endParaRPr>
          </a:p>
          <a:p>
            <a:r>
              <a:rPr lang="en-US" sz="1600" b="1" dirty="0">
                <a:solidFill>
                  <a:srgbClr val="0070C0"/>
                </a:solidFill>
              </a:rPr>
              <a:t>11/25/2024</a:t>
            </a:r>
            <a:endParaRPr lang="en-IN" sz="1600" b="1" dirty="0">
              <a:solidFill>
                <a:srgbClr val="0070C0"/>
              </a:solidFill>
            </a:endParaRPr>
          </a:p>
          <a:p>
            <a:endParaRPr lang="en-IN" sz="1600" b="1" dirty="0">
              <a:solidFill>
                <a:srgbClr val="0070C0"/>
              </a:solidFill>
            </a:endParaRPr>
          </a:p>
        </p:txBody>
      </p:sp>
      <p:sp>
        <p:nvSpPr>
          <p:cNvPr id="17" name="Slide Number Placeholder 16">
            <a:extLst>
              <a:ext uri="{FF2B5EF4-FFF2-40B4-BE49-F238E27FC236}">
                <a16:creationId xmlns:a16="http://schemas.microsoft.com/office/drawing/2014/main" id="{74095B53-6072-47AA-9CF5-07FB66DC0E80}"/>
              </a:ext>
            </a:extLst>
          </p:cNvPr>
          <p:cNvSpPr>
            <a:spLocks noGrp="1"/>
          </p:cNvSpPr>
          <p:nvPr>
            <p:ph type="sldNum" sz="quarter" idx="12"/>
          </p:nvPr>
        </p:nvSpPr>
        <p:spPr>
          <a:xfrm>
            <a:off x="8610600" y="6435862"/>
            <a:ext cx="2743200" cy="365125"/>
          </a:xfrm>
        </p:spPr>
        <p:txBody>
          <a:bodyPr/>
          <a:lstStyle/>
          <a:p>
            <a:fld id="{E76708A9-30A0-48BD-8D3F-D9CDB06034EC}" type="slidenum">
              <a:rPr lang="en-IN" sz="1600" b="1" smtClean="0">
                <a:solidFill>
                  <a:srgbClr val="0070C0"/>
                </a:solidFill>
              </a:rPr>
              <a:t>17</a:t>
            </a:fld>
            <a:endParaRPr lang="en-IN" sz="1600" b="1" dirty="0">
              <a:solidFill>
                <a:srgbClr val="0070C0"/>
              </a:solidFill>
            </a:endParaRPr>
          </a:p>
        </p:txBody>
      </p:sp>
      <p:sp>
        <p:nvSpPr>
          <p:cNvPr id="19" name="Rectangle 3">
            <a:extLst>
              <a:ext uri="{FF2B5EF4-FFF2-40B4-BE49-F238E27FC236}">
                <a16:creationId xmlns:a16="http://schemas.microsoft.com/office/drawing/2014/main" id="{D9B65CEF-AD79-4AC8-8A89-87978A091D8F}"/>
              </a:ext>
            </a:extLst>
          </p:cNvPr>
          <p:cNvSpPr txBox="1">
            <a:spLocks noChangeArrowheads="1"/>
          </p:cNvSpPr>
          <p:nvPr/>
        </p:nvSpPr>
        <p:spPr>
          <a:xfrm>
            <a:off x="80818" y="956090"/>
            <a:ext cx="11985040" cy="45259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pPr>
            <a:endParaRPr lang="en-GB" b="1" dirty="0">
              <a:solidFill>
                <a:srgbClr val="002060"/>
              </a:solidFill>
              <a:latin typeface="Times New Roman" panose="02020603050405020304" pitchFamily="18" charset="0"/>
              <a:cs typeface="Times New Roman" panose="02020603050405020304" pitchFamily="18" charset="0"/>
            </a:endParaRPr>
          </a:p>
        </p:txBody>
      </p:sp>
      <p:sp>
        <p:nvSpPr>
          <p:cNvPr id="14" name="Footer Placeholder 5">
            <a:extLst>
              <a:ext uri="{FF2B5EF4-FFF2-40B4-BE49-F238E27FC236}">
                <a16:creationId xmlns:a16="http://schemas.microsoft.com/office/drawing/2014/main" id="{593FC077-B1BA-49D8-8171-DC3782ADBBD3}"/>
              </a:ext>
            </a:extLst>
          </p:cNvPr>
          <p:cNvSpPr>
            <a:spLocks noGrp="1"/>
          </p:cNvSpPr>
          <p:nvPr>
            <p:ph type="ftr" sz="quarter" idx="11"/>
          </p:nvPr>
        </p:nvSpPr>
        <p:spPr>
          <a:xfrm>
            <a:off x="2517913" y="6435862"/>
            <a:ext cx="6957391" cy="365125"/>
          </a:xfrm>
        </p:spPr>
        <p:txBody>
          <a:bodyPr/>
          <a:lstStyle/>
          <a:p>
            <a:r>
              <a:rPr lang="en-US" sz="1800" b="1" dirty="0">
                <a:solidFill>
                  <a:srgbClr val="0070C0"/>
                </a:solidFill>
              </a:rPr>
              <a:t>Pneumonia Detection </a:t>
            </a:r>
            <a:endParaRPr lang="en-IN" sz="1600" b="1" dirty="0">
              <a:solidFill>
                <a:srgbClr val="0070C0"/>
              </a:solidFill>
            </a:endParaRPr>
          </a:p>
        </p:txBody>
      </p:sp>
      <p:sp>
        <p:nvSpPr>
          <p:cNvPr id="2" name="TextBox 1">
            <a:extLst>
              <a:ext uri="{FF2B5EF4-FFF2-40B4-BE49-F238E27FC236}">
                <a16:creationId xmlns:a16="http://schemas.microsoft.com/office/drawing/2014/main" id="{1DAEBE2E-647C-34DA-CB2A-9EEDF2E64D80}"/>
              </a:ext>
            </a:extLst>
          </p:cNvPr>
          <p:cNvSpPr txBox="1"/>
          <p:nvPr/>
        </p:nvSpPr>
        <p:spPr>
          <a:xfrm>
            <a:off x="39856" y="1192929"/>
            <a:ext cx="5859513" cy="4708981"/>
          </a:xfrm>
          <a:prstGeom prst="rect">
            <a:avLst/>
          </a:prstGeom>
          <a:noFill/>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1.Model Selection:</a:t>
            </a:r>
            <a:endParaRPr lang="en-US" sz="2000"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CNN model is used for feature extraction and classification.</a:t>
            </a: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Training:</a:t>
            </a:r>
            <a:endParaRPr lang="en-US" sz="2000"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Dataset: 300 labeled images (sleepy/not sleepy).</a:t>
            </a:r>
          </a:p>
          <a:p>
            <a:pPr marL="742950" lvl="1"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Loss Function: Categorical Cross-Entropy.</a:t>
            </a:r>
          </a:p>
          <a:p>
            <a:pPr marL="742950" lvl="1"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Optimizer: Adam for efficient gradient descent.</a:t>
            </a:r>
          </a:p>
          <a:p>
            <a:pPr marL="742950" lvl="1"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Epochs and Batch Size: Configured to balance accuracy and training time.</a:t>
            </a:r>
          </a:p>
          <a:p>
            <a:pPr algn="just"/>
            <a:r>
              <a:rPr lang="en-US" sz="2000" b="1" dirty="0">
                <a:latin typeface="Times New Roman" panose="02020603050405020304" pitchFamily="18" charset="0"/>
                <a:cs typeface="Times New Roman" panose="02020603050405020304" pitchFamily="18" charset="0"/>
              </a:rPr>
              <a:t>2. Preprocessing</a:t>
            </a: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Feature Extraction:</a:t>
            </a:r>
            <a:endParaRPr lang="en-US" sz="2000"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Haarcascade for detecting facial features like eyes and mouth.</a:t>
            </a:r>
          </a:p>
          <a:p>
            <a:pPr marL="742950" lvl="1"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Cropping regions of interest (ROI) for focused analysis.</a:t>
            </a:r>
          </a:p>
        </p:txBody>
      </p:sp>
      <p:sp>
        <p:nvSpPr>
          <p:cNvPr id="6" name="TextBox 5">
            <a:extLst>
              <a:ext uri="{FF2B5EF4-FFF2-40B4-BE49-F238E27FC236}">
                <a16:creationId xmlns:a16="http://schemas.microsoft.com/office/drawing/2014/main" id="{0ADC0371-0E3E-0EEB-E264-9DDD2B0F999D}"/>
              </a:ext>
            </a:extLst>
          </p:cNvPr>
          <p:cNvSpPr txBox="1"/>
          <p:nvPr/>
        </p:nvSpPr>
        <p:spPr>
          <a:xfrm>
            <a:off x="5971946" y="1385931"/>
            <a:ext cx="6093912" cy="4093428"/>
          </a:xfrm>
          <a:prstGeom prst="rect">
            <a:avLst/>
          </a:prstGeom>
          <a:noFill/>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3. Data Augmentation</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improve model robustness and avoid overfitting:</a:t>
            </a:r>
          </a:p>
          <a:p>
            <a:pPr marL="742950" lvl="1"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Transformations:</a:t>
            </a:r>
            <a:r>
              <a:rPr lang="en-US" sz="2000" dirty="0">
                <a:latin typeface="Times New Roman" panose="02020603050405020304" pitchFamily="18" charset="0"/>
                <a:cs typeface="Times New Roman" panose="02020603050405020304" pitchFamily="18" charset="0"/>
              </a:rPr>
              <a:t> Rotation, flipping, and brightness adjustments.</a:t>
            </a:r>
          </a:p>
          <a:p>
            <a:pPr marL="742950" lvl="1"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Noise Injection:</a:t>
            </a:r>
            <a:r>
              <a:rPr lang="en-US" sz="2000" dirty="0">
                <a:latin typeface="Times New Roman" panose="02020603050405020304" pitchFamily="18" charset="0"/>
                <a:cs typeface="Times New Roman" panose="02020603050405020304" pitchFamily="18" charset="0"/>
              </a:rPr>
              <a:t> Simulate real-world conditions like varying lighting.</a:t>
            </a:r>
          </a:p>
          <a:p>
            <a:pPr marL="742950" lvl="1"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Scaling:</a:t>
            </a:r>
            <a:r>
              <a:rPr lang="en-US" sz="2000" dirty="0">
                <a:latin typeface="Times New Roman" panose="02020603050405020304" pitchFamily="18" charset="0"/>
                <a:cs typeface="Times New Roman" panose="02020603050405020304" pitchFamily="18" charset="0"/>
              </a:rPr>
              <a:t> Resize images to a fixed dimension suitable for the CNN input layer.</a:t>
            </a:r>
          </a:p>
          <a:p>
            <a:pPr algn="just"/>
            <a:r>
              <a:rPr lang="en-US" sz="2000" b="1" dirty="0">
                <a:latin typeface="Times New Roman" panose="02020603050405020304" pitchFamily="18" charset="0"/>
                <a:cs typeface="Times New Roman" panose="02020603050405020304" pitchFamily="18" charset="0"/>
              </a:rPr>
              <a:t>4. Key Features</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Emphasis on robust preprocessing to ensure high-quality input for training.</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Augmented dataset enhances generalization to real-world scenarios.</a:t>
            </a:r>
          </a:p>
        </p:txBody>
      </p:sp>
      <p:cxnSp>
        <p:nvCxnSpPr>
          <p:cNvPr id="11" name="Straight Connector 10">
            <a:extLst>
              <a:ext uri="{FF2B5EF4-FFF2-40B4-BE49-F238E27FC236}">
                <a16:creationId xmlns:a16="http://schemas.microsoft.com/office/drawing/2014/main" id="{299D8D62-195A-3190-8921-2E28B4DC175C}"/>
              </a:ext>
            </a:extLst>
          </p:cNvPr>
          <p:cNvCxnSpPr/>
          <p:nvPr/>
        </p:nvCxnSpPr>
        <p:spPr>
          <a:xfrm>
            <a:off x="5899369" y="956090"/>
            <a:ext cx="0" cy="544231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14755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1E2794A8-B830-42B4-8C56-10143DC98F68}"/>
              </a:ext>
            </a:extLst>
          </p:cNvPr>
          <p:cNvSpPr txBox="1">
            <a:spLocks noChangeArrowheads="1"/>
          </p:cNvSpPr>
          <p:nvPr/>
        </p:nvSpPr>
        <p:spPr>
          <a:xfrm>
            <a:off x="67566" y="-13148"/>
            <a:ext cx="12020954" cy="9144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defRPr/>
            </a:pPr>
            <a:r>
              <a:rPr lang="en-US" sz="4000" b="1" dirty="0">
                <a:solidFill>
                  <a:srgbClr val="733939"/>
                </a:solidFill>
              </a:rPr>
              <a:t>6. Conclusion</a:t>
            </a:r>
            <a:endParaRPr lang="en-IN" sz="4000" b="1" dirty="0">
              <a:solidFill>
                <a:srgbClr val="733939"/>
              </a:solidFill>
            </a:endParaRPr>
          </a:p>
        </p:txBody>
      </p:sp>
      <p:sp>
        <p:nvSpPr>
          <p:cNvPr id="8" name="Line 2">
            <a:extLst>
              <a:ext uri="{FF2B5EF4-FFF2-40B4-BE49-F238E27FC236}">
                <a16:creationId xmlns:a16="http://schemas.microsoft.com/office/drawing/2014/main" id="{0222899A-6EBE-4FEA-981C-7EA533F19839}"/>
              </a:ext>
            </a:extLst>
          </p:cNvPr>
          <p:cNvSpPr>
            <a:spLocks noChangeShapeType="1"/>
          </p:cNvSpPr>
          <p:nvPr/>
        </p:nvSpPr>
        <p:spPr bwMode="auto">
          <a:xfrm flipV="1">
            <a:off x="39856" y="66364"/>
            <a:ext cx="12084578" cy="14064"/>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dirty="0">
              <a:solidFill>
                <a:srgbClr val="003366"/>
              </a:solidFill>
            </a:endParaRPr>
          </a:p>
        </p:txBody>
      </p:sp>
      <p:sp>
        <p:nvSpPr>
          <p:cNvPr id="10" name="Line 3">
            <a:extLst>
              <a:ext uri="{FF2B5EF4-FFF2-40B4-BE49-F238E27FC236}">
                <a16:creationId xmlns:a16="http://schemas.microsoft.com/office/drawing/2014/main" id="{16325F5E-1703-4E03-B4AF-7F6B0A230C04}"/>
              </a:ext>
            </a:extLst>
          </p:cNvPr>
          <p:cNvSpPr>
            <a:spLocks noChangeShapeType="1"/>
          </p:cNvSpPr>
          <p:nvPr/>
        </p:nvSpPr>
        <p:spPr bwMode="auto">
          <a:xfrm flipV="1">
            <a:off x="39856" y="904564"/>
            <a:ext cx="12048664" cy="14064"/>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dirty="0">
              <a:solidFill>
                <a:srgbClr val="003366"/>
              </a:solidFill>
            </a:endParaRPr>
          </a:p>
        </p:txBody>
      </p:sp>
      <p:sp>
        <p:nvSpPr>
          <p:cNvPr id="12" name="Line 5">
            <a:extLst>
              <a:ext uri="{FF2B5EF4-FFF2-40B4-BE49-F238E27FC236}">
                <a16:creationId xmlns:a16="http://schemas.microsoft.com/office/drawing/2014/main" id="{4DF62AB7-B1DF-4732-B717-4D2B72F0BF41}"/>
              </a:ext>
            </a:extLst>
          </p:cNvPr>
          <p:cNvSpPr>
            <a:spLocks noChangeShapeType="1"/>
          </p:cNvSpPr>
          <p:nvPr/>
        </p:nvSpPr>
        <p:spPr bwMode="auto">
          <a:xfrm flipV="1">
            <a:off x="80818" y="6375827"/>
            <a:ext cx="12020954" cy="22573"/>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dirty="0">
              <a:solidFill>
                <a:srgbClr val="003366"/>
              </a:solidFill>
            </a:endParaRPr>
          </a:p>
        </p:txBody>
      </p:sp>
      <p:pic>
        <p:nvPicPr>
          <p:cNvPr id="13" name="Graphic 12" descr="Teacher">
            <a:extLst>
              <a:ext uri="{FF2B5EF4-FFF2-40B4-BE49-F238E27FC236}">
                <a16:creationId xmlns:a16="http://schemas.microsoft.com/office/drawing/2014/main" id="{7774B26C-D2F6-4F09-A74F-E90B56C2CC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480" y="80428"/>
            <a:ext cx="827584" cy="827584"/>
          </a:xfrm>
          <a:prstGeom prst="rect">
            <a:avLst/>
          </a:prstGeom>
        </p:spPr>
      </p:pic>
      <p:sp>
        <p:nvSpPr>
          <p:cNvPr id="4" name="Date Placeholder 3">
            <a:extLst>
              <a:ext uri="{FF2B5EF4-FFF2-40B4-BE49-F238E27FC236}">
                <a16:creationId xmlns:a16="http://schemas.microsoft.com/office/drawing/2014/main" id="{9D9D8141-54BB-4E0C-8337-FD90E5700B21}"/>
              </a:ext>
            </a:extLst>
          </p:cNvPr>
          <p:cNvSpPr>
            <a:spLocks noGrp="1"/>
          </p:cNvSpPr>
          <p:nvPr>
            <p:ph type="dt" sz="half" idx="10"/>
          </p:nvPr>
        </p:nvSpPr>
        <p:spPr>
          <a:xfrm>
            <a:off x="838200" y="6435862"/>
            <a:ext cx="2743200" cy="365125"/>
          </a:xfrm>
        </p:spPr>
        <p:txBody>
          <a:bodyPr/>
          <a:lstStyle/>
          <a:p>
            <a:endParaRPr lang="en-US" sz="1600" b="1" dirty="0">
              <a:solidFill>
                <a:srgbClr val="0070C0"/>
              </a:solidFill>
            </a:endParaRPr>
          </a:p>
          <a:p>
            <a:r>
              <a:rPr lang="en-US" sz="1600" b="1" dirty="0">
                <a:solidFill>
                  <a:srgbClr val="0070C0"/>
                </a:solidFill>
              </a:rPr>
              <a:t>11/25/2024</a:t>
            </a:r>
            <a:endParaRPr lang="en-IN" sz="1600" b="1" dirty="0">
              <a:solidFill>
                <a:srgbClr val="0070C0"/>
              </a:solidFill>
            </a:endParaRPr>
          </a:p>
          <a:p>
            <a:endParaRPr lang="en-IN" sz="1600" b="1" dirty="0">
              <a:solidFill>
                <a:srgbClr val="0070C0"/>
              </a:solidFill>
            </a:endParaRPr>
          </a:p>
        </p:txBody>
      </p:sp>
      <p:sp>
        <p:nvSpPr>
          <p:cNvPr id="17" name="Slide Number Placeholder 16">
            <a:extLst>
              <a:ext uri="{FF2B5EF4-FFF2-40B4-BE49-F238E27FC236}">
                <a16:creationId xmlns:a16="http://schemas.microsoft.com/office/drawing/2014/main" id="{74095B53-6072-47AA-9CF5-07FB66DC0E80}"/>
              </a:ext>
            </a:extLst>
          </p:cNvPr>
          <p:cNvSpPr>
            <a:spLocks noGrp="1"/>
          </p:cNvSpPr>
          <p:nvPr>
            <p:ph type="sldNum" sz="quarter" idx="12"/>
          </p:nvPr>
        </p:nvSpPr>
        <p:spPr>
          <a:xfrm>
            <a:off x="8610600" y="6435862"/>
            <a:ext cx="2743200" cy="365125"/>
          </a:xfrm>
        </p:spPr>
        <p:txBody>
          <a:bodyPr/>
          <a:lstStyle/>
          <a:p>
            <a:fld id="{E76708A9-30A0-48BD-8D3F-D9CDB06034EC}" type="slidenum">
              <a:rPr lang="en-IN" sz="1600" b="1" smtClean="0">
                <a:solidFill>
                  <a:srgbClr val="0070C0"/>
                </a:solidFill>
              </a:rPr>
              <a:t>18</a:t>
            </a:fld>
            <a:endParaRPr lang="en-IN" sz="1600" b="1" dirty="0">
              <a:solidFill>
                <a:srgbClr val="0070C0"/>
              </a:solidFill>
            </a:endParaRPr>
          </a:p>
        </p:txBody>
      </p:sp>
      <p:sp>
        <p:nvSpPr>
          <p:cNvPr id="19" name="Rectangle 3">
            <a:extLst>
              <a:ext uri="{FF2B5EF4-FFF2-40B4-BE49-F238E27FC236}">
                <a16:creationId xmlns:a16="http://schemas.microsoft.com/office/drawing/2014/main" id="{D9B65CEF-AD79-4AC8-8A89-87978A091D8F}"/>
              </a:ext>
            </a:extLst>
          </p:cNvPr>
          <p:cNvSpPr txBox="1">
            <a:spLocks noChangeArrowheads="1"/>
          </p:cNvSpPr>
          <p:nvPr/>
        </p:nvSpPr>
        <p:spPr>
          <a:xfrm>
            <a:off x="80818" y="956090"/>
            <a:ext cx="11985040" cy="45259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pPr>
            <a:endParaRPr lang="en-GB" b="1" dirty="0">
              <a:solidFill>
                <a:srgbClr val="002060"/>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13CC0A76-1584-4CC0-A3C7-D768D3541DBA}"/>
              </a:ext>
            </a:extLst>
          </p:cNvPr>
          <p:cNvSpPr txBox="1"/>
          <p:nvPr/>
        </p:nvSpPr>
        <p:spPr>
          <a:xfrm>
            <a:off x="39856" y="968900"/>
            <a:ext cx="11985039" cy="4567725"/>
          </a:xfrm>
          <a:prstGeom prst="rect">
            <a:avLst/>
          </a:prstGeom>
          <a:noFill/>
        </p:spPr>
        <p:txBody>
          <a:bodyPr wrap="square">
            <a:spAutoFit/>
          </a:bodyPr>
          <a:lstStyle/>
          <a:p>
            <a:pPr algn="just">
              <a:lnSpc>
                <a:spcPct val="150000"/>
              </a:lnSpc>
              <a:spcAft>
                <a:spcPts val="800"/>
              </a:spcAft>
            </a:pPr>
            <a:r>
              <a:rPr lang="en-US" sz="2400" dirty="0">
                <a:solidFill>
                  <a:srgbClr val="000000"/>
                </a:solidFill>
                <a:effectLst/>
                <a:latin typeface="Times New Roman" panose="02020603050405020304" pitchFamily="18" charset="0"/>
                <a:ea typeface="Times New Roman" panose="02020603050405020304" pitchFamily="18" charset="0"/>
              </a:rPr>
              <a:t>This study describes a CNN-based model aiming to diagnose pneumonia on a chest X-ray image set. </a:t>
            </a:r>
            <a:r>
              <a:rPr lang="en-US" sz="2400" dirty="0">
                <a:latin typeface="Times New Roman" panose="02020603050405020304" pitchFamily="18" charset="0"/>
                <a:cs typeface="Times New Roman" panose="02020603050405020304" pitchFamily="18" charset="0"/>
              </a:rPr>
              <a:t>Experiments included analyses of different input shapes and loss functions to refine model performance. The approach aims to assist healthcare professionals in early and precise pneumonia detection.</a:t>
            </a:r>
          </a:p>
          <a:p>
            <a:pPr algn="just">
              <a:lnSpc>
                <a:spcPct val="150000"/>
              </a:lnSpc>
              <a:spcAft>
                <a:spcPts val="800"/>
              </a:spcAft>
            </a:pPr>
            <a:r>
              <a:rPr lang="en-US" sz="2400" dirty="0">
                <a:solidFill>
                  <a:srgbClr val="000000"/>
                </a:solidFill>
                <a:effectLst/>
                <a:latin typeface="Times New Roman" panose="02020603050405020304" pitchFamily="18" charset="0"/>
                <a:ea typeface="Times New Roman" panose="02020603050405020304" pitchFamily="18" charset="0"/>
              </a:rPr>
              <a:t>	In the future, we will continue the research to explore more accurate classification architectures to diagnose two types of pneumonia, viruses, and bacteria. According to the description discussed above, the CNN-based model is a promising method to diagnose the disease through X-rays.</a:t>
            </a:r>
            <a:endParaRPr lang="en-IN" sz="2400" dirty="0">
              <a:solidFill>
                <a:srgbClr val="000000"/>
              </a:solidFill>
              <a:effectLst/>
              <a:latin typeface="Calibri" panose="020F0502020204030204" pitchFamily="34" charset="0"/>
              <a:ea typeface="Calibri" panose="020F0502020204030204" pitchFamily="34" charset="0"/>
            </a:endParaRPr>
          </a:p>
        </p:txBody>
      </p:sp>
      <p:sp>
        <p:nvSpPr>
          <p:cNvPr id="14" name="Footer Placeholder 5">
            <a:extLst>
              <a:ext uri="{FF2B5EF4-FFF2-40B4-BE49-F238E27FC236}">
                <a16:creationId xmlns:a16="http://schemas.microsoft.com/office/drawing/2014/main" id="{593FC077-B1BA-49D8-8171-DC3782ADBBD3}"/>
              </a:ext>
            </a:extLst>
          </p:cNvPr>
          <p:cNvSpPr>
            <a:spLocks noGrp="1"/>
          </p:cNvSpPr>
          <p:nvPr>
            <p:ph type="ftr" sz="quarter" idx="11"/>
          </p:nvPr>
        </p:nvSpPr>
        <p:spPr>
          <a:xfrm>
            <a:off x="2517913" y="6435862"/>
            <a:ext cx="6957391" cy="365125"/>
          </a:xfrm>
        </p:spPr>
        <p:txBody>
          <a:bodyPr/>
          <a:lstStyle/>
          <a:p>
            <a:r>
              <a:rPr lang="en-US" sz="1800" b="1" dirty="0">
                <a:solidFill>
                  <a:srgbClr val="0070C0"/>
                </a:solidFill>
              </a:rPr>
              <a:t>Pneumonia Detection </a:t>
            </a:r>
            <a:endParaRPr lang="en-IN" sz="1600" b="1" dirty="0">
              <a:solidFill>
                <a:srgbClr val="0070C0"/>
              </a:solidFill>
            </a:endParaRPr>
          </a:p>
        </p:txBody>
      </p:sp>
    </p:spTree>
    <p:extLst>
      <p:ext uri="{BB962C8B-B14F-4D97-AF65-F5344CB8AC3E}">
        <p14:creationId xmlns:p14="http://schemas.microsoft.com/office/powerpoint/2010/main" val="39028216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1E2794A8-B830-42B4-8C56-10143DC98F68}"/>
              </a:ext>
            </a:extLst>
          </p:cNvPr>
          <p:cNvSpPr txBox="1">
            <a:spLocks noChangeArrowheads="1"/>
          </p:cNvSpPr>
          <p:nvPr/>
        </p:nvSpPr>
        <p:spPr>
          <a:xfrm>
            <a:off x="67566" y="-13148"/>
            <a:ext cx="12020954" cy="9144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defRPr/>
            </a:pPr>
            <a:r>
              <a:rPr lang="en-US" sz="4000" b="1" dirty="0">
                <a:solidFill>
                  <a:srgbClr val="733939"/>
                </a:solidFill>
              </a:rPr>
              <a:t>7. References</a:t>
            </a:r>
            <a:endParaRPr lang="en-IN" sz="4000" b="1" dirty="0">
              <a:solidFill>
                <a:srgbClr val="733939"/>
              </a:solidFill>
            </a:endParaRPr>
          </a:p>
        </p:txBody>
      </p:sp>
      <p:sp>
        <p:nvSpPr>
          <p:cNvPr id="8" name="Line 2">
            <a:extLst>
              <a:ext uri="{FF2B5EF4-FFF2-40B4-BE49-F238E27FC236}">
                <a16:creationId xmlns:a16="http://schemas.microsoft.com/office/drawing/2014/main" id="{0222899A-6EBE-4FEA-981C-7EA533F19839}"/>
              </a:ext>
            </a:extLst>
          </p:cNvPr>
          <p:cNvSpPr>
            <a:spLocks noChangeShapeType="1"/>
          </p:cNvSpPr>
          <p:nvPr/>
        </p:nvSpPr>
        <p:spPr bwMode="auto">
          <a:xfrm flipV="1">
            <a:off x="39856" y="66364"/>
            <a:ext cx="12084578" cy="14064"/>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dirty="0">
              <a:solidFill>
                <a:srgbClr val="003366"/>
              </a:solidFill>
            </a:endParaRPr>
          </a:p>
        </p:txBody>
      </p:sp>
      <p:sp>
        <p:nvSpPr>
          <p:cNvPr id="10" name="Line 3">
            <a:extLst>
              <a:ext uri="{FF2B5EF4-FFF2-40B4-BE49-F238E27FC236}">
                <a16:creationId xmlns:a16="http://schemas.microsoft.com/office/drawing/2014/main" id="{16325F5E-1703-4E03-B4AF-7F6B0A230C04}"/>
              </a:ext>
            </a:extLst>
          </p:cNvPr>
          <p:cNvSpPr>
            <a:spLocks noChangeShapeType="1"/>
          </p:cNvSpPr>
          <p:nvPr/>
        </p:nvSpPr>
        <p:spPr bwMode="auto">
          <a:xfrm flipV="1">
            <a:off x="39856" y="904564"/>
            <a:ext cx="12048664" cy="14064"/>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dirty="0">
              <a:solidFill>
                <a:srgbClr val="003366"/>
              </a:solidFill>
            </a:endParaRPr>
          </a:p>
        </p:txBody>
      </p:sp>
      <p:sp>
        <p:nvSpPr>
          <p:cNvPr id="12" name="Line 5">
            <a:extLst>
              <a:ext uri="{FF2B5EF4-FFF2-40B4-BE49-F238E27FC236}">
                <a16:creationId xmlns:a16="http://schemas.microsoft.com/office/drawing/2014/main" id="{4DF62AB7-B1DF-4732-B717-4D2B72F0BF41}"/>
              </a:ext>
            </a:extLst>
          </p:cNvPr>
          <p:cNvSpPr>
            <a:spLocks noChangeShapeType="1"/>
          </p:cNvSpPr>
          <p:nvPr/>
        </p:nvSpPr>
        <p:spPr bwMode="auto">
          <a:xfrm flipV="1">
            <a:off x="80818" y="6375827"/>
            <a:ext cx="12020954" cy="22573"/>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dirty="0">
              <a:solidFill>
                <a:srgbClr val="003366"/>
              </a:solidFill>
            </a:endParaRPr>
          </a:p>
        </p:txBody>
      </p:sp>
      <p:pic>
        <p:nvPicPr>
          <p:cNvPr id="13" name="Graphic 12" descr="Teacher">
            <a:extLst>
              <a:ext uri="{FF2B5EF4-FFF2-40B4-BE49-F238E27FC236}">
                <a16:creationId xmlns:a16="http://schemas.microsoft.com/office/drawing/2014/main" id="{7774B26C-D2F6-4F09-A74F-E90B56C2CC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480" y="80428"/>
            <a:ext cx="827584" cy="827584"/>
          </a:xfrm>
          <a:prstGeom prst="rect">
            <a:avLst/>
          </a:prstGeom>
        </p:spPr>
      </p:pic>
      <p:sp>
        <p:nvSpPr>
          <p:cNvPr id="4" name="Date Placeholder 3">
            <a:extLst>
              <a:ext uri="{FF2B5EF4-FFF2-40B4-BE49-F238E27FC236}">
                <a16:creationId xmlns:a16="http://schemas.microsoft.com/office/drawing/2014/main" id="{9D9D8141-54BB-4E0C-8337-FD90E5700B21}"/>
              </a:ext>
            </a:extLst>
          </p:cNvPr>
          <p:cNvSpPr>
            <a:spLocks noGrp="1"/>
          </p:cNvSpPr>
          <p:nvPr>
            <p:ph type="dt" sz="half" idx="10"/>
          </p:nvPr>
        </p:nvSpPr>
        <p:spPr>
          <a:xfrm>
            <a:off x="838200" y="6435862"/>
            <a:ext cx="2743200" cy="365125"/>
          </a:xfrm>
        </p:spPr>
        <p:txBody>
          <a:bodyPr/>
          <a:lstStyle/>
          <a:p>
            <a:endParaRPr lang="en-US" sz="1600" b="1" dirty="0">
              <a:solidFill>
                <a:srgbClr val="0070C0"/>
              </a:solidFill>
            </a:endParaRPr>
          </a:p>
          <a:p>
            <a:r>
              <a:rPr lang="en-US" sz="1600" b="1" dirty="0">
                <a:solidFill>
                  <a:srgbClr val="0070C0"/>
                </a:solidFill>
              </a:rPr>
              <a:t>11/25/2024</a:t>
            </a:r>
            <a:endParaRPr lang="en-IN" sz="1600" b="1" dirty="0">
              <a:solidFill>
                <a:srgbClr val="0070C0"/>
              </a:solidFill>
            </a:endParaRPr>
          </a:p>
          <a:p>
            <a:endParaRPr lang="en-IN" sz="1600" b="1" dirty="0">
              <a:solidFill>
                <a:srgbClr val="0070C0"/>
              </a:solidFill>
            </a:endParaRPr>
          </a:p>
        </p:txBody>
      </p:sp>
      <p:sp>
        <p:nvSpPr>
          <p:cNvPr id="17" name="Slide Number Placeholder 16">
            <a:extLst>
              <a:ext uri="{FF2B5EF4-FFF2-40B4-BE49-F238E27FC236}">
                <a16:creationId xmlns:a16="http://schemas.microsoft.com/office/drawing/2014/main" id="{74095B53-6072-47AA-9CF5-07FB66DC0E80}"/>
              </a:ext>
            </a:extLst>
          </p:cNvPr>
          <p:cNvSpPr>
            <a:spLocks noGrp="1"/>
          </p:cNvSpPr>
          <p:nvPr>
            <p:ph type="sldNum" sz="quarter" idx="12"/>
          </p:nvPr>
        </p:nvSpPr>
        <p:spPr>
          <a:xfrm>
            <a:off x="8610600" y="6435862"/>
            <a:ext cx="2743200" cy="365125"/>
          </a:xfrm>
        </p:spPr>
        <p:txBody>
          <a:bodyPr/>
          <a:lstStyle/>
          <a:p>
            <a:fld id="{E76708A9-30A0-48BD-8D3F-D9CDB06034EC}" type="slidenum">
              <a:rPr lang="en-IN" sz="1600" b="1" smtClean="0">
                <a:solidFill>
                  <a:srgbClr val="0070C0"/>
                </a:solidFill>
              </a:rPr>
              <a:t>19</a:t>
            </a:fld>
            <a:endParaRPr lang="en-IN" sz="1600" b="1" dirty="0">
              <a:solidFill>
                <a:srgbClr val="0070C0"/>
              </a:solidFill>
            </a:endParaRPr>
          </a:p>
        </p:txBody>
      </p:sp>
      <p:sp>
        <p:nvSpPr>
          <p:cNvPr id="19" name="Rectangle 3">
            <a:extLst>
              <a:ext uri="{FF2B5EF4-FFF2-40B4-BE49-F238E27FC236}">
                <a16:creationId xmlns:a16="http://schemas.microsoft.com/office/drawing/2014/main" id="{D9B65CEF-AD79-4AC8-8A89-87978A091D8F}"/>
              </a:ext>
            </a:extLst>
          </p:cNvPr>
          <p:cNvSpPr txBox="1">
            <a:spLocks noChangeArrowheads="1"/>
          </p:cNvSpPr>
          <p:nvPr/>
        </p:nvSpPr>
        <p:spPr>
          <a:xfrm>
            <a:off x="80818" y="956090"/>
            <a:ext cx="11985040" cy="538227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pPr>
            <a:endParaRPr lang="en-GB" b="1" dirty="0">
              <a:solidFill>
                <a:srgbClr val="002060"/>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13CC0A76-1584-4CC0-A3C7-D768D3541DBA}"/>
              </a:ext>
            </a:extLst>
          </p:cNvPr>
          <p:cNvSpPr txBox="1"/>
          <p:nvPr/>
        </p:nvSpPr>
        <p:spPr>
          <a:xfrm>
            <a:off x="39856" y="1126998"/>
            <a:ext cx="11985040" cy="5754139"/>
          </a:xfrm>
          <a:prstGeom prst="rect">
            <a:avLst/>
          </a:prstGeom>
          <a:noFill/>
        </p:spPr>
        <p:txBody>
          <a:bodyPr wrap="square">
            <a:spAutoFit/>
          </a:bodyPr>
          <a:lstStyle/>
          <a:p>
            <a:pPr algn="just">
              <a:lnSpc>
                <a:spcPct val="107000"/>
              </a:lnSpc>
              <a:spcAft>
                <a:spcPts val="800"/>
              </a:spcAft>
            </a:pPr>
            <a:r>
              <a:rPr lang="en-US" sz="1800" dirty="0">
                <a:solidFill>
                  <a:srgbClr val="181A1B"/>
                </a:solidFill>
                <a:effectLst/>
                <a:latin typeface="Times New Roman" panose="02020603050405020304" pitchFamily="18" charset="0"/>
                <a:ea typeface="Times New Roman" panose="02020603050405020304" pitchFamily="18" charset="0"/>
              </a:rPr>
              <a:t>[1] Vandecia Fernandes et al., “Bayesian convolutional neural network estimation for pediatric pneumonia detection and diagnosis”, Computer Methods and Programs in Biomedicine, Elsevier, 2021</a:t>
            </a:r>
            <a:endParaRPr lang="en-IN" sz="1800" dirty="0">
              <a:solidFill>
                <a:srgbClr val="000000"/>
              </a:solidFill>
              <a:effectLst/>
              <a:latin typeface="Calibri" panose="020F0502020204030204" pitchFamily="34" charset="0"/>
              <a:ea typeface="Calibri" panose="020F0502020204030204" pitchFamily="34" charset="0"/>
            </a:endParaRPr>
          </a:p>
          <a:p>
            <a:pPr algn="just">
              <a:lnSpc>
                <a:spcPct val="107000"/>
              </a:lnSpc>
              <a:spcAft>
                <a:spcPts val="800"/>
              </a:spcAft>
            </a:pPr>
            <a:r>
              <a:rPr lang="en-US" sz="1800" dirty="0">
                <a:solidFill>
                  <a:srgbClr val="181A1B"/>
                </a:solidFill>
                <a:effectLst/>
                <a:latin typeface="Times New Roman" panose="02020603050405020304" pitchFamily="18" charset="0"/>
                <a:ea typeface="Times New Roman" panose="02020603050405020304" pitchFamily="18" charset="0"/>
              </a:rPr>
              <a:t> </a:t>
            </a:r>
            <a:endParaRPr lang="en-IN" sz="1800" dirty="0">
              <a:solidFill>
                <a:srgbClr val="000000"/>
              </a:solidFill>
              <a:effectLst/>
              <a:latin typeface="Calibri" panose="020F0502020204030204" pitchFamily="34" charset="0"/>
              <a:ea typeface="Calibri" panose="020F0502020204030204" pitchFamily="34" charset="0"/>
            </a:endParaRPr>
          </a:p>
          <a:p>
            <a:pPr algn="just">
              <a:lnSpc>
                <a:spcPct val="107000"/>
              </a:lnSpc>
              <a:spcAft>
                <a:spcPts val="800"/>
              </a:spcAft>
            </a:pPr>
            <a:r>
              <a:rPr lang="en-US" sz="1800" dirty="0">
                <a:solidFill>
                  <a:srgbClr val="181A1B"/>
                </a:solidFill>
                <a:effectLst/>
                <a:latin typeface="Times New Roman" panose="02020603050405020304" pitchFamily="18" charset="0"/>
                <a:ea typeface="Times New Roman" panose="02020603050405020304" pitchFamily="18" charset="0"/>
              </a:rPr>
              <a:t>[2] Hongen Lu et al., “Transfer Learning from Pneumonia to COVID-19”, Asia-Pacific on Computer Science and Data Engineering (CSDE), 2020 IEEE</a:t>
            </a:r>
            <a:endParaRPr lang="en-IN" sz="1800" dirty="0">
              <a:solidFill>
                <a:srgbClr val="000000"/>
              </a:solidFill>
              <a:effectLst/>
              <a:latin typeface="Calibri" panose="020F0502020204030204" pitchFamily="34" charset="0"/>
              <a:ea typeface="Calibri" panose="020F0502020204030204" pitchFamily="34" charset="0"/>
            </a:endParaRPr>
          </a:p>
          <a:p>
            <a:pPr algn="just">
              <a:lnSpc>
                <a:spcPct val="107000"/>
              </a:lnSpc>
              <a:spcAft>
                <a:spcPts val="800"/>
              </a:spcAft>
            </a:pPr>
            <a:r>
              <a:rPr lang="en-US" sz="1800" dirty="0">
                <a:solidFill>
                  <a:srgbClr val="181A1B"/>
                </a:solidFill>
                <a:effectLst/>
                <a:latin typeface="Times New Roman" panose="02020603050405020304" pitchFamily="18" charset="0"/>
                <a:ea typeface="Times New Roman" panose="02020603050405020304" pitchFamily="18" charset="0"/>
              </a:rPr>
              <a:t> </a:t>
            </a:r>
            <a:endParaRPr lang="en-IN" sz="1800" dirty="0">
              <a:solidFill>
                <a:srgbClr val="000000"/>
              </a:solidFill>
              <a:effectLst/>
              <a:latin typeface="Calibri" panose="020F0502020204030204" pitchFamily="34" charset="0"/>
              <a:ea typeface="Calibri" panose="020F0502020204030204" pitchFamily="34" charset="0"/>
            </a:endParaRPr>
          </a:p>
          <a:p>
            <a:pPr algn="just">
              <a:lnSpc>
                <a:spcPct val="107000"/>
              </a:lnSpc>
              <a:spcAft>
                <a:spcPts val="800"/>
              </a:spcAft>
            </a:pPr>
            <a:r>
              <a:rPr lang="en-US" sz="1800" dirty="0">
                <a:solidFill>
                  <a:srgbClr val="181A1B"/>
                </a:solidFill>
                <a:effectLst/>
                <a:latin typeface="Times New Roman" panose="02020603050405020304" pitchFamily="18" charset="0"/>
                <a:ea typeface="Times New Roman" panose="02020603050405020304" pitchFamily="18" charset="0"/>
              </a:rPr>
              <a:t>[3] Sammy V. Militante et al., “Pneumonia and COVID-19 Detection using Convolutional Neural Networks”, 2020 the third International on Vocational Education and Electrical Engineering (ICVEE), IEEE, 2021</a:t>
            </a:r>
            <a:endParaRPr lang="en-IN" sz="1800" dirty="0">
              <a:solidFill>
                <a:srgbClr val="000000"/>
              </a:solidFill>
              <a:effectLst/>
              <a:latin typeface="Calibri" panose="020F0502020204030204" pitchFamily="34" charset="0"/>
              <a:ea typeface="Calibri" panose="020F0502020204030204" pitchFamily="34" charset="0"/>
            </a:endParaRPr>
          </a:p>
          <a:p>
            <a:pPr algn="just">
              <a:lnSpc>
                <a:spcPct val="107000"/>
              </a:lnSpc>
              <a:spcAft>
                <a:spcPts val="800"/>
              </a:spcAft>
            </a:pPr>
            <a:r>
              <a:rPr lang="en-US" sz="1800" dirty="0">
                <a:solidFill>
                  <a:srgbClr val="181A1B"/>
                </a:solidFill>
                <a:effectLst/>
                <a:latin typeface="Times New Roman" panose="02020603050405020304" pitchFamily="18" charset="0"/>
                <a:ea typeface="Times New Roman" panose="02020603050405020304" pitchFamily="18" charset="0"/>
              </a:rPr>
              <a:t> </a:t>
            </a:r>
            <a:endParaRPr lang="en-IN" sz="1800" dirty="0">
              <a:solidFill>
                <a:srgbClr val="000000"/>
              </a:solidFill>
              <a:effectLst/>
              <a:latin typeface="Calibri" panose="020F0502020204030204" pitchFamily="34" charset="0"/>
              <a:ea typeface="Calibri" panose="020F0502020204030204" pitchFamily="34" charset="0"/>
            </a:endParaRPr>
          </a:p>
          <a:p>
            <a:pPr algn="just">
              <a:lnSpc>
                <a:spcPct val="107000"/>
              </a:lnSpc>
              <a:spcAft>
                <a:spcPts val="800"/>
              </a:spcAft>
            </a:pPr>
            <a:r>
              <a:rPr lang="en-US" sz="1800" dirty="0">
                <a:solidFill>
                  <a:srgbClr val="181A1B"/>
                </a:solidFill>
                <a:effectLst/>
                <a:latin typeface="Times New Roman" panose="02020603050405020304" pitchFamily="18" charset="0"/>
                <a:ea typeface="Times New Roman" panose="02020603050405020304" pitchFamily="18" charset="0"/>
              </a:rPr>
              <a:t>[4] Nanette V. Dionisio et al., “Pneumonia Detection through Adaptive Deep Learning Models of Convolutional Neural Networks”, 2020 11th IEEE Control and System Graduate Research Colloquium (ICSGRC 2020), 8 August 2020</a:t>
            </a:r>
            <a:endParaRPr lang="en-IN" sz="1800" dirty="0">
              <a:solidFill>
                <a:srgbClr val="000000"/>
              </a:solidFill>
              <a:effectLst/>
              <a:latin typeface="Calibri" panose="020F0502020204030204" pitchFamily="34" charset="0"/>
              <a:ea typeface="Calibri" panose="020F0502020204030204" pitchFamily="34" charset="0"/>
            </a:endParaRPr>
          </a:p>
          <a:p>
            <a:pPr algn="just">
              <a:lnSpc>
                <a:spcPct val="107000"/>
              </a:lnSpc>
              <a:spcAft>
                <a:spcPts val="800"/>
              </a:spcAft>
            </a:pPr>
            <a:r>
              <a:rPr lang="en-US" sz="1800" dirty="0">
                <a:solidFill>
                  <a:srgbClr val="181A1B"/>
                </a:solidFill>
                <a:effectLst/>
                <a:latin typeface="Times New Roman" panose="02020603050405020304" pitchFamily="18" charset="0"/>
                <a:ea typeface="Times New Roman" panose="02020603050405020304" pitchFamily="18" charset="0"/>
              </a:rPr>
              <a:t> </a:t>
            </a:r>
            <a:endParaRPr lang="en-IN" sz="1800" dirty="0">
              <a:solidFill>
                <a:srgbClr val="000000"/>
              </a:solidFill>
              <a:effectLst/>
              <a:latin typeface="Calibri" panose="020F0502020204030204" pitchFamily="34" charset="0"/>
              <a:ea typeface="Calibri" panose="020F0502020204030204" pitchFamily="34" charset="0"/>
            </a:endParaRPr>
          </a:p>
          <a:p>
            <a:pPr algn="just">
              <a:lnSpc>
                <a:spcPct val="107000"/>
              </a:lnSpc>
              <a:spcAft>
                <a:spcPts val="800"/>
              </a:spcAft>
            </a:pPr>
            <a:r>
              <a:rPr lang="en-US" sz="1800" dirty="0">
                <a:solidFill>
                  <a:srgbClr val="181A1B"/>
                </a:solidFill>
                <a:effectLst/>
                <a:latin typeface="Times New Roman" panose="02020603050405020304" pitchFamily="18" charset="0"/>
                <a:ea typeface="Times New Roman" panose="02020603050405020304" pitchFamily="18" charset="0"/>
              </a:rPr>
              <a:t>[5] Md. Jahid Hasan et al., “Deep Learning-based Detection and Segmentation of COVID-19 &amp; Pneumonia on Chest X-ray Image”, 2021 International Information and Communication Technology for Sustainable Development (ICICT4SD), 27-28 February 2021</a:t>
            </a:r>
            <a:endParaRPr lang="en-IN" sz="1800" dirty="0">
              <a:solidFill>
                <a:srgbClr val="000000"/>
              </a:solidFill>
              <a:effectLst/>
              <a:latin typeface="Calibri" panose="020F0502020204030204" pitchFamily="34" charset="0"/>
              <a:ea typeface="Calibri" panose="020F0502020204030204" pitchFamily="34" charset="0"/>
            </a:endParaRPr>
          </a:p>
          <a:p>
            <a:pPr lvl="0" algn="l" rtl="0">
              <a:lnSpc>
                <a:spcPct val="115000"/>
              </a:lnSpc>
              <a:spcBef>
                <a:spcPts val="0"/>
              </a:spcBef>
              <a:spcAft>
                <a:spcPts val="0"/>
              </a:spcAft>
              <a:buClr>
                <a:schemeClr val="accent2"/>
              </a:buClr>
              <a:buSzPts val="3600"/>
            </a:pPr>
            <a:endParaRPr lang="en-US" sz="1800" dirty="0">
              <a:solidFill>
                <a:srgbClr val="410433"/>
              </a:solidFill>
              <a:latin typeface="Times New Roman" panose="02020603050405020304" pitchFamily="18" charset="0"/>
              <a:cs typeface="Times New Roman" panose="02020603050405020304" pitchFamily="18" charset="0"/>
            </a:endParaRPr>
          </a:p>
        </p:txBody>
      </p:sp>
      <p:sp>
        <p:nvSpPr>
          <p:cNvPr id="14" name="Footer Placeholder 5">
            <a:extLst>
              <a:ext uri="{FF2B5EF4-FFF2-40B4-BE49-F238E27FC236}">
                <a16:creationId xmlns:a16="http://schemas.microsoft.com/office/drawing/2014/main" id="{593FC077-B1BA-49D8-8171-DC3782ADBBD3}"/>
              </a:ext>
            </a:extLst>
          </p:cNvPr>
          <p:cNvSpPr>
            <a:spLocks noGrp="1"/>
          </p:cNvSpPr>
          <p:nvPr>
            <p:ph type="ftr" sz="quarter" idx="11"/>
          </p:nvPr>
        </p:nvSpPr>
        <p:spPr>
          <a:xfrm>
            <a:off x="2517913" y="6435862"/>
            <a:ext cx="6957391" cy="365125"/>
          </a:xfrm>
        </p:spPr>
        <p:txBody>
          <a:bodyPr/>
          <a:lstStyle/>
          <a:p>
            <a:r>
              <a:rPr lang="en-US" sz="1800" b="1" dirty="0">
                <a:solidFill>
                  <a:srgbClr val="0070C0"/>
                </a:solidFill>
              </a:rPr>
              <a:t>Pneumonia Detection </a:t>
            </a:r>
            <a:endParaRPr lang="en-IN" sz="1600" b="1" dirty="0">
              <a:solidFill>
                <a:srgbClr val="0070C0"/>
              </a:solidFill>
            </a:endParaRPr>
          </a:p>
        </p:txBody>
      </p:sp>
    </p:spTree>
    <p:extLst>
      <p:ext uri="{BB962C8B-B14F-4D97-AF65-F5344CB8AC3E}">
        <p14:creationId xmlns:p14="http://schemas.microsoft.com/office/powerpoint/2010/main" val="3848587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1E2794A8-B830-42B4-8C56-10143DC98F68}"/>
              </a:ext>
            </a:extLst>
          </p:cNvPr>
          <p:cNvSpPr txBox="1">
            <a:spLocks noChangeArrowheads="1"/>
          </p:cNvSpPr>
          <p:nvPr/>
        </p:nvSpPr>
        <p:spPr>
          <a:xfrm>
            <a:off x="67566" y="-13148"/>
            <a:ext cx="12020954" cy="9144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defRPr/>
            </a:pPr>
            <a:r>
              <a:rPr lang="en-US" sz="4000" b="1" dirty="0">
                <a:solidFill>
                  <a:srgbClr val="733939"/>
                </a:solidFill>
              </a:rPr>
              <a:t>Contents</a:t>
            </a:r>
          </a:p>
        </p:txBody>
      </p:sp>
      <p:sp>
        <p:nvSpPr>
          <p:cNvPr id="8" name="Line 2">
            <a:extLst>
              <a:ext uri="{FF2B5EF4-FFF2-40B4-BE49-F238E27FC236}">
                <a16:creationId xmlns:a16="http://schemas.microsoft.com/office/drawing/2014/main" id="{0222899A-6EBE-4FEA-981C-7EA533F19839}"/>
              </a:ext>
            </a:extLst>
          </p:cNvPr>
          <p:cNvSpPr>
            <a:spLocks noChangeShapeType="1"/>
          </p:cNvSpPr>
          <p:nvPr/>
        </p:nvSpPr>
        <p:spPr bwMode="auto">
          <a:xfrm flipV="1">
            <a:off x="39856" y="66364"/>
            <a:ext cx="12084578" cy="14064"/>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dirty="0">
              <a:solidFill>
                <a:srgbClr val="003366"/>
              </a:solidFill>
            </a:endParaRPr>
          </a:p>
        </p:txBody>
      </p:sp>
      <p:sp>
        <p:nvSpPr>
          <p:cNvPr id="10" name="Line 3">
            <a:extLst>
              <a:ext uri="{FF2B5EF4-FFF2-40B4-BE49-F238E27FC236}">
                <a16:creationId xmlns:a16="http://schemas.microsoft.com/office/drawing/2014/main" id="{16325F5E-1703-4E03-B4AF-7F6B0A230C04}"/>
              </a:ext>
            </a:extLst>
          </p:cNvPr>
          <p:cNvSpPr>
            <a:spLocks noChangeShapeType="1"/>
          </p:cNvSpPr>
          <p:nvPr/>
        </p:nvSpPr>
        <p:spPr bwMode="auto">
          <a:xfrm flipV="1">
            <a:off x="39856" y="904564"/>
            <a:ext cx="12048664" cy="14064"/>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dirty="0">
              <a:solidFill>
                <a:srgbClr val="003366"/>
              </a:solidFill>
            </a:endParaRPr>
          </a:p>
        </p:txBody>
      </p:sp>
      <p:sp>
        <p:nvSpPr>
          <p:cNvPr id="12" name="Line 5">
            <a:extLst>
              <a:ext uri="{FF2B5EF4-FFF2-40B4-BE49-F238E27FC236}">
                <a16:creationId xmlns:a16="http://schemas.microsoft.com/office/drawing/2014/main" id="{4DF62AB7-B1DF-4732-B717-4D2B72F0BF41}"/>
              </a:ext>
            </a:extLst>
          </p:cNvPr>
          <p:cNvSpPr>
            <a:spLocks noChangeShapeType="1"/>
          </p:cNvSpPr>
          <p:nvPr/>
        </p:nvSpPr>
        <p:spPr bwMode="auto">
          <a:xfrm flipV="1">
            <a:off x="80818" y="6375827"/>
            <a:ext cx="12020954" cy="22573"/>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dirty="0">
              <a:solidFill>
                <a:srgbClr val="003366"/>
              </a:solidFill>
            </a:endParaRPr>
          </a:p>
        </p:txBody>
      </p:sp>
      <p:pic>
        <p:nvPicPr>
          <p:cNvPr id="13" name="Graphic 12" descr="Teacher">
            <a:extLst>
              <a:ext uri="{FF2B5EF4-FFF2-40B4-BE49-F238E27FC236}">
                <a16:creationId xmlns:a16="http://schemas.microsoft.com/office/drawing/2014/main" id="{7774B26C-D2F6-4F09-A74F-E90B56C2CC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480" y="80428"/>
            <a:ext cx="827584" cy="827584"/>
          </a:xfrm>
          <a:prstGeom prst="rect">
            <a:avLst/>
          </a:prstGeom>
        </p:spPr>
      </p:pic>
      <p:sp>
        <p:nvSpPr>
          <p:cNvPr id="4" name="Date Placeholder 3">
            <a:extLst>
              <a:ext uri="{FF2B5EF4-FFF2-40B4-BE49-F238E27FC236}">
                <a16:creationId xmlns:a16="http://schemas.microsoft.com/office/drawing/2014/main" id="{9D9D8141-54BB-4E0C-8337-FD90E5700B21}"/>
              </a:ext>
            </a:extLst>
          </p:cNvPr>
          <p:cNvSpPr>
            <a:spLocks noGrp="1"/>
          </p:cNvSpPr>
          <p:nvPr>
            <p:ph type="dt" sz="half" idx="10"/>
          </p:nvPr>
        </p:nvSpPr>
        <p:spPr>
          <a:xfrm>
            <a:off x="838200" y="6435862"/>
            <a:ext cx="2743200" cy="365125"/>
          </a:xfrm>
        </p:spPr>
        <p:txBody>
          <a:bodyPr/>
          <a:lstStyle/>
          <a:p>
            <a:r>
              <a:rPr lang="en-US" sz="1600" b="1" dirty="0">
                <a:solidFill>
                  <a:srgbClr val="0070C0"/>
                </a:solidFill>
              </a:rPr>
              <a:t>11/25/2024</a:t>
            </a:r>
            <a:endParaRPr lang="en-IN" sz="1600" b="1" dirty="0">
              <a:solidFill>
                <a:srgbClr val="0070C0"/>
              </a:solidFill>
            </a:endParaRPr>
          </a:p>
        </p:txBody>
      </p:sp>
      <p:sp>
        <p:nvSpPr>
          <p:cNvPr id="17" name="Slide Number Placeholder 16">
            <a:extLst>
              <a:ext uri="{FF2B5EF4-FFF2-40B4-BE49-F238E27FC236}">
                <a16:creationId xmlns:a16="http://schemas.microsoft.com/office/drawing/2014/main" id="{74095B53-6072-47AA-9CF5-07FB66DC0E80}"/>
              </a:ext>
            </a:extLst>
          </p:cNvPr>
          <p:cNvSpPr>
            <a:spLocks noGrp="1"/>
          </p:cNvSpPr>
          <p:nvPr>
            <p:ph type="sldNum" sz="quarter" idx="12"/>
          </p:nvPr>
        </p:nvSpPr>
        <p:spPr>
          <a:xfrm>
            <a:off x="8610600" y="6435862"/>
            <a:ext cx="2743200" cy="365125"/>
          </a:xfrm>
        </p:spPr>
        <p:txBody>
          <a:bodyPr/>
          <a:lstStyle/>
          <a:p>
            <a:fld id="{E76708A9-30A0-48BD-8D3F-D9CDB06034EC}" type="slidenum">
              <a:rPr lang="en-IN" sz="1600" b="1" smtClean="0">
                <a:solidFill>
                  <a:srgbClr val="0070C0"/>
                </a:solidFill>
              </a:rPr>
              <a:t>2</a:t>
            </a:fld>
            <a:endParaRPr lang="en-IN" sz="1600" b="1" dirty="0">
              <a:solidFill>
                <a:srgbClr val="0070C0"/>
              </a:solidFill>
            </a:endParaRPr>
          </a:p>
        </p:txBody>
      </p:sp>
      <p:sp>
        <p:nvSpPr>
          <p:cNvPr id="19" name="Rectangle 3">
            <a:extLst>
              <a:ext uri="{FF2B5EF4-FFF2-40B4-BE49-F238E27FC236}">
                <a16:creationId xmlns:a16="http://schemas.microsoft.com/office/drawing/2014/main" id="{D9B65CEF-AD79-4AC8-8A89-87978A091D8F}"/>
              </a:ext>
            </a:extLst>
          </p:cNvPr>
          <p:cNvSpPr txBox="1">
            <a:spLocks noChangeArrowheads="1"/>
          </p:cNvSpPr>
          <p:nvPr/>
        </p:nvSpPr>
        <p:spPr>
          <a:xfrm>
            <a:off x="103480" y="956090"/>
            <a:ext cx="11962378" cy="51263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914400" lvl="1" indent="-457200" algn="l">
              <a:lnSpc>
                <a:spcPct val="150000"/>
              </a:lnSpc>
              <a:buFont typeface="+mj-lt"/>
              <a:buAutoNum type="arabicPeriod"/>
            </a:pPr>
            <a:r>
              <a:rPr lang="en-GB" sz="2400" b="1" dirty="0">
                <a:solidFill>
                  <a:srgbClr val="002060"/>
                </a:solidFill>
                <a:latin typeface="Times New Roman" panose="02020603050405020304" pitchFamily="18" charset="0"/>
                <a:cs typeface="Times New Roman" panose="02020603050405020304" pitchFamily="18" charset="0"/>
              </a:rPr>
              <a:t>Introduction</a:t>
            </a:r>
          </a:p>
          <a:p>
            <a:pPr marL="914400" lvl="1" indent="-457200" algn="l">
              <a:lnSpc>
                <a:spcPct val="150000"/>
              </a:lnSpc>
              <a:buFont typeface="+mj-lt"/>
              <a:buAutoNum type="arabicPeriod"/>
            </a:pPr>
            <a:r>
              <a:rPr lang="en-IN" sz="2400" b="1" dirty="0">
                <a:solidFill>
                  <a:srgbClr val="002060"/>
                </a:solidFill>
                <a:latin typeface="Times New Roman" panose="02020603050405020304" pitchFamily="18" charset="0"/>
                <a:cs typeface="Times New Roman" panose="02020603050405020304" pitchFamily="18" charset="0"/>
              </a:rPr>
              <a:t>Literature Survey</a:t>
            </a:r>
          </a:p>
          <a:p>
            <a:pPr marL="914400" lvl="1" indent="-457200" algn="l">
              <a:lnSpc>
                <a:spcPct val="150000"/>
              </a:lnSpc>
              <a:buFont typeface="+mj-lt"/>
              <a:buAutoNum type="arabicPeriod"/>
            </a:pPr>
            <a:r>
              <a:rPr lang="en-IN" sz="2400" b="1" dirty="0">
                <a:solidFill>
                  <a:srgbClr val="002060"/>
                </a:solidFill>
                <a:latin typeface="Times New Roman" panose="02020603050405020304" pitchFamily="18" charset="0"/>
                <a:cs typeface="Times New Roman" panose="02020603050405020304" pitchFamily="18" charset="0"/>
              </a:rPr>
              <a:t>Problem Description</a:t>
            </a:r>
          </a:p>
          <a:p>
            <a:pPr marL="914400" lvl="1" indent="-457200" algn="l">
              <a:lnSpc>
                <a:spcPct val="150000"/>
              </a:lnSpc>
              <a:buFont typeface="+mj-lt"/>
              <a:buAutoNum type="arabicPeriod"/>
            </a:pPr>
            <a:r>
              <a:rPr lang="en-IN" sz="2400" b="1" dirty="0">
                <a:solidFill>
                  <a:srgbClr val="002060"/>
                </a:solidFill>
                <a:latin typeface="Times New Roman" panose="02020603050405020304" pitchFamily="18" charset="0"/>
                <a:cs typeface="Times New Roman" panose="02020603050405020304" pitchFamily="18" charset="0"/>
              </a:rPr>
              <a:t>Objectives</a:t>
            </a:r>
          </a:p>
          <a:p>
            <a:pPr marL="914400" lvl="1" indent="-457200" algn="l">
              <a:lnSpc>
                <a:spcPct val="150000"/>
              </a:lnSpc>
              <a:buFont typeface="+mj-lt"/>
              <a:buAutoNum type="arabicPeriod"/>
            </a:pPr>
            <a:r>
              <a:rPr lang="en-IN" sz="2400" b="1" dirty="0">
                <a:solidFill>
                  <a:srgbClr val="002060"/>
                </a:solidFill>
                <a:latin typeface="Times New Roman" panose="02020603050405020304" pitchFamily="18" charset="0"/>
                <a:cs typeface="Times New Roman" panose="02020603050405020304" pitchFamily="18" charset="0"/>
              </a:rPr>
              <a:t>System Design &amp; Architecture </a:t>
            </a:r>
          </a:p>
          <a:p>
            <a:pPr marL="914400" lvl="1" indent="-457200" algn="l">
              <a:lnSpc>
                <a:spcPct val="150000"/>
              </a:lnSpc>
              <a:buFont typeface="+mj-lt"/>
              <a:buAutoNum type="arabicPeriod"/>
            </a:pPr>
            <a:r>
              <a:rPr lang="en-IN" sz="2400" b="1" dirty="0">
                <a:solidFill>
                  <a:srgbClr val="002060"/>
                </a:solidFill>
                <a:latin typeface="Times New Roman" panose="02020603050405020304" pitchFamily="18" charset="0"/>
                <a:cs typeface="Times New Roman" panose="02020603050405020304" pitchFamily="18" charset="0"/>
              </a:rPr>
              <a:t>Conclusion</a:t>
            </a:r>
          </a:p>
          <a:p>
            <a:pPr marL="914400" lvl="1" indent="-457200" algn="l">
              <a:lnSpc>
                <a:spcPct val="150000"/>
              </a:lnSpc>
              <a:buFont typeface="+mj-lt"/>
              <a:buAutoNum type="arabicPeriod"/>
            </a:pPr>
            <a:r>
              <a:rPr lang="en-IN" sz="2400" b="1" dirty="0">
                <a:solidFill>
                  <a:srgbClr val="002060"/>
                </a:solidFill>
                <a:latin typeface="Times New Roman" panose="02020603050405020304" pitchFamily="18" charset="0"/>
                <a:cs typeface="Times New Roman" panose="02020603050405020304" pitchFamily="18" charset="0"/>
              </a:rPr>
              <a:t>References</a:t>
            </a:r>
          </a:p>
          <a:p>
            <a:pPr marL="457200" indent="-457200" algn="l">
              <a:lnSpc>
                <a:spcPct val="150000"/>
              </a:lnSpc>
              <a:buFont typeface="+mj-lt"/>
              <a:buAutoNum type="arabicPeriod"/>
            </a:pPr>
            <a:endParaRPr lang="en-IN" sz="2800" b="1" dirty="0">
              <a:solidFill>
                <a:srgbClr val="002060"/>
              </a:solidFill>
              <a:latin typeface="Times New Roman" panose="02020603050405020304" pitchFamily="18" charset="0"/>
              <a:cs typeface="Times New Roman" panose="02020603050405020304" pitchFamily="18" charset="0"/>
            </a:endParaRPr>
          </a:p>
          <a:p>
            <a:pPr algn="l">
              <a:lnSpc>
                <a:spcPct val="150000"/>
              </a:lnSpc>
            </a:pPr>
            <a:endParaRPr lang="en-US" sz="2800" b="1" dirty="0">
              <a:solidFill>
                <a:srgbClr val="002060"/>
              </a:solidFill>
              <a:latin typeface="Times New Roman" panose="02020603050405020304" pitchFamily="18" charset="0"/>
              <a:cs typeface="Times New Roman" panose="02020603050405020304" pitchFamily="18" charset="0"/>
            </a:endParaRPr>
          </a:p>
        </p:txBody>
      </p:sp>
      <p:sp>
        <p:nvSpPr>
          <p:cNvPr id="20" name="Footer Placeholder 5">
            <a:extLst>
              <a:ext uri="{FF2B5EF4-FFF2-40B4-BE49-F238E27FC236}">
                <a16:creationId xmlns:a16="http://schemas.microsoft.com/office/drawing/2014/main" id="{8DDB0135-8711-417C-BE26-13630AE65D8D}"/>
              </a:ext>
            </a:extLst>
          </p:cNvPr>
          <p:cNvSpPr>
            <a:spLocks noGrp="1"/>
          </p:cNvSpPr>
          <p:nvPr>
            <p:ph type="ftr" sz="quarter" idx="11"/>
          </p:nvPr>
        </p:nvSpPr>
        <p:spPr>
          <a:xfrm>
            <a:off x="2517913" y="6435862"/>
            <a:ext cx="6957391" cy="365125"/>
          </a:xfrm>
        </p:spPr>
        <p:txBody>
          <a:bodyPr/>
          <a:lstStyle/>
          <a:p>
            <a:endParaRPr lang="en-US" sz="1600" b="1" dirty="0">
              <a:solidFill>
                <a:srgbClr val="0070C0"/>
              </a:solidFill>
            </a:endParaRPr>
          </a:p>
          <a:p>
            <a:r>
              <a:rPr lang="en-US" sz="1800" b="1" dirty="0">
                <a:solidFill>
                  <a:srgbClr val="0070C0"/>
                </a:solidFill>
              </a:rPr>
              <a:t>Pneumonia Detection </a:t>
            </a:r>
            <a:endParaRPr lang="en-IN" sz="1800" b="1" dirty="0">
              <a:solidFill>
                <a:srgbClr val="0070C0"/>
              </a:solidFill>
            </a:endParaRPr>
          </a:p>
          <a:p>
            <a:endParaRPr lang="en-IN" sz="1600" b="1" dirty="0">
              <a:solidFill>
                <a:srgbClr val="0070C0"/>
              </a:solidFill>
            </a:endParaRPr>
          </a:p>
        </p:txBody>
      </p:sp>
    </p:spTree>
    <p:extLst>
      <p:ext uri="{BB962C8B-B14F-4D97-AF65-F5344CB8AC3E}">
        <p14:creationId xmlns:p14="http://schemas.microsoft.com/office/powerpoint/2010/main" val="6404525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30D6D2-7D44-8C40-9C4F-298F25E6C5AB}"/>
            </a:ext>
          </a:extLst>
        </p:cNvPr>
        <p:cNvGrpSpPr/>
        <p:nvPr/>
      </p:nvGrpSpPr>
      <p:grpSpPr>
        <a:xfrm>
          <a:off x="0" y="0"/>
          <a:ext cx="0" cy="0"/>
          <a:chOff x="0" y="0"/>
          <a:chExt cx="0" cy="0"/>
        </a:xfrm>
      </p:grpSpPr>
      <p:sp>
        <p:nvSpPr>
          <p:cNvPr id="7" name="Rectangle 2">
            <a:extLst>
              <a:ext uri="{FF2B5EF4-FFF2-40B4-BE49-F238E27FC236}">
                <a16:creationId xmlns:a16="http://schemas.microsoft.com/office/drawing/2014/main" id="{27B9A89C-526A-1338-8E0A-98514C1B38C6}"/>
              </a:ext>
            </a:extLst>
          </p:cNvPr>
          <p:cNvSpPr txBox="1">
            <a:spLocks noChangeArrowheads="1"/>
          </p:cNvSpPr>
          <p:nvPr/>
        </p:nvSpPr>
        <p:spPr>
          <a:xfrm>
            <a:off x="67566" y="-13148"/>
            <a:ext cx="12020954" cy="9144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defRPr/>
            </a:pPr>
            <a:r>
              <a:rPr lang="en-US" sz="4000" b="1" dirty="0">
                <a:solidFill>
                  <a:srgbClr val="733939"/>
                </a:solidFill>
              </a:rPr>
              <a:t>7. References</a:t>
            </a:r>
            <a:endParaRPr lang="en-IN" sz="4000" b="1" dirty="0">
              <a:solidFill>
                <a:srgbClr val="733939"/>
              </a:solidFill>
            </a:endParaRPr>
          </a:p>
        </p:txBody>
      </p:sp>
      <p:sp>
        <p:nvSpPr>
          <p:cNvPr id="8" name="Line 2">
            <a:extLst>
              <a:ext uri="{FF2B5EF4-FFF2-40B4-BE49-F238E27FC236}">
                <a16:creationId xmlns:a16="http://schemas.microsoft.com/office/drawing/2014/main" id="{D335D10B-E072-E9EA-4B7D-0F64CCEB3888}"/>
              </a:ext>
            </a:extLst>
          </p:cNvPr>
          <p:cNvSpPr>
            <a:spLocks noChangeShapeType="1"/>
          </p:cNvSpPr>
          <p:nvPr/>
        </p:nvSpPr>
        <p:spPr bwMode="auto">
          <a:xfrm flipV="1">
            <a:off x="39856" y="66364"/>
            <a:ext cx="12084578" cy="14064"/>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dirty="0">
              <a:solidFill>
                <a:srgbClr val="003366"/>
              </a:solidFill>
            </a:endParaRPr>
          </a:p>
        </p:txBody>
      </p:sp>
      <p:sp>
        <p:nvSpPr>
          <p:cNvPr id="10" name="Line 3">
            <a:extLst>
              <a:ext uri="{FF2B5EF4-FFF2-40B4-BE49-F238E27FC236}">
                <a16:creationId xmlns:a16="http://schemas.microsoft.com/office/drawing/2014/main" id="{7ADE35B7-91B7-11F8-05A6-3149553480FD}"/>
              </a:ext>
            </a:extLst>
          </p:cNvPr>
          <p:cNvSpPr>
            <a:spLocks noChangeShapeType="1"/>
          </p:cNvSpPr>
          <p:nvPr/>
        </p:nvSpPr>
        <p:spPr bwMode="auto">
          <a:xfrm flipV="1">
            <a:off x="39856" y="904564"/>
            <a:ext cx="12048664" cy="14064"/>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dirty="0">
              <a:solidFill>
                <a:srgbClr val="003366"/>
              </a:solidFill>
            </a:endParaRPr>
          </a:p>
        </p:txBody>
      </p:sp>
      <p:sp>
        <p:nvSpPr>
          <p:cNvPr id="12" name="Line 5">
            <a:extLst>
              <a:ext uri="{FF2B5EF4-FFF2-40B4-BE49-F238E27FC236}">
                <a16:creationId xmlns:a16="http://schemas.microsoft.com/office/drawing/2014/main" id="{FD992967-5C94-EA86-B122-9523CB4BFB3E}"/>
              </a:ext>
            </a:extLst>
          </p:cNvPr>
          <p:cNvSpPr>
            <a:spLocks noChangeShapeType="1"/>
          </p:cNvSpPr>
          <p:nvPr/>
        </p:nvSpPr>
        <p:spPr bwMode="auto">
          <a:xfrm flipV="1">
            <a:off x="80818" y="6375827"/>
            <a:ext cx="12020954" cy="22573"/>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dirty="0">
              <a:solidFill>
                <a:srgbClr val="003366"/>
              </a:solidFill>
            </a:endParaRPr>
          </a:p>
        </p:txBody>
      </p:sp>
      <p:pic>
        <p:nvPicPr>
          <p:cNvPr id="13" name="Graphic 12" descr="Teacher">
            <a:extLst>
              <a:ext uri="{FF2B5EF4-FFF2-40B4-BE49-F238E27FC236}">
                <a16:creationId xmlns:a16="http://schemas.microsoft.com/office/drawing/2014/main" id="{6B77A0FF-C069-9C72-298D-17383B803F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480" y="80428"/>
            <a:ext cx="827584" cy="827584"/>
          </a:xfrm>
          <a:prstGeom prst="rect">
            <a:avLst/>
          </a:prstGeom>
        </p:spPr>
      </p:pic>
      <p:sp>
        <p:nvSpPr>
          <p:cNvPr id="4" name="Date Placeholder 3">
            <a:extLst>
              <a:ext uri="{FF2B5EF4-FFF2-40B4-BE49-F238E27FC236}">
                <a16:creationId xmlns:a16="http://schemas.microsoft.com/office/drawing/2014/main" id="{BD2FE524-6300-7302-4533-3F36DC1683FE}"/>
              </a:ext>
            </a:extLst>
          </p:cNvPr>
          <p:cNvSpPr>
            <a:spLocks noGrp="1"/>
          </p:cNvSpPr>
          <p:nvPr>
            <p:ph type="dt" sz="half" idx="10"/>
          </p:nvPr>
        </p:nvSpPr>
        <p:spPr>
          <a:xfrm>
            <a:off x="838200" y="6435862"/>
            <a:ext cx="2743200" cy="365125"/>
          </a:xfrm>
        </p:spPr>
        <p:txBody>
          <a:bodyPr/>
          <a:lstStyle/>
          <a:p>
            <a:endParaRPr lang="en-US" sz="1600" b="1" dirty="0">
              <a:solidFill>
                <a:srgbClr val="0070C0"/>
              </a:solidFill>
            </a:endParaRPr>
          </a:p>
          <a:p>
            <a:r>
              <a:rPr lang="en-US" sz="1600" b="1" dirty="0">
                <a:solidFill>
                  <a:srgbClr val="0070C0"/>
                </a:solidFill>
              </a:rPr>
              <a:t>11/25/2024</a:t>
            </a:r>
            <a:endParaRPr lang="en-IN" sz="1600" b="1" dirty="0">
              <a:solidFill>
                <a:srgbClr val="0070C0"/>
              </a:solidFill>
            </a:endParaRPr>
          </a:p>
          <a:p>
            <a:endParaRPr lang="en-IN" sz="1600" b="1" dirty="0">
              <a:solidFill>
                <a:srgbClr val="0070C0"/>
              </a:solidFill>
            </a:endParaRPr>
          </a:p>
        </p:txBody>
      </p:sp>
      <p:sp>
        <p:nvSpPr>
          <p:cNvPr id="17" name="Slide Number Placeholder 16">
            <a:extLst>
              <a:ext uri="{FF2B5EF4-FFF2-40B4-BE49-F238E27FC236}">
                <a16:creationId xmlns:a16="http://schemas.microsoft.com/office/drawing/2014/main" id="{DD970243-EECA-F7E0-9B25-61794E94C7B1}"/>
              </a:ext>
            </a:extLst>
          </p:cNvPr>
          <p:cNvSpPr>
            <a:spLocks noGrp="1"/>
          </p:cNvSpPr>
          <p:nvPr>
            <p:ph type="sldNum" sz="quarter" idx="12"/>
          </p:nvPr>
        </p:nvSpPr>
        <p:spPr>
          <a:xfrm>
            <a:off x="8610600" y="6435862"/>
            <a:ext cx="2743200" cy="365125"/>
          </a:xfrm>
        </p:spPr>
        <p:txBody>
          <a:bodyPr/>
          <a:lstStyle/>
          <a:p>
            <a:fld id="{E76708A9-30A0-48BD-8D3F-D9CDB06034EC}" type="slidenum">
              <a:rPr lang="en-IN" sz="1600" b="1" smtClean="0">
                <a:solidFill>
                  <a:srgbClr val="0070C0"/>
                </a:solidFill>
              </a:rPr>
              <a:t>20</a:t>
            </a:fld>
            <a:endParaRPr lang="en-IN" sz="1600" b="1" dirty="0">
              <a:solidFill>
                <a:srgbClr val="0070C0"/>
              </a:solidFill>
            </a:endParaRPr>
          </a:p>
        </p:txBody>
      </p:sp>
      <p:sp>
        <p:nvSpPr>
          <p:cNvPr id="19" name="Rectangle 3">
            <a:extLst>
              <a:ext uri="{FF2B5EF4-FFF2-40B4-BE49-F238E27FC236}">
                <a16:creationId xmlns:a16="http://schemas.microsoft.com/office/drawing/2014/main" id="{24D9147F-4154-8B6D-D370-7E83474C1D7D}"/>
              </a:ext>
            </a:extLst>
          </p:cNvPr>
          <p:cNvSpPr txBox="1">
            <a:spLocks noChangeArrowheads="1"/>
          </p:cNvSpPr>
          <p:nvPr/>
        </p:nvSpPr>
        <p:spPr>
          <a:xfrm>
            <a:off x="80818" y="956090"/>
            <a:ext cx="11985040" cy="538227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pPr>
            <a:endParaRPr lang="en-GB" b="1" dirty="0">
              <a:solidFill>
                <a:srgbClr val="002060"/>
              </a:solidFill>
              <a:latin typeface="Times New Roman" panose="02020603050405020304" pitchFamily="18" charset="0"/>
              <a:cs typeface="Times New Roman" panose="02020603050405020304" pitchFamily="18" charset="0"/>
            </a:endParaRPr>
          </a:p>
        </p:txBody>
      </p:sp>
      <p:sp>
        <p:nvSpPr>
          <p:cNvPr id="14" name="Footer Placeholder 5">
            <a:extLst>
              <a:ext uri="{FF2B5EF4-FFF2-40B4-BE49-F238E27FC236}">
                <a16:creationId xmlns:a16="http://schemas.microsoft.com/office/drawing/2014/main" id="{917A0264-3DA7-ED14-C645-3AC41157DD41}"/>
              </a:ext>
            </a:extLst>
          </p:cNvPr>
          <p:cNvSpPr>
            <a:spLocks noGrp="1"/>
          </p:cNvSpPr>
          <p:nvPr>
            <p:ph type="ftr" sz="quarter" idx="11"/>
          </p:nvPr>
        </p:nvSpPr>
        <p:spPr>
          <a:xfrm>
            <a:off x="2517913" y="6435862"/>
            <a:ext cx="6957391" cy="365125"/>
          </a:xfrm>
        </p:spPr>
        <p:txBody>
          <a:bodyPr/>
          <a:lstStyle/>
          <a:p>
            <a:r>
              <a:rPr lang="en-US" sz="1800" b="1" dirty="0">
                <a:solidFill>
                  <a:srgbClr val="0070C0"/>
                </a:solidFill>
              </a:rPr>
              <a:t>Pneumonia Detection </a:t>
            </a:r>
            <a:endParaRPr lang="en-IN" sz="1600" b="1" dirty="0">
              <a:solidFill>
                <a:srgbClr val="0070C0"/>
              </a:solidFill>
            </a:endParaRPr>
          </a:p>
        </p:txBody>
      </p:sp>
      <p:sp>
        <p:nvSpPr>
          <p:cNvPr id="3" name="TextBox 2">
            <a:extLst>
              <a:ext uri="{FF2B5EF4-FFF2-40B4-BE49-F238E27FC236}">
                <a16:creationId xmlns:a16="http://schemas.microsoft.com/office/drawing/2014/main" id="{C02D5E82-A3E9-E79A-1B9E-8890724F955F}"/>
              </a:ext>
            </a:extLst>
          </p:cNvPr>
          <p:cNvSpPr txBox="1"/>
          <p:nvPr/>
        </p:nvSpPr>
        <p:spPr>
          <a:xfrm>
            <a:off x="180661" y="994466"/>
            <a:ext cx="11767053" cy="5343899"/>
          </a:xfrm>
          <a:prstGeom prst="rect">
            <a:avLst/>
          </a:prstGeom>
          <a:noFill/>
        </p:spPr>
        <p:txBody>
          <a:bodyPr wrap="square">
            <a:spAutoFit/>
          </a:bodyPr>
          <a:lstStyle/>
          <a:p>
            <a:pPr algn="just">
              <a:lnSpc>
                <a:spcPct val="107000"/>
              </a:lnSpc>
              <a:spcAft>
                <a:spcPts val="800"/>
              </a:spcAft>
            </a:pPr>
            <a:r>
              <a:rPr lang="en-US" sz="1800" dirty="0">
                <a:solidFill>
                  <a:srgbClr val="181A1B"/>
                </a:solidFill>
                <a:effectLst/>
                <a:latin typeface="Times New Roman" panose="02020603050405020304" pitchFamily="18" charset="0"/>
                <a:ea typeface="Times New Roman" panose="02020603050405020304" pitchFamily="18" charset="0"/>
              </a:rPr>
              <a:t>[</a:t>
            </a:r>
            <a:r>
              <a:rPr lang="en-US" dirty="0">
                <a:solidFill>
                  <a:srgbClr val="181A1B"/>
                </a:solidFill>
                <a:latin typeface="Times New Roman" panose="02020603050405020304" pitchFamily="18" charset="0"/>
                <a:ea typeface="Times New Roman" panose="02020603050405020304" pitchFamily="18" charset="0"/>
              </a:rPr>
              <a:t>6</a:t>
            </a:r>
            <a:r>
              <a:rPr lang="en-US" sz="1800" dirty="0">
                <a:solidFill>
                  <a:srgbClr val="181A1B"/>
                </a:solidFill>
                <a:effectLst/>
                <a:latin typeface="Times New Roman" panose="02020603050405020304" pitchFamily="18" charset="0"/>
                <a:ea typeface="Times New Roman" panose="02020603050405020304" pitchFamily="18" charset="0"/>
              </a:rPr>
              <a:t>] LeCun, Y.; Boser, B.; Denker, J.S.; Henderson, D.; Howard, R.E.; Hubbard, W.; Jackel, L.D. Backpropagation applied to handwritten zip code recognition. Neural Comput. 1989, 1, 541–551.</a:t>
            </a:r>
            <a:endParaRPr lang="en-IN" sz="1600" dirty="0">
              <a:solidFill>
                <a:srgbClr val="000000"/>
              </a:solidFill>
              <a:effectLst/>
              <a:latin typeface="Calibri" panose="020F0502020204030204" pitchFamily="34" charset="0"/>
              <a:ea typeface="Calibri" panose="020F0502020204030204" pitchFamily="34" charset="0"/>
            </a:endParaRPr>
          </a:p>
          <a:p>
            <a:pPr algn="just">
              <a:lnSpc>
                <a:spcPct val="107000"/>
              </a:lnSpc>
              <a:spcAft>
                <a:spcPts val="800"/>
              </a:spcAft>
            </a:pPr>
            <a:r>
              <a:rPr lang="en-US" sz="1800" dirty="0">
                <a:solidFill>
                  <a:srgbClr val="181A1B"/>
                </a:solidFill>
                <a:effectLst/>
                <a:latin typeface="Times New Roman" panose="02020603050405020304" pitchFamily="18" charset="0"/>
                <a:ea typeface="Times New Roman" panose="02020603050405020304" pitchFamily="18" charset="0"/>
              </a:rPr>
              <a:t> </a:t>
            </a:r>
            <a:endParaRPr lang="en-IN" sz="1600" dirty="0">
              <a:solidFill>
                <a:srgbClr val="000000"/>
              </a:solidFill>
              <a:effectLst/>
              <a:latin typeface="Calibri" panose="020F0502020204030204" pitchFamily="34" charset="0"/>
              <a:ea typeface="Calibri" panose="020F0502020204030204" pitchFamily="34" charset="0"/>
            </a:endParaRPr>
          </a:p>
          <a:p>
            <a:pPr algn="just">
              <a:lnSpc>
                <a:spcPct val="107000"/>
              </a:lnSpc>
              <a:spcAft>
                <a:spcPts val="800"/>
              </a:spcAft>
            </a:pPr>
            <a:r>
              <a:rPr lang="en-US" sz="1800" dirty="0">
                <a:solidFill>
                  <a:srgbClr val="181A1B"/>
                </a:solidFill>
                <a:effectLst/>
                <a:latin typeface="Times New Roman" panose="02020603050405020304" pitchFamily="18" charset="0"/>
                <a:ea typeface="Times New Roman" panose="02020603050405020304" pitchFamily="18" charset="0"/>
              </a:rPr>
              <a:t>[7] Krizhevsky, A.; Sutskever, I.; Hinton, G.E. Imagenet classification with deep convolutional neural networks. Adv. Neural Inf. Process. Syst. 2012, 25, 1097–1105.</a:t>
            </a:r>
            <a:endParaRPr lang="en-IN" sz="1600" dirty="0">
              <a:solidFill>
                <a:srgbClr val="000000"/>
              </a:solidFill>
              <a:effectLst/>
              <a:latin typeface="Calibri" panose="020F0502020204030204" pitchFamily="34" charset="0"/>
              <a:ea typeface="Calibri" panose="020F0502020204030204" pitchFamily="34" charset="0"/>
            </a:endParaRPr>
          </a:p>
          <a:p>
            <a:pPr algn="just">
              <a:lnSpc>
                <a:spcPct val="107000"/>
              </a:lnSpc>
              <a:spcAft>
                <a:spcPts val="800"/>
              </a:spcAft>
            </a:pPr>
            <a:r>
              <a:rPr lang="en-US" sz="1800" dirty="0">
                <a:solidFill>
                  <a:srgbClr val="181A1B"/>
                </a:solidFill>
                <a:effectLst/>
                <a:latin typeface="Times New Roman" panose="02020603050405020304" pitchFamily="18" charset="0"/>
                <a:ea typeface="Times New Roman" panose="02020603050405020304" pitchFamily="18" charset="0"/>
              </a:rPr>
              <a:t> </a:t>
            </a:r>
            <a:endParaRPr lang="en-IN" sz="1600" dirty="0">
              <a:solidFill>
                <a:srgbClr val="000000"/>
              </a:solidFill>
              <a:effectLst/>
              <a:latin typeface="Calibri" panose="020F0502020204030204" pitchFamily="34" charset="0"/>
              <a:ea typeface="Calibri" panose="020F0502020204030204" pitchFamily="34" charset="0"/>
            </a:endParaRPr>
          </a:p>
          <a:p>
            <a:pPr algn="just">
              <a:lnSpc>
                <a:spcPct val="107000"/>
              </a:lnSpc>
              <a:spcAft>
                <a:spcPts val="800"/>
              </a:spcAft>
            </a:pPr>
            <a:r>
              <a:rPr lang="en-US" sz="1800" dirty="0">
                <a:solidFill>
                  <a:srgbClr val="181A1B"/>
                </a:solidFill>
                <a:effectLst/>
                <a:latin typeface="Times New Roman" panose="02020603050405020304" pitchFamily="18" charset="0"/>
                <a:ea typeface="Times New Roman" panose="02020603050405020304" pitchFamily="18" charset="0"/>
              </a:rPr>
              <a:t>[8] Simonyan, K.; Zisserman, A. Very deep convolutional networks for large-scale image recognition. arXiv 2014, arXiv:1409.1556</a:t>
            </a:r>
            <a:endParaRPr lang="en-IN" sz="1600" dirty="0">
              <a:solidFill>
                <a:srgbClr val="000000"/>
              </a:solidFill>
              <a:effectLst/>
              <a:latin typeface="Calibri" panose="020F0502020204030204" pitchFamily="34" charset="0"/>
              <a:ea typeface="Calibri" panose="020F0502020204030204" pitchFamily="34" charset="0"/>
            </a:endParaRPr>
          </a:p>
          <a:p>
            <a:pPr algn="just">
              <a:lnSpc>
                <a:spcPct val="107000"/>
              </a:lnSpc>
              <a:spcAft>
                <a:spcPts val="800"/>
              </a:spcAft>
            </a:pPr>
            <a:r>
              <a:rPr lang="en-US" sz="1800" dirty="0">
                <a:solidFill>
                  <a:srgbClr val="181A1B"/>
                </a:solidFill>
                <a:effectLst/>
                <a:latin typeface="Times New Roman" panose="02020603050405020304" pitchFamily="18" charset="0"/>
                <a:ea typeface="Times New Roman" panose="02020603050405020304" pitchFamily="18" charset="0"/>
              </a:rPr>
              <a:t> </a:t>
            </a:r>
            <a:endParaRPr lang="en-IN" sz="1600" dirty="0">
              <a:solidFill>
                <a:srgbClr val="000000"/>
              </a:solidFill>
              <a:effectLst/>
              <a:latin typeface="Calibri" panose="020F0502020204030204" pitchFamily="34" charset="0"/>
              <a:ea typeface="Calibri" panose="020F0502020204030204" pitchFamily="34" charset="0"/>
            </a:endParaRPr>
          </a:p>
          <a:p>
            <a:pPr algn="just">
              <a:lnSpc>
                <a:spcPct val="107000"/>
              </a:lnSpc>
              <a:spcAft>
                <a:spcPts val="800"/>
              </a:spcAft>
            </a:pPr>
            <a:r>
              <a:rPr lang="en-US" sz="1800" dirty="0">
                <a:solidFill>
                  <a:srgbClr val="181A1B"/>
                </a:solidFill>
                <a:effectLst/>
                <a:latin typeface="Times New Roman" panose="02020603050405020304" pitchFamily="18" charset="0"/>
                <a:ea typeface="Times New Roman" panose="02020603050405020304" pitchFamily="18" charset="0"/>
              </a:rPr>
              <a:t>[</a:t>
            </a:r>
            <a:r>
              <a:rPr lang="en-US" dirty="0">
                <a:solidFill>
                  <a:srgbClr val="181A1B"/>
                </a:solidFill>
                <a:latin typeface="Times New Roman" panose="02020603050405020304" pitchFamily="18" charset="0"/>
                <a:ea typeface="Times New Roman" panose="02020603050405020304" pitchFamily="18" charset="0"/>
              </a:rPr>
              <a:t>9</a:t>
            </a:r>
            <a:r>
              <a:rPr lang="en-US" sz="1800" dirty="0">
                <a:solidFill>
                  <a:srgbClr val="181A1B"/>
                </a:solidFill>
                <a:effectLst/>
                <a:latin typeface="Times New Roman" panose="02020603050405020304" pitchFamily="18" charset="0"/>
                <a:ea typeface="Times New Roman" panose="02020603050405020304" pitchFamily="18" charset="0"/>
              </a:rPr>
              <a:t>] R. R. Selvaraju, M. Cogswell, A. Das, R. Vedantam, D. Parikh and D. Batra, "Grad-CAM: Visual Explanations from Deep Networks via Gradient-Based Localization," 2017 IEEE International Conference on Computer Vision (ICCV), Venice, 2017, pp. 618-626. </a:t>
            </a:r>
            <a:endParaRPr lang="en-IN" sz="1600" dirty="0">
              <a:solidFill>
                <a:srgbClr val="000000"/>
              </a:solidFill>
              <a:effectLst/>
              <a:latin typeface="Calibri" panose="020F0502020204030204" pitchFamily="34" charset="0"/>
              <a:ea typeface="Calibri" panose="020F0502020204030204" pitchFamily="34" charset="0"/>
            </a:endParaRPr>
          </a:p>
          <a:p>
            <a:pPr algn="just">
              <a:lnSpc>
                <a:spcPct val="107000"/>
              </a:lnSpc>
              <a:spcAft>
                <a:spcPts val="800"/>
              </a:spcAft>
            </a:pPr>
            <a:r>
              <a:rPr lang="en-US" sz="1800" dirty="0">
                <a:solidFill>
                  <a:srgbClr val="181A1B"/>
                </a:solidFill>
                <a:effectLst/>
                <a:latin typeface="Times New Roman" panose="02020603050405020304" pitchFamily="18" charset="0"/>
                <a:ea typeface="Times New Roman" panose="02020603050405020304" pitchFamily="18" charset="0"/>
              </a:rPr>
              <a:t> </a:t>
            </a:r>
            <a:endParaRPr lang="en-IN" sz="1600" dirty="0">
              <a:solidFill>
                <a:srgbClr val="000000"/>
              </a:solidFill>
              <a:effectLst/>
              <a:latin typeface="Calibri" panose="020F0502020204030204" pitchFamily="34" charset="0"/>
              <a:ea typeface="Calibri" panose="020F0502020204030204" pitchFamily="34" charset="0"/>
            </a:endParaRPr>
          </a:p>
          <a:p>
            <a:pPr algn="just">
              <a:lnSpc>
                <a:spcPct val="107000"/>
              </a:lnSpc>
              <a:spcAft>
                <a:spcPts val="800"/>
              </a:spcAft>
            </a:pPr>
            <a:r>
              <a:rPr lang="en-US" sz="1800" dirty="0">
                <a:solidFill>
                  <a:srgbClr val="181A1B"/>
                </a:solidFill>
                <a:effectLst/>
                <a:latin typeface="Times New Roman" panose="02020603050405020304" pitchFamily="18" charset="0"/>
                <a:ea typeface="Times New Roman" panose="02020603050405020304" pitchFamily="18" charset="0"/>
              </a:rPr>
              <a:t>[10] L. Wang and A. Wong, "COVID-Net: A tailored deep convolutional neural network design for detection of COVID-19 cases from chest radiography images," arXiv:2003.09871, 2020. </a:t>
            </a:r>
            <a:endParaRPr lang="en-IN" sz="16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0520977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Line 2">
            <a:extLst>
              <a:ext uri="{FF2B5EF4-FFF2-40B4-BE49-F238E27FC236}">
                <a16:creationId xmlns:a16="http://schemas.microsoft.com/office/drawing/2014/main" id="{0222899A-6EBE-4FEA-981C-7EA533F19839}"/>
              </a:ext>
            </a:extLst>
          </p:cNvPr>
          <p:cNvSpPr>
            <a:spLocks noChangeShapeType="1"/>
          </p:cNvSpPr>
          <p:nvPr/>
        </p:nvSpPr>
        <p:spPr bwMode="auto">
          <a:xfrm flipV="1">
            <a:off x="39856" y="66364"/>
            <a:ext cx="12084578" cy="14064"/>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dirty="0">
              <a:solidFill>
                <a:srgbClr val="003366"/>
              </a:solidFill>
            </a:endParaRPr>
          </a:p>
        </p:txBody>
      </p:sp>
      <p:sp>
        <p:nvSpPr>
          <p:cNvPr id="12" name="Line 5">
            <a:extLst>
              <a:ext uri="{FF2B5EF4-FFF2-40B4-BE49-F238E27FC236}">
                <a16:creationId xmlns:a16="http://schemas.microsoft.com/office/drawing/2014/main" id="{4DF62AB7-B1DF-4732-B717-4D2B72F0BF41}"/>
              </a:ext>
            </a:extLst>
          </p:cNvPr>
          <p:cNvSpPr>
            <a:spLocks noChangeShapeType="1"/>
          </p:cNvSpPr>
          <p:nvPr/>
        </p:nvSpPr>
        <p:spPr bwMode="auto">
          <a:xfrm flipV="1">
            <a:off x="80818" y="6375827"/>
            <a:ext cx="12020954" cy="22573"/>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dirty="0">
              <a:solidFill>
                <a:srgbClr val="003366"/>
              </a:solidFill>
            </a:endParaRPr>
          </a:p>
        </p:txBody>
      </p:sp>
      <p:sp>
        <p:nvSpPr>
          <p:cNvPr id="4" name="Date Placeholder 3">
            <a:extLst>
              <a:ext uri="{FF2B5EF4-FFF2-40B4-BE49-F238E27FC236}">
                <a16:creationId xmlns:a16="http://schemas.microsoft.com/office/drawing/2014/main" id="{9D9D8141-54BB-4E0C-8337-FD90E5700B21}"/>
              </a:ext>
            </a:extLst>
          </p:cNvPr>
          <p:cNvSpPr>
            <a:spLocks noGrp="1"/>
          </p:cNvSpPr>
          <p:nvPr>
            <p:ph type="dt" sz="half" idx="10"/>
          </p:nvPr>
        </p:nvSpPr>
        <p:spPr>
          <a:xfrm>
            <a:off x="838200" y="6435862"/>
            <a:ext cx="2743200" cy="365125"/>
          </a:xfrm>
        </p:spPr>
        <p:txBody>
          <a:bodyPr/>
          <a:lstStyle/>
          <a:p>
            <a:r>
              <a:rPr lang="en-US" sz="1600" b="1" dirty="0">
                <a:solidFill>
                  <a:srgbClr val="0070C0"/>
                </a:solidFill>
              </a:rPr>
              <a:t>11/25/2024</a:t>
            </a:r>
            <a:endParaRPr lang="en-IN" sz="1600" b="1" dirty="0">
              <a:solidFill>
                <a:srgbClr val="0070C0"/>
              </a:solidFill>
            </a:endParaRPr>
          </a:p>
        </p:txBody>
      </p:sp>
      <p:sp>
        <p:nvSpPr>
          <p:cNvPr id="17" name="Slide Number Placeholder 16">
            <a:extLst>
              <a:ext uri="{FF2B5EF4-FFF2-40B4-BE49-F238E27FC236}">
                <a16:creationId xmlns:a16="http://schemas.microsoft.com/office/drawing/2014/main" id="{74095B53-6072-47AA-9CF5-07FB66DC0E80}"/>
              </a:ext>
            </a:extLst>
          </p:cNvPr>
          <p:cNvSpPr>
            <a:spLocks noGrp="1"/>
          </p:cNvSpPr>
          <p:nvPr>
            <p:ph type="sldNum" sz="quarter" idx="12"/>
          </p:nvPr>
        </p:nvSpPr>
        <p:spPr>
          <a:xfrm>
            <a:off x="8610600" y="6435862"/>
            <a:ext cx="2743200" cy="365125"/>
          </a:xfrm>
        </p:spPr>
        <p:txBody>
          <a:bodyPr/>
          <a:lstStyle/>
          <a:p>
            <a:fld id="{E76708A9-30A0-48BD-8D3F-D9CDB06034EC}" type="slidenum">
              <a:rPr lang="en-IN" sz="1600" b="1" smtClean="0">
                <a:solidFill>
                  <a:srgbClr val="0070C0"/>
                </a:solidFill>
              </a:rPr>
              <a:t>21</a:t>
            </a:fld>
            <a:endParaRPr lang="en-IN" sz="1600" b="1" dirty="0">
              <a:solidFill>
                <a:srgbClr val="0070C0"/>
              </a:solidFill>
            </a:endParaRPr>
          </a:p>
        </p:txBody>
      </p:sp>
      <p:sp>
        <p:nvSpPr>
          <p:cNvPr id="19" name="Rectangle 3">
            <a:extLst>
              <a:ext uri="{FF2B5EF4-FFF2-40B4-BE49-F238E27FC236}">
                <a16:creationId xmlns:a16="http://schemas.microsoft.com/office/drawing/2014/main" id="{D9B65CEF-AD79-4AC8-8A89-87978A091D8F}"/>
              </a:ext>
            </a:extLst>
          </p:cNvPr>
          <p:cNvSpPr txBox="1">
            <a:spLocks noChangeArrowheads="1"/>
          </p:cNvSpPr>
          <p:nvPr/>
        </p:nvSpPr>
        <p:spPr>
          <a:xfrm>
            <a:off x="80818" y="956090"/>
            <a:ext cx="11985040" cy="45259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pPr>
            <a:endParaRPr lang="en-GB" b="1" dirty="0">
              <a:solidFill>
                <a:srgbClr val="002060"/>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13CC0A76-1584-4CC0-A3C7-D768D3541DBA}"/>
              </a:ext>
            </a:extLst>
          </p:cNvPr>
          <p:cNvSpPr txBox="1"/>
          <p:nvPr/>
        </p:nvSpPr>
        <p:spPr>
          <a:xfrm>
            <a:off x="99638" y="77422"/>
            <a:ext cx="11985040" cy="6335260"/>
          </a:xfrm>
          <a:prstGeom prst="rect">
            <a:avLst/>
          </a:prstGeom>
          <a:noFill/>
        </p:spPr>
        <p:txBody>
          <a:bodyPr wrap="square">
            <a:spAutoFit/>
          </a:bodyPr>
          <a:lstStyle/>
          <a:p>
            <a:pPr lvl="1" algn="ctr">
              <a:lnSpc>
                <a:spcPct val="200000"/>
              </a:lnSpc>
            </a:pPr>
            <a:endParaRPr lang="en-GB" sz="3200" b="0" i="0" dirty="0">
              <a:solidFill>
                <a:srgbClr val="3B3835"/>
              </a:solidFill>
              <a:effectLst/>
              <a:latin typeface="HelveticaNeue-Light"/>
            </a:endParaRPr>
          </a:p>
          <a:p>
            <a:pPr lvl="1" algn="ctr">
              <a:lnSpc>
                <a:spcPct val="200000"/>
              </a:lnSpc>
            </a:pPr>
            <a:endParaRPr lang="en-GB" sz="3200" dirty="0">
              <a:solidFill>
                <a:srgbClr val="3B3835"/>
              </a:solidFill>
              <a:latin typeface="HelveticaNeue-Light"/>
            </a:endParaRPr>
          </a:p>
          <a:p>
            <a:pPr lvl="1" algn="ctr">
              <a:lnSpc>
                <a:spcPct val="200000"/>
              </a:lnSpc>
            </a:pPr>
            <a:r>
              <a:rPr lang="en-GB" sz="4800" b="0" i="0" dirty="0">
                <a:solidFill>
                  <a:srgbClr val="3B3835"/>
                </a:solidFill>
                <a:effectLst/>
                <a:latin typeface="HelveticaNeue-Light"/>
              </a:rPr>
              <a:t>Thank you</a:t>
            </a:r>
          </a:p>
          <a:p>
            <a:pPr lvl="1" algn="ctr">
              <a:lnSpc>
                <a:spcPct val="200000"/>
              </a:lnSpc>
            </a:pPr>
            <a:endParaRPr lang="en-GB" sz="3200" dirty="0">
              <a:solidFill>
                <a:srgbClr val="3B3835"/>
              </a:solidFill>
              <a:latin typeface="HelveticaNeue-Light"/>
            </a:endParaRPr>
          </a:p>
          <a:p>
            <a:pPr lvl="1" algn="ctr">
              <a:lnSpc>
                <a:spcPct val="200000"/>
              </a:lnSpc>
            </a:pPr>
            <a:endParaRPr lang="en-GB" sz="3200" dirty="0">
              <a:solidFill>
                <a:srgbClr val="3B3835"/>
              </a:solidFill>
              <a:latin typeface="HelveticaNeue-Light"/>
            </a:endParaRPr>
          </a:p>
          <a:p>
            <a:pPr lvl="1" algn="ctr">
              <a:lnSpc>
                <a:spcPct val="200000"/>
              </a:lnSpc>
            </a:pPr>
            <a:endParaRPr lang="en-US" sz="3200" dirty="0">
              <a:solidFill>
                <a:srgbClr val="333333"/>
              </a:solidFill>
              <a:latin typeface="Lato" panose="020F0502020204030203" pitchFamily="34" charset="0"/>
            </a:endParaRPr>
          </a:p>
        </p:txBody>
      </p:sp>
      <p:sp>
        <p:nvSpPr>
          <p:cNvPr id="14" name="Footer Placeholder 5">
            <a:extLst>
              <a:ext uri="{FF2B5EF4-FFF2-40B4-BE49-F238E27FC236}">
                <a16:creationId xmlns:a16="http://schemas.microsoft.com/office/drawing/2014/main" id="{593FC077-B1BA-49D8-8171-DC3782ADBBD3}"/>
              </a:ext>
            </a:extLst>
          </p:cNvPr>
          <p:cNvSpPr>
            <a:spLocks noGrp="1"/>
          </p:cNvSpPr>
          <p:nvPr>
            <p:ph type="ftr" sz="quarter" idx="11"/>
          </p:nvPr>
        </p:nvSpPr>
        <p:spPr>
          <a:xfrm>
            <a:off x="2517913" y="6435862"/>
            <a:ext cx="6957391" cy="365125"/>
          </a:xfrm>
        </p:spPr>
        <p:txBody>
          <a:bodyPr/>
          <a:lstStyle/>
          <a:p>
            <a:r>
              <a:rPr lang="en-US" sz="1800" b="1" dirty="0">
                <a:solidFill>
                  <a:srgbClr val="0070C0"/>
                </a:solidFill>
              </a:rPr>
              <a:t>Pneumonia Detection </a:t>
            </a:r>
            <a:endParaRPr lang="en-IN" sz="1600" b="1" dirty="0">
              <a:solidFill>
                <a:srgbClr val="0070C0"/>
              </a:solidFill>
            </a:endParaRPr>
          </a:p>
        </p:txBody>
      </p:sp>
    </p:spTree>
    <p:extLst>
      <p:ext uri="{BB962C8B-B14F-4D97-AF65-F5344CB8AC3E}">
        <p14:creationId xmlns:p14="http://schemas.microsoft.com/office/powerpoint/2010/main" val="1850207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1E2794A8-B830-42B4-8C56-10143DC98F68}"/>
              </a:ext>
            </a:extLst>
          </p:cNvPr>
          <p:cNvSpPr txBox="1">
            <a:spLocks noChangeArrowheads="1"/>
          </p:cNvSpPr>
          <p:nvPr/>
        </p:nvSpPr>
        <p:spPr>
          <a:xfrm>
            <a:off x="67566" y="-13148"/>
            <a:ext cx="12020954" cy="9144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defRPr/>
            </a:pPr>
            <a:r>
              <a:rPr lang="en-US" sz="4000" b="1" dirty="0">
                <a:solidFill>
                  <a:srgbClr val="733939"/>
                </a:solidFill>
              </a:rPr>
              <a:t>1. </a:t>
            </a:r>
            <a:r>
              <a:rPr lang="en-GB" sz="4000" b="1" dirty="0">
                <a:solidFill>
                  <a:srgbClr val="733939"/>
                </a:solidFill>
              </a:rPr>
              <a:t>Introduction</a:t>
            </a:r>
          </a:p>
        </p:txBody>
      </p:sp>
      <p:sp>
        <p:nvSpPr>
          <p:cNvPr id="8" name="Line 2">
            <a:extLst>
              <a:ext uri="{FF2B5EF4-FFF2-40B4-BE49-F238E27FC236}">
                <a16:creationId xmlns:a16="http://schemas.microsoft.com/office/drawing/2014/main" id="{0222899A-6EBE-4FEA-981C-7EA533F19839}"/>
              </a:ext>
            </a:extLst>
          </p:cNvPr>
          <p:cNvSpPr>
            <a:spLocks noChangeShapeType="1"/>
          </p:cNvSpPr>
          <p:nvPr/>
        </p:nvSpPr>
        <p:spPr bwMode="auto">
          <a:xfrm flipV="1">
            <a:off x="39856" y="66364"/>
            <a:ext cx="12084578" cy="14064"/>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dirty="0">
              <a:solidFill>
                <a:srgbClr val="003366"/>
              </a:solidFill>
            </a:endParaRPr>
          </a:p>
        </p:txBody>
      </p:sp>
      <p:sp>
        <p:nvSpPr>
          <p:cNvPr id="10" name="Line 3">
            <a:extLst>
              <a:ext uri="{FF2B5EF4-FFF2-40B4-BE49-F238E27FC236}">
                <a16:creationId xmlns:a16="http://schemas.microsoft.com/office/drawing/2014/main" id="{16325F5E-1703-4E03-B4AF-7F6B0A230C04}"/>
              </a:ext>
            </a:extLst>
          </p:cNvPr>
          <p:cNvSpPr>
            <a:spLocks noChangeShapeType="1"/>
          </p:cNvSpPr>
          <p:nvPr/>
        </p:nvSpPr>
        <p:spPr bwMode="auto">
          <a:xfrm flipV="1">
            <a:off x="39856" y="904564"/>
            <a:ext cx="12048664" cy="14064"/>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dirty="0">
              <a:solidFill>
                <a:srgbClr val="003366"/>
              </a:solidFill>
            </a:endParaRPr>
          </a:p>
        </p:txBody>
      </p:sp>
      <p:sp>
        <p:nvSpPr>
          <p:cNvPr id="12" name="Line 5">
            <a:extLst>
              <a:ext uri="{FF2B5EF4-FFF2-40B4-BE49-F238E27FC236}">
                <a16:creationId xmlns:a16="http://schemas.microsoft.com/office/drawing/2014/main" id="{4DF62AB7-B1DF-4732-B717-4D2B72F0BF41}"/>
              </a:ext>
            </a:extLst>
          </p:cNvPr>
          <p:cNvSpPr>
            <a:spLocks noChangeShapeType="1"/>
          </p:cNvSpPr>
          <p:nvPr/>
        </p:nvSpPr>
        <p:spPr bwMode="auto">
          <a:xfrm flipV="1">
            <a:off x="80818" y="6375827"/>
            <a:ext cx="12020954" cy="22573"/>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dirty="0">
              <a:solidFill>
                <a:srgbClr val="003366"/>
              </a:solidFill>
            </a:endParaRPr>
          </a:p>
        </p:txBody>
      </p:sp>
      <p:pic>
        <p:nvPicPr>
          <p:cNvPr id="13" name="Graphic 12" descr="Teacher">
            <a:extLst>
              <a:ext uri="{FF2B5EF4-FFF2-40B4-BE49-F238E27FC236}">
                <a16:creationId xmlns:a16="http://schemas.microsoft.com/office/drawing/2014/main" id="{7774B26C-D2F6-4F09-A74F-E90B56C2CC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480" y="80428"/>
            <a:ext cx="827584" cy="827584"/>
          </a:xfrm>
          <a:prstGeom prst="rect">
            <a:avLst/>
          </a:prstGeom>
        </p:spPr>
      </p:pic>
      <p:sp>
        <p:nvSpPr>
          <p:cNvPr id="4" name="Date Placeholder 3">
            <a:extLst>
              <a:ext uri="{FF2B5EF4-FFF2-40B4-BE49-F238E27FC236}">
                <a16:creationId xmlns:a16="http://schemas.microsoft.com/office/drawing/2014/main" id="{9D9D8141-54BB-4E0C-8337-FD90E5700B21}"/>
              </a:ext>
            </a:extLst>
          </p:cNvPr>
          <p:cNvSpPr>
            <a:spLocks noGrp="1"/>
          </p:cNvSpPr>
          <p:nvPr>
            <p:ph type="dt" sz="half" idx="10"/>
          </p:nvPr>
        </p:nvSpPr>
        <p:spPr>
          <a:xfrm>
            <a:off x="838200" y="6435862"/>
            <a:ext cx="2743200" cy="365125"/>
          </a:xfrm>
        </p:spPr>
        <p:txBody>
          <a:bodyPr/>
          <a:lstStyle/>
          <a:p>
            <a:endParaRPr lang="en-US" sz="1600" b="1" dirty="0">
              <a:solidFill>
                <a:srgbClr val="0070C0"/>
              </a:solidFill>
            </a:endParaRPr>
          </a:p>
          <a:p>
            <a:r>
              <a:rPr lang="en-US" sz="1600" b="1" dirty="0">
                <a:solidFill>
                  <a:srgbClr val="0070C0"/>
                </a:solidFill>
              </a:rPr>
              <a:t>11/25/2024</a:t>
            </a:r>
            <a:endParaRPr lang="en-IN" sz="1600" b="1" dirty="0">
              <a:solidFill>
                <a:srgbClr val="0070C0"/>
              </a:solidFill>
            </a:endParaRPr>
          </a:p>
          <a:p>
            <a:endParaRPr lang="en-IN" sz="1600" b="1" dirty="0">
              <a:solidFill>
                <a:srgbClr val="0070C0"/>
              </a:solidFill>
            </a:endParaRPr>
          </a:p>
        </p:txBody>
      </p:sp>
      <p:sp>
        <p:nvSpPr>
          <p:cNvPr id="17" name="Slide Number Placeholder 16">
            <a:extLst>
              <a:ext uri="{FF2B5EF4-FFF2-40B4-BE49-F238E27FC236}">
                <a16:creationId xmlns:a16="http://schemas.microsoft.com/office/drawing/2014/main" id="{74095B53-6072-47AA-9CF5-07FB66DC0E80}"/>
              </a:ext>
            </a:extLst>
          </p:cNvPr>
          <p:cNvSpPr>
            <a:spLocks noGrp="1"/>
          </p:cNvSpPr>
          <p:nvPr>
            <p:ph type="sldNum" sz="quarter" idx="12"/>
          </p:nvPr>
        </p:nvSpPr>
        <p:spPr>
          <a:xfrm>
            <a:off x="8610600" y="6435862"/>
            <a:ext cx="2743200" cy="365125"/>
          </a:xfrm>
        </p:spPr>
        <p:txBody>
          <a:bodyPr/>
          <a:lstStyle/>
          <a:p>
            <a:fld id="{E76708A9-30A0-48BD-8D3F-D9CDB06034EC}" type="slidenum">
              <a:rPr lang="en-IN" sz="1600" b="1" smtClean="0">
                <a:solidFill>
                  <a:srgbClr val="0070C0"/>
                </a:solidFill>
              </a:rPr>
              <a:t>3</a:t>
            </a:fld>
            <a:endParaRPr lang="en-IN" sz="1600" b="1" dirty="0">
              <a:solidFill>
                <a:srgbClr val="0070C0"/>
              </a:solidFill>
            </a:endParaRPr>
          </a:p>
        </p:txBody>
      </p:sp>
      <p:sp>
        <p:nvSpPr>
          <p:cNvPr id="14" name="Footer Placeholder 5">
            <a:extLst>
              <a:ext uri="{FF2B5EF4-FFF2-40B4-BE49-F238E27FC236}">
                <a16:creationId xmlns:a16="http://schemas.microsoft.com/office/drawing/2014/main" id="{54BAEAAC-3003-4E60-9750-1E333CFD68A8}"/>
              </a:ext>
            </a:extLst>
          </p:cNvPr>
          <p:cNvSpPr>
            <a:spLocks noGrp="1"/>
          </p:cNvSpPr>
          <p:nvPr>
            <p:ph type="ftr" sz="quarter" idx="11"/>
          </p:nvPr>
        </p:nvSpPr>
        <p:spPr>
          <a:xfrm>
            <a:off x="2517913" y="6435862"/>
            <a:ext cx="6957391" cy="365125"/>
          </a:xfrm>
        </p:spPr>
        <p:txBody>
          <a:bodyPr/>
          <a:lstStyle/>
          <a:p>
            <a:endParaRPr lang="en-US" sz="1600" b="1" dirty="0">
              <a:solidFill>
                <a:srgbClr val="0070C0"/>
              </a:solidFill>
            </a:endParaRPr>
          </a:p>
          <a:p>
            <a:r>
              <a:rPr lang="en-US" sz="1800" b="1" dirty="0">
                <a:solidFill>
                  <a:srgbClr val="0070C0"/>
                </a:solidFill>
              </a:rPr>
              <a:t>Pneumonia Detection </a:t>
            </a:r>
            <a:endParaRPr lang="en-IN" sz="1800" b="1" dirty="0">
              <a:solidFill>
                <a:srgbClr val="0070C0"/>
              </a:solidFill>
            </a:endParaRPr>
          </a:p>
          <a:p>
            <a:endParaRPr lang="en-IN" sz="1600" b="1" dirty="0">
              <a:solidFill>
                <a:srgbClr val="0070C0"/>
              </a:solidFill>
            </a:endParaRPr>
          </a:p>
        </p:txBody>
      </p:sp>
      <p:sp>
        <p:nvSpPr>
          <p:cNvPr id="3" name="TextBox 2">
            <a:extLst>
              <a:ext uri="{FF2B5EF4-FFF2-40B4-BE49-F238E27FC236}">
                <a16:creationId xmlns:a16="http://schemas.microsoft.com/office/drawing/2014/main" id="{94A1723D-9B6D-05FF-2472-DF4FE52686A6}"/>
              </a:ext>
            </a:extLst>
          </p:cNvPr>
          <p:cNvSpPr txBox="1"/>
          <p:nvPr/>
        </p:nvSpPr>
        <p:spPr>
          <a:xfrm>
            <a:off x="526454" y="1228397"/>
            <a:ext cx="11129682" cy="4401205"/>
          </a:xfrm>
          <a:prstGeom prst="rect">
            <a:avLst/>
          </a:prstGeom>
          <a:noFill/>
        </p:spPr>
        <p:txBody>
          <a:bodyPr wrap="square">
            <a:spAutoFit/>
          </a:bodyPr>
          <a:lstStyle/>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Pneumonia is a life-threatening infectious disease affecting one or both lungs in humans commonly caused by bacteria called 'Streptococcus pneumonia</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One in three deaths in India is caused due to pneumonia as reported by World Health Organization (WHO).</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signs and symptoms of Pneumonia may include:</a:t>
            </a:r>
          </a:p>
          <a:p>
            <a:r>
              <a:rPr lang="en-US" sz="2800" dirty="0">
                <a:latin typeface="Times New Roman" panose="02020603050405020304" pitchFamily="18" charset="0"/>
                <a:cs typeface="Times New Roman" panose="02020603050405020304" pitchFamily="18" charset="0"/>
              </a:rPr>
              <a:t>	1. A cough with phlegm (a slimy substance)  </a:t>
            </a:r>
          </a:p>
          <a:p>
            <a:r>
              <a:rPr lang="en-US" sz="2800" dirty="0">
                <a:latin typeface="Times New Roman" panose="02020603050405020304" pitchFamily="18" charset="0"/>
                <a:cs typeface="Times New Roman" panose="02020603050405020304" pitchFamily="18" charset="0"/>
              </a:rPr>
              <a:t>	2. Fever</a:t>
            </a:r>
          </a:p>
          <a:p>
            <a:r>
              <a:rPr lang="en-US" sz="2800" dirty="0">
                <a:latin typeface="Times New Roman" panose="02020603050405020304" pitchFamily="18" charset="0"/>
                <a:cs typeface="Times New Roman" panose="02020603050405020304" pitchFamily="18" charset="0"/>
              </a:rPr>
              <a:t>	3. Chills</a:t>
            </a:r>
          </a:p>
          <a:p>
            <a:r>
              <a:rPr lang="en-US" sz="2800" dirty="0">
                <a:latin typeface="Times New Roman" panose="02020603050405020304" pitchFamily="18" charset="0"/>
                <a:cs typeface="Times New Roman" panose="02020603050405020304" pitchFamily="18" charset="0"/>
              </a:rPr>
              <a:t>	4. trouble breathing etc.</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9800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ine 2">
            <a:extLst>
              <a:ext uri="{FF2B5EF4-FFF2-40B4-BE49-F238E27FC236}">
                <a16:creationId xmlns:a16="http://schemas.microsoft.com/office/drawing/2014/main" id="{2A880BEE-C8B5-9C28-605D-7861203D7385}"/>
              </a:ext>
            </a:extLst>
          </p:cNvPr>
          <p:cNvSpPr>
            <a:spLocks noChangeShapeType="1"/>
          </p:cNvSpPr>
          <p:nvPr/>
        </p:nvSpPr>
        <p:spPr bwMode="auto">
          <a:xfrm flipV="1">
            <a:off x="39856" y="66364"/>
            <a:ext cx="12084578" cy="14064"/>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dirty="0">
              <a:solidFill>
                <a:srgbClr val="003366"/>
              </a:solidFill>
            </a:endParaRPr>
          </a:p>
        </p:txBody>
      </p:sp>
      <p:pic>
        <p:nvPicPr>
          <p:cNvPr id="8" name="Graphic 7" descr="Teacher">
            <a:extLst>
              <a:ext uri="{FF2B5EF4-FFF2-40B4-BE49-F238E27FC236}">
                <a16:creationId xmlns:a16="http://schemas.microsoft.com/office/drawing/2014/main" id="{CBFE1D30-87F7-23C8-33EA-F43C4B8A3BB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480" y="80428"/>
            <a:ext cx="827584" cy="827584"/>
          </a:xfrm>
          <a:prstGeom prst="rect">
            <a:avLst/>
          </a:prstGeom>
        </p:spPr>
      </p:pic>
      <p:sp>
        <p:nvSpPr>
          <p:cNvPr id="9" name="Line 3">
            <a:extLst>
              <a:ext uri="{FF2B5EF4-FFF2-40B4-BE49-F238E27FC236}">
                <a16:creationId xmlns:a16="http://schemas.microsoft.com/office/drawing/2014/main" id="{B0593CA0-5B62-179C-63B4-E974E0238114}"/>
              </a:ext>
            </a:extLst>
          </p:cNvPr>
          <p:cNvSpPr>
            <a:spLocks noChangeShapeType="1"/>
          </p:cNvSpPr>
          <p:nvPr/>
        </p:nvSpPr>
        <p:spPr bwMode="auto">
          <a:xfrm flipV="1">
            <a:off x="39856" y="904564"/>
            <a:ext cx="12048664" cy="14064"/>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dirty="0">
              <a:solidFill>
                <a:srgbClr val="003366"/>
              </a:solidFill>
            </a:endParaRPr>
          </a:p>
        </p:txBody>
      </p:sp>
      <p:sp>
        <p:nvSpPr>
          <p:cNvPr id="10" name="Footer Placeholder 5">
            <a:extLst>
              <a:ext uri="{FF2B5EF4-FFF2-40B4-BE49-F238E27FC236}">
                <a16:creationId xmlns:a16="http://schemas.microsoft.com/office/drawing/2014/main" id="{45038CE9-E641-E3BD-0295-460653C01922}"/>
              </a:ext>
            </a:extLst>
          </p:cNvPr>
          <p:cNvSpPr txBox="1">
            <a:spLocks/>
          </p:cNvSpPr>
          <p:nvPr/>
        </p:nvSpPr>
        <p:spPr>
          <a:xfrm>
            <a:off x="2517913" y="6435862"/>
            <a:ext cx="6957391"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b="1" dirty="0">
              <a:solidFill>
                <a:srgbClr val="0070C0"/>
              </a:solidFill>
            </a:endParaRPr>
          </a:p>
          <a:p>
            <a:r>
              <a:rPr lang="en-US" sz="1800" b="1" dirty="0">
                <a:solidFill>
                  <a:srgbClr val="0070C0"/>
                </a:solidFill>
              </a:rPr>
              <a:t>Pneumonia Detection </a:t>
            </a:r>
            <a:endParaRPr lang="en-IN" sz="1800" b="1" dirty="0">
              <a:solidFill>
                <a:srgbClr val="0070C0"/>
              </a:solidFill>
            </a:endParaRPr>
          </a:p>
          <a:p>
            <a:endParaRPr lang="en-IN" sz="1600" b="1" dirty="0">
              <a:solidFill>
                <a:srgbClr val="0070C0"/>
              </a:solidFill>
            </a:endParaRPr>
          </a:p>
        </p:txBody>
      </p:sp>
      <p:sp>
        <p:nvSpPr>
          <p:cNvPr id="11" name="Line 5">
            <a:extLst>
              <a:ext uri="{FF2B5EF4-FFF2-40B4-BE49-F238E27FC236}">
                <a16:creationId xmlns:a16="http://schemas.microsoft.com/office/drawing/2014/main" id="{9C565270-FECA-46C4-25CB-9B312BB48CC3}"/>
              </a:ext>
            </a:extLst>
          </p:cNvPr>
          <p:cNvSpPr>
            <a:spLocks noChangeShapeType="1"/>
          </p:cNvSpPr>
          <p:nvPr/>
        </p:nvSpPr>
        <p:spPr bwMode="auto">
          <a:xfrm flipV="1">
            <a:off x="71668" y="6436532"/>
            <a:ext cx="12020954" cy="22573"/>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dirty="0">
              <a:solidFill>
                <a:srgbClr val="003366"/>
              </a:solidFill>
            </a:endParaRPr>
          </a:p>
        </p:txBody>
      </p:sp>
      <p:sp>
        <p:nvSpPr>
          <p:cNvPr id="15" name="TextBox 14">
            <a:extLst>
              <a:ext uri="{FF2B5EF4-FFF2-40B4-BE49-F238E27FC236}">
                <a16:creationId xmlns:a16="http://schemas.microsoft.com/office/drawing/2014/main" id="{A25FBD0C-4C4C-83A4-1257-1546F10A413E}"/>
              </a:ext>
            </a:extLst>
          </p:cNvPr>
          <p:cNvSpPr txBox="1"/>
          <p:nvPr/>
        </p:nvSpPr>
        <p:spPr>
          <a:xfrm>
            <a:off x="171046" y="6458435"/>
            <a:ext cx="1397778" cy="369332"/>
          </a:xfrm>
          <a:prstGeom prst="rect">
            <a:avLst/>
          </a:prstGeom>
          <a:noFill/>
        </p:spPr>
        <p:txBody>
          <a:bodyPr wrap="square">
            <a:spAutoFit/>
          </a:bodyPr>
          <a:lstStyle/>
          <a:p>
            <a:r>
              <a:rPr lang="en-US" sz="1800" b="1" dirty="0">
                <a:solidFill>
                  <a:srgbClr val="0070C0"/>
                </a:solidFill>
              </a:rPr>
              <a:t>11/25/2024</a:t>
            </a:r>
            <a:endParaRPr lang="en-IN" sz="1800" b="1" dirty="0">
              <a:solidFill>
                <a:srgbClr val="0070C0"/>
              </a:solidFill>
            </a:endParaRPr>
          </a:p>
        </p:txBody>
      </p:sp>
      <p:sp>
        <p:nvSpPr>
          <p:cNvPr id="19" name="TextBox 18">
            <a:extLst>
              <a:ext uri="{FF2B5EF4-FFF2-40B4-BE49-F238E27FC236}">
                <a16:creationId xmlns:a16="http://schemas.microsoft.com/office/drawing/2014/main" id="{3B6D4B60-95CD-2D7F-0EBB-2804B9ECD3A7}"/>
              </a:ext>
            </a:extLst>
          </p:cNvPr>
          <p:cNvSpPr txBox="1"/>
          <p:nvPr/>
        </p:nvSpPr>
        <p:spPr>
          <a:xfrm>
            <a:off x="10998185" y="6488668"/>
            <a:ext cx="573741" cy="338554"/>
          </a:xfrm>
          <a:prstGeom prst="rect">
            <a:avLst/>
          </a:prstGeom>
          <a:noFill/>
        </p:spPr>
        <p:txBody>
          <a:bodyPr wrap="square">
            <a:spAutoFit/>
          </a:bodyPr>
          <a:lstStyle/>
          <a:p>
            <a:r>
              <a:rPr lang="en-US" sz="1600" b="1" dirty="0">
                <a:solidFill>
                  <a:srgbClr val="0070C0"/>
                </a:solidFill>
              </a:rPr>
              <a:t>4</a:t>
            </a:r>
            <a:endParaRPr lang="en-IN" sz="1600" b="1" dirty="0">
              <a:solidFill>
                <a:srgbClr val="0070C0"/>
              </a:solidFill>
            </a:endParaRPr>
          </a:p>
        </p:txBody>
      </p:sp>
      <p:sp>
        <p:nvSpPr>
          <p:cNvPr id="20" name="Rectangle 1">
            <a:extLst>
              <a:ext uri="{FF2B5EF4-FFF2-40B4-BE49-F238E27FC236}">
                <a16:creationId xmlns:a16="http://schemas.microsoft.com/office/drawing/2014/main" id="{B84911B4-1FF3-B62B-CC75-490218F68969}"/>
              </a:ext>
            </a:extLst>
          </p:cNvPr>
          <p:cNvSpPr>
            <a:spLocks noChangeArrowheads="1"/>
          </p:cNvSpPr>
          <p:nvPr/>
        </p:nvSpPr>
        <p:spPr bwMode="auto">
          <a:xfrm>
            <a:off x="272939" y="911596"/>
            <a:ext cx="7239484" cy="5185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Chest X-Rays are currently the best method to diagnose pneumonia.</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However, evaluation of chest X-Rays need expert radiotherapists for evaluation</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Thus, developing an automatic system for detecting pneumonia would be beneficial for treating the disease without any delay, particularly in remote areas</a:t>
            </a:r>
          </a:p>
        </p:txBody>
      </p:sp>
      <p:pic>
        <p:nvPicPr>
          <p:cNvPr id="5" name="Picture 4">
            <a:extLst>
              <a:ext uri="{FF2B5EF4-FFF2-40B4-BE49-F238E27FC236}">
                <a16:creationId xmlns:a16="http://schemas.microsoft.com/office/drawing/2014/main" id="{7FE838C2-BECF-CDC8-6848-B739DB07D4BC}"/>
              </a:ext>
            </a:extLst>
          </p:cNvPr>
          <p:cNvPicPr preferRelativeResize="0">
            <a:picLocks/>
          </p:cNvPicPr>
          <p:nvPr/>
        </p:nvPicPr>
        <p:blipFill>
          <a:blip r:embed="rId4">
            <a:extLst>
              <a:ext uri="{28A0092B-C50C-407E-A947-70E740481C1C}">
                <a14:useLocalDpi xmlns:a14="http://schemas.microsoft.com/office/drawing/2010/main" val="0"/>
              </a:ext>
            </a:extLst>
          </a:blip>
          <a:stretch>
            <a:fillRect/>
          </a:stretch>
        </p:blipFill>
        <p:spPr>
          <a:xfrm>
            <a:off x="8000471" y="1938357"/>
            <a:ext cx="3600000" cy="3132000"/>
          </a:xfrm>
          <a:prstGeom prst="rect">
            <a:avLst/>
          </a:prstGeom>
        </p:spPr>
      </p:pic>
    </p:spTree>
    <p:extLst>
      <p:ext uri="{BB962C8B-B14F-4D97-AF65-F5344CB8AC3E}">
        <p14:creationId xmlns:p14="http://schemas.microsoft.com/office/powerpoint/2010/main" val="1760408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1E2794A8-B830-42B4-8C56-10143DC98F68}"/>
              </a:ext>
            </a:extLst>
          </p:cNvPr>
          <p:cNvSpPr txBox="1">
            <a:spLocks noChangeArrowheads="1"/>
          </p:cNvSpPr>
          <p:nvPr/>
        </p:nvSpPr>
        <p:spPr>
          <a:xfrm>
            <a:off x="67566" y="-13148"/>
            <a:ext cx="12020954" cy="9144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defRPr/>
            </a:pPr>
            <a:r>
              <a:rPr lang="en-US" sz="4000" b="1" dirty="0">
                <a:solidFill>
                  <a:srgbClr val="733939"/>
                </a:solidFill>
              </a:rPr>
              <a:t>3. </a:t>
            </a:r>
            <a:r>
              <a:rPr lang="en-GB" sz="4000" b="1" dirty="0">
                <a:solidFill>
                  <a:srgbClr val="733939"/>
                </a:solidFill>
              </a:rPr>
              <a:t>Problem Description</a:t>
            </a:r>
          </a:p>
        </p:txBody>
      </p:sp>
      <p:sp>
        <p:nvSpPr>
          <p:cNvPr id="8" name="Line 2">
            <a:extLst>
              <a:ext uri="{FF2B5EF4-FFF2-40B4-BE49-F238E27FC236}">
                <a16:creationId xmlns:a16="http://schemas.microsoft.com/office/drawing/2014/main" id="{0222899A-6EBE-4FEA-981C-7EA533F19839}"/>
              </a:ext>
            </a:extLst>
          </p:cNvPr>
          <p:cNvSpPr>
            <a:spLocks noChangeShapeType="1"/>
          </p:cNvSpPr>
          <p:nvPr/>
        </p:nvSpPr>
        <p:spPr bwMode="auto">
          <a:xfrm flipV="1">
            <a:off x="39856" y="66364"/>
            <a:ext cx="12084578" cy="14064"/>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dirty="0">
              <a:solidFill>
                <a:srgbClr val="003366"/>
              </a:solidFill>
            </a:endParaRPr>
          </a:p>
        </p:txBody>
      </p:sp>
      <p:sp>
        <p:nvSpPr>
          <p:cNvPr id="10" name="Line 3">
            <a:extLst>
              <a:ext uri="{FF2B5EF4-FFF2-40B4-BE49-F238E27FC236}">
                <a16:creationId xmlns:a16="http://schemas.microsoft.com/office/drawing/2014/main" id="{16325F5E-1703-4E03-B4AF-7F6B0A230C04}"/>
              </a:ext>
            </a:extLst>
          </p:cNvPr>
          <p:cNvSpPr>
            <a:spLocks noChangeShapeType="1"/>
          </p:cNvSpPr>
          <p:nvPr/>
        </p:nvSpPr>
        <p:spPr bwMode="auto">
          <a:xfrm flipV="1">
            <a:off x="39856" y="904564"/>
            <a:ext cx="12048664" cy="14064"/>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dirty="0">
              <a:solidFill>
                <a:srgbClr val="003366"/>
              </a:solidFill>
            </a:endParaRPr>
          </a:p>
        </p:txBody>
      </p:sp>
      <p:sp>
        <p:nvSpPr>
          <p:cNvPr id="12" name="Line 5">
            <a:extLst>
              <a:ext uri="{FF2B5EF4-FFF2-40B4-BE49-F238E27FC236}">
                <a16:creationId xmlns:a16="http://schemas.microsoft.com/office/drawing/2014/main" id="{4DF62AB7-B1DF-4732-B717-4D2B72F0BF41}"/>
              </a:ext>
            </a:extLst>
          </p:cNvPr>
          <p:cNvSpPr>
            <a:spLocks noChangeShapeType="1"/>
          </p:cNvSpPr>
          <p:nvPr/>
        </p:nvSpPr>
        <p:spPr bwMode="auto">
          <a:xfrm flipV="1">
            <a:off x="80818" y="6375827"/>
            <a:ext cx="12020954" cy="22573"/>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dirty="0">
              <a:solidFill>
                <a:srgbClr val="003366"/>
              </a:solidFill>
            </a:endParaRPr>
          </a:p>
        </p:txBody>
      </p:sp>
      <p:pic>
        <p:nvPicPr>
          <p:cNvPr id="13" name="Graphic 12" descr="Teacher">
            <a:extLst>
              <a:ext uri="{FF2B5EF4-FFF2-40B4-BE49-F238E27FC236}">
                <a16:creationId xmlns:a16="http://schemas.microsoft.com/office/drawing/2014/main" id="{7774B26C-D2F6-4F09-A74F-E90B56C2CC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70288"/>
            <a:ext cx="827584" cy="827584"/>
          </a:xfrm>
          <a:prstGeom prst="rect">
            <a:avLst/>
          </a:prstGeom>
        </p:spPr>
      </p:pic>
      <p:sp>
        <p:nvSpPr>
          <p:cNvPr id="4" name="Date Placeholder 3">
            <a:extLst>
              <a:ext uri="{FF2B5EF4-FFF2-40B4-BE49-F238E27FC236}">
                <a16:creationId xmlns:a16="http://schemas.microsoft.com/office/drawing/2014/main" id="{9D9D8141-54BB-4E0C-8337-FD90E5700B21}"/>
              </a:ext>
            </a:extLst>
          </p:cNvPr>
          <p:cNvSpPr>
            <a:spLocks noGrp="1"/>
          </p:cNvSpPr>
          <p:nvPr>
            <p:ph type="dt" sz="half" idx="10"/>
          </p:nvPr>
        </p:nvSpPr>
        <p:spPr>
          <a:xfrm>
            <a:off x="838200" y="6435862"/>
            <a:ext cx="2743200" cy="365125"/>
          </a:xfrm>
        </p:spPr>
        <p:txBody>
          <a:bodyPr/>
          <a:lstStyle/>
          <a:p>
            <a:endParaRPr lang="en-US" sz="1600" b="1" dirty="0">
              <a:solidFill>
                <a:srgbClr val="0070C0"/>
              </a:solidFill>
            </a:endParaRPr>
          </a:p>
          <a:p>
            <a:r>
              <a:rPr lang="en-US" sz="1600" b="1" dirty="0">
                <a:solidFill>
                  <a:srgbClr val="0070C0"/>
                </a:solidFill>
              </a:rPr>
              <a:t>11/25/2024</a:t>
            </a:r>
            <a:endParaRPr lang="en-IN" sz="1600" b="1" dirty="0">
              <a:solidFill>
                <a:srgbClr val="0070C0"/>
              </a:solidFill>
            </a:endParaRPr>
          </a:p>
          <a:p>
            <a:endParaRPr lang="en-IN" sz="1600" b="1" dirty="0">
              <a:solidFill>
                <a:srgbClr val="0070C0"/>
              </a:solidFill>
            </a:endParaRPr>
          </a:p>
        </p:txBody>
      </p:sp>
      <p:sp>
        <p:nvSpPr>
          <p:cNvPr id="17" name="Slide Number Placeholder 16">
            <a:extLst>
              <a:ext uri="{FF2B5EF4-FFF2-40B4-BE49-F238E27FC236}">
                <a16:creationId xmlns:a16="http://schemas.microsoft.com/office/drawing/2014/main" id="{74095B53-6072-47AA-9CF5-07FB66DC0E80}"/>
              </a:ext>
            </a:extLst>
          </p:cNvPr>
          <p:cNvSpPr>
            <a:spLocks noGrp="1"/>
          </p:cNvSpPr>
          <p:nvPr>
            <p:ph type="sldNum" sz="quarter" idx="12"/>
          </p:nvPr>
        </p:nvSpPr>
        <p:spPr>
          <a:xfrm>
            <a:off x="8610600" y="6435862"/>
            <a:ext cx="2743200" cy="365125"/>
          </a:xfrm>
        </p:spPr>
        <p:txBody>
          <a:bodyPr/>
          <a:lstStyle/>
          <a:p>
            <a:fld id="{E76708A9-30A0-48BD-8D3F-D9CDB06034EC}" type="slidenum">
              <a:rPr lang="en-IN" sz="1600" b="1" smtClean="0">
                <a:solidFill>
                  <a:srgbClr val="0070C0"/>
                </a:solidFill>
              </a:rPr>
              <a:t>5</a:t>
            </a:fld>
            <a:endParaRPr lang="en-IN" sz="1600" b="1" dirty="0">
              <a:solidFill>
                <a:srgbClr val="0070C0"/>
              </a:solidFill>
            </a:endParaRPr>
          </a:p>
        </p:txBody>
      </p:sp>
      <p:sp>
        <p:nvSpPr>
          <p:cNvPr id="19" name="Rectangle 3">
            <a:extLst>
              <a:ext uri="{FF2B5EF4-FFF2-40B4-BE49-F238E27FC236}">
                <a16:creationId xmlns:a16="http://schemas.microsoft.com/office/drawing/2014/main" id="{D9B65CEF-AD79-4AC8-8A89-87978A091D8F}"/>
              </a:ext>
            </a:extLst>
          </p:cNvPr>
          <p:cNvSpPr txBox="1">
            <a:spLocks noChangeArrowheads="1"/>
          </p:cNvSpPr>
          <p:nvPr/>
        </p:nvSpPr>
        <p:spPr>
          <a:xfrm>
            <a:off x="80818" y="956090"/>
            <a:ext cx="11985040" cy="45259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pPr>
            <a:endParaRPr lang="en-GB" b="1" dirty="0">
              <a:solidFill>
                <a:srgbClr val="002060"/>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13CC0A76-1584-4CC0-A3C7-D768D3541DBA}"/>
              </a:ext>
            </a:extLst>
          </p:cNvPr>
          <p:cNvSpPr txBox="1"/>
          <p:nvPr/>
        </p:nvSpPr>
        <p:spPr>
          <a:xfrm>
            <a:off x="39856" y="757794"/>
            <a:ext cx="11985040" cy="6467796"/>
          </a:xfrm>
          <a:prstGeom prst="rect">
            <a:avLst/>
          </a:prstGeom>
          <a:noFill/>
        </p:spPr>
        <p:txBody>
          <a:bodyPr wrap="square">
            <a:spAutoFit/>
          </a:bodyPr>
          <a:lstStyle/>
          <a:p>
            <a:pPr marR="29210" algn="just">
              <a:lnSpc>
                <a:spcPct val="152000"/>
              </a:lnSpc>
              <a:spcAft>
                <a:spcPts val="740"/>
              </a:spcAft>
            </a:pPr>
            <a:r>
              <a:rPr lang="en-IN" sz="2400" kern="100" dirty="0">
                <a:solidFill>
                  <a:srgbClr val="000000"/>
                </a:solidFill>
                <a:effectLst/>
                <a:latin typeface="Times New Roman" panose="02020603050405020304" pitchFamily="18" charset="0"/>
                <a:ea typeface="Times New Roman" panose="02020603050405020304" pitchFamily="18" charset="0"/>
              </a:rPr>
              <a:t>The infectious illness known as pneumonia is regularly a result of contamination caused by a bacterium in the lungs’ alveoli. While an infected tissue of the lungs has an infection, it builds up pus in it. To determine if the patient has those illnesses, professionals perform bodily exams and diagnose their patients through Chest X-ray, ultrasound, or biopsy of the lungs. Misdiagnosis, erroneous treatment, and if the disease is overlooked will result in the patient’s lack of lifestyle. </a:t>
            </a:r>
          </a:p>
          <a:p>
            <a:pPr marR="29210" algn="just">
              <a:lnSpc>
                <a:spcPct val="152000"/>
              </a:lnSpc>
              <a:spcAft>
                <a:spcPts val="740"/>
              </a:spcAft>
            </a:pPr>
            <a:r>
              <a:rPr lang="en-IN" sz="2400" kern="100" dirty="0">
                <a:solidFill>
                  <a:srgbClr val="000000"/>
                </a:solidFill>
                <a:effectLst/>
                <a:latin typeface="Times New Roman" panose="02020603050405020304" pitchFamily="18" charset="0"/>
                <a:ea typeface="Times New Roman" panose="02020603050405020304" pitchFamily="18" charset="0"/>
              </a:rPr>
              <a:t>	The progression of deep learning contributes to aiding specialists in the decision-making procedure to diagnose sufferers with these illnesses. The look employs a bendy and efficient technique of deep learning, applying the CNN model in predicting and detecting a patient who is unaffected and affected by the sickness using a chest X-ray photograph. </a:t>
            </a:r>
          </a:p>
          <a:p>
            <a:pPr algn="l"/>
            <a:endParaRPr lang="en-GB" sz="3600" b="1" i="0" dirty="0">
              <a:solidFill>
                <a:srgbClr val="333333"/>
              </a:solidFill>
              <a:effectLst/>
              <a:latin typeface="Lato" panose="020F0502020204030203" pitchFamily="34" charset="0"/>
            </a:endParaRPr>
          </a:p>
        </p:txBody>
      </p:sp>
      <p:sp>
        <p:nvSpPr>
          <p:cNvPr id="14" name="Footer Placeholder 5">
            <a:extLst>
              <a:ext uri="{FF2B5EF4-FFF2-40B4-BE49-F238E27FC236}">
                <a16:creationId xmlns:a16="http://schemas.microsoft.com/office/drawing/2014/main" id="{CFA4C92D-A565-403B-B3F3-38D943FE8D6E}"/>
              </a:ext>
            </a:extLst>
          </p:cNvPr>
          <p:cNvSpPr>
            <a:spLocks noGrp="1"/>
          </p:cNvSpPr>
          <p:nvPr>
            <p:ph type="ftr" sz="quarter" idx="11"/>
          </p:nvPr>
        </p:nvSpPr>
        <p:spPr>
          <a:xfrm>
            <a:off x="2517913" y="6435862"/>
            <a:ext cx="6957391" cy="365125"/>
          </a:xfrm>
        </p:spPr>
        <p:txBody>
          <a:bodyPr/>
          <a:lstStyle/>
          <a:p>
            <a:endParaRPr lang="en-US" sz="1600" b="1" dirty="0">
              <a:solidFill>
                <a:srgbClr val="0070C0"/>
              </a:solidFill>
            </a:endParaRPr>
          </a:p>
          <a:p>
            <a:r>
              <a:rPr lang="en-US" sz="1800" b="1" dirty="0">
                <a:solidFill>
                  <a:srgbClr val="0070C0"/>
                </a:solidFill>
              </a:rPr>
              <a:t>Pneumonia Detection </a:t>
            </a:r>
            <a:endParaRPr lang="en-IN" sz="1800" b="1" dirty="0">
              <a:solidFill>
                <a:srgbClr val="0070C0"/>
              </a:solidFill>
            </a:endParaRPr>
          </a:p>
          <a:p>
            <a:endParaRPr lang="en-IN" sz="1600" b="1" dirty="0">
              <a:solidFill>
                <a:srgbClr val="0070C0"/>
              </a:solidFill>
            </a:endParaRPr>
          </a:p>
        </p:txBody>
      </p:sp>
    </p:spTree>
    <p:extLst>
      <p:ext uri="{BB962C8B-B14F-4D97-AF65-F5344CB8AC3E}">
        <p14:creationId xmlns:p14="http://schemas.microsoft.com/office/powerpoint/2010/main" val="1498599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1E2794A8-B830-42B4-8C56-10143DC98F68}"/>
              </a:ext>
            </a:extLst>
          </p:cNvPr>
          <p:cNvSpPr txBox="1">
            <a:spLocks noChangeArrowheads="1"/>
          </p:cNvSpPr>
          <p:nvPr/>
        </p:nvSpPr>
        <p:spPr>
          <a:xfrm>
            <a:off x="67566" y="-13148"/>
            <a:ext cx="12020954" cy="9144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defRPr/>
            </a:pPr>
            <a:r>
              <a:rPr lang="en-US" sz="4000" b="1" dirty="0">
                <a:solidFill>
                  <a:srgbClr val="733939"/>
                </a:solidFill>
              </a:rPr>
              <a:t>3. Objectives</a:t>
            </a:r>
            <a:endParaRPr lang="en-IN" sz="4000" b="1" dirty="0">
              <a:solidFill>
                <a:srgbClr val="733939"/>
              </a:solidFill>
            </a:endParaRPr>
          </a:p>
        </p:txBody>
      </p:sp>
      <p:sp>
        <p:nvSpPr>
          <p:cNvPr id="8" name="Line 2">
            <a:extLst>
              <a:ext uri="{FF2B5EF4-FFF2-40B4-BE49-F238E27FC236}">
                <a16:creationId xmlns:a16="http://schemas.microsoft.com/office/drawing/2014/main" id="{0222899A-6EBE-4FEA-981C-7EA533F19839}"/>
              </a:ext>
            </a:extLst>
          </p:cNvPr>
          <p:cNvSpPr>
            <a:spLocks noChangeShapeType="1"/>
          </p:cNvSpPr>
          <p:nvPr/>
        </p:nvSpPr>
        <p:spPr bwMode="auto">
          <a:xfrm flipV="1">
            <a:off x="39856" y="66364"/>
            <a:ext cx="12084578" cy="14064"/>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dirty="0">
              <a:solidFill>
                <a:srgbClr val="003366"/>
              </a:solidFill>
            </a:endParaRPr>
          </a:p>
        </p:txBody>
      </p:sp>
      <p:sp>
        <p:nvSpPr>
          <p:cNvPr id="10" name="Line 3">
            <a:extLst>
              <a:ext uri="{FF2B5EF4-FFF2-40B4-BE49-F238E27FC236}">
                <a16:creationId xmlns:a16="http://schemas.microsoft.com/office/drawing/2014/main" id="{16325F5E-1703-4E03-B4AF-7F6B0A230C04}"/>
              </a:ext>
            </a:extLst>
          </p:cNvPr>
          <p:cNvSpPr>
            <a:spLocks noChangeShapeType="1"/>
          </p:cNvSpPr>
          <p:nvPr/>
        </p:nvSpPr>
        <p:spPr bwMode="auto">
          <a:xfrm flipV="1">
            <a:off x="39856" y="915044"/>
            <a:ext cx="12048664" cy="14064"/>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dirty="0">
              <a:solidFill>
                <a:srgbClr val="003366"/>
              </a:solidFill>
            </a:endParaRPr>
          </a:p>
        </p:txBody>
      </p:sp>
      <p:sp>
        <p:nvSpPr>
          <p:cNvPr id="12" name="Line 5">
            <a:extLst>
              <a:ext uri="{FF2B5EF4-FFF2-40B4-BE49-F238E27FC236}">
                <a16:creationId xmlns:a16="http://schemas.microsoft.com/office/drawing/2014/main" id="{4DF62AB7-B1DF-4732-B717-4D2B72F0BF41}"/>
              </a:ext>
            </a:extLst>
          </p:cNvPr>
          <p:cNvSpPr>
            <a:spLocks noChangeShapeType="1"/>
          </p:cNvSpPr>
          <p:nvPr/>
        </p:nvSpPr>
        <p:spPr bwMode="auto">
          <a:xfrm flipV="1">
            <a:off x="80818" y="6375827"/>
            <a:ext cx="12020954" cy="22573"/>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dirty="0">
              <a:solidFill>
                <a:srgbClr val="003366"/>
              </a:solidFill>
            </a:endParaRPr>
          </a:p>
        </p:txBody>
      </p:sp>
      <p:pic>
        <p:nvPicPr>
          <p:cNvPr id="13" name="Graphic 12" descr="Teacher">
            <a:extLst>
              <a:ext uri="{FF2B5EF4-FFF2-40B4-BE49-F238E27FC236}">
                <a16:creationId xmlns:a16="http://schemas.microsoft.com/office/drawing/2014/main" id="{7774B26C-D2F6-4F09-A74F-E90B56C2CC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480" y="80428"/>
            <a:ext cx="827584" cy="827584"/>
          </a:xfrm>
          <a:prstGeom prst="rect">
            <a:avLst/>
          </a:prstGeom>
        </p:spPr>
      </p:pic>
      <p:sp>
        <p:nvSpPr>
          <p:cNvPr id="4" name="Date Placeholder 3">
            <a:extLst>
              <a:ext uri="{FF2B5EF4-FFF2-40B4-BE49-F238E27FC236}">
                <a16:creationId xmlns:a16="http://schemas.microsoft.com/office/drawing/2014/main" id="{9D9D8141-54BB-4E0C-8337-FD90E5700B21}"/>
              </a:ext>
            </a:extLst>
          </p:cNvPr>
          <p:cNvSpPr>
            <a:spLocks noGrp="1"/>
          </p:cNvSpPr>
          <p:nvPr>
            <p:ph type="dt" sz="half" idx="10"/>
          </p:nvPr>
        </p:nvSpPr>
        <p:spPr>
          <a:xfrm>
            <a:off x="838200" y="6435862"/>
            <a:ext cx="2743200" cy="365125"/>
          </a:xfrm>
        </p:spPr>
        <p:txBody>
          <a:bodyPr/>
          <a:lstStyle/>
          <a:p>
            <a:endParaRPr lang="en-US" sz="1600" b="1" dirty="0">
              <a:solidFill>
                <a:srgbClr val="0070C0"/>
              </a:solidFill>
            </a:endParaRPr>
          </a:p>
          <a:p>
            <a:r>
              <a:rPr lang="en-US" sz="1600" b="1" dirty="0">
                <a:solidFill>
                  <a:srgbClr val="0070C0"/>
                </a:solidFill>
              </a:rPr>
              <a:t>11/25/2024</a:t>
            </a:r>
            <a:endParaRPr lang="en-IN" sz="1600" b="1" dirty="0">
              <a:solidFill>
                <a:srgbClr val="0070C0"/>
              </a:solidFill>
            </a:endParaRPr>
          </a:p>
          <a:p>
            <a:endParaRPr lang="en-IN" sz="1600" b="1" dirty="0">
              <a:solidFill>
                <a:srgbClr val="0070C0"/>
              </a:solidFill>
            </a:endParaRPr>
          </a:p>
        </p:txBody>
      </p:sp>
      <p:sp>
        <p:nvSpPr>
          <p:cNvPr id="17" name="Slide Number Placeholder 16">
            <a:extLst>
              <a:ext uri="{FF2B5EF4-FFF2-40B4-BE49-F238E27FC236}">
                <a16:creationId xmlns:a16="http://schemas.microsoft.com/office/drawing/2014/main" id="{74095B53-6072-47AA-9CF5-07FB66DC0E80}"/>
              </a:ext>
            </a:extLst>
          </p:cNvPr>
          <p:cNvSpPr>
            <a:spLocks noGrp="1"/>
          </p:cNvSpPr>
          <p:nvPr>
            <p:ph type="sldNum" sz="quarter" idx="12"/>
          </p:nvPr>
        </p:nvSpPr>
        <p:spPr>
          <a:xfrm>
            <a:off x="8610600" y="6435862"/>
            <a:ext cx="2743200" cy="365125"/>
          </a:xfrm>
        </p:spPr>
        <p:txBody>
          <a:bodyPr/>
          <a:lstStyle/>
          <a:p>
            <a:fld id="{E76708A9-30A0-48BD-8D3F-D9CDB06034EC}" type="slidenum">
              <a:rPr lang="en-IN" sz="1600" b="1" smtClean="0">
                <a:solidFill>
                  <a:srgbClr val="0070C0"/>
                </a:solidFill>
              </a:rPr>
              <a:t>6</a:t>
            </a:fld>
            <a:endParaRPr lang="en-IN" sz="1600" b="1" dirty="0">
              <a:solidFill>
                <a:srgbClr val="0070C0"/>
              </a:solidFill>
            </a:endParaRPr>
          </a:p>
        </p:txBody>
      </p:sp>
      <p:sp>
        <p:nvSpPr>
          <p:cNvPr id="19" name="Rectangle 3">
            <a:extLst>
              <a:ext uri="{FF2B5EF4-FFF2-40B4-BE49-F238E27FC236}">
                <a16:creationId xmlns:a16="http://schemas.microsoft.com/office/drawing/2014/main" id="{D9B65CEF-AD79-4AC8-8A89-87978A091D8F}"/>
              </a:ext>
            </a:extLst>
          </p:cNvPr>
          <p:cNvSpPr txBox="1">
            <a:spLocks noChangeArrowheads="1"/>
          </p:cNvSpPr>
          <p:nvPr/>
        </p:nvSpPr>
        <p:spPr>
          <a:xfrm>
            <a:off x="80818" y="956090"/>
            <a:ext cx="11985040" cy="45259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pPr>
            <a:endParaRPr lang="en-GB" b="1" dirty="0">
              <a:solidFill>
                <a:srgbClr val="002060"/>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13CC0A76-1584-4CC0-A3C7-D768D3541DBA}"/>
              </a:ext>
            </a:extLst>
          </p:cNvPr>
          <p:cNvSpPr txBox="1"/>
          <p:nvPr/>
        </p:nvSpPr>
        <p:spPr>
          <a:xfrm>
            <a:off x="39856" y="1126998"/>
            <a:ext cx="11985040" cy="5262979"/>
          </a:xfrm>
          <a:prstGeom prst="rect">
            <a:avLst/>
          </a:prstGeom>
          <a:noFill/>
        </p:spPr>
        <p:txBody>
          <a:bodyPr wrap="square">
            <a:spAutoFit/>
          </a:bodyPr>
          <a:lstStyle/>
          <a:p>
            <a:pPr algn="l"/>
            <a:r>
              <a:rPr lang="en-GB" sz="2400" b="0" i="0" dirty="0">
                <a:solidFill>
                  <a:srgbClr val="333333"/>
                </a:solidFill>
                <a:effectLst/>
                <a:latin typeface="Times New Roman" panose="02020603050405020304" pitchFamily="18" charset="0"/>
                <a:cs typeface="Times New Roman" panose="02020603050405020304" pitchFamily="18" charset="0"/>
              </a:rPr>
              <a:t>Following are the Objectives of the project undertaken</a:t>
            </a:r>
          </a:p>
          <a:p>
            <a:pPr algn="l"/>
            <a:endParaRPr lang="en-GB" sz="2400" b="0" i="0" dirty="0">
              <a:solidFill>
                <a:srgbClr val="333333"/>
              </a:solidFill>
              <a:effectLst/>
              <a:latin typeface="Times New Roman" panose="02020603050405020304" pitchFamily="18" charset="0"/>
              <a:cs typeface="Times New Roman" panose="02020603050405020304" pitchFamily="18" charset="0"/>
            </a:endParaRPr>
          </a:p>
          <a:p>
            <a:pPr marR="34290" lvl="0" algn="l" fontAlgn="base">
              <a:spcAft>
                <a:spcPts val="1365"/>
              </a:spcAft>
              <a:buClr>
                <a:srgbClr val="000000"/>
              </a:buClr>
              <a:buSzPts val="1200"/>
            </a:pPr>
            <a:r>
              <a:rPr lang="en-IN" b="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1. </a:t>
            </a:r>
            <a:r>
              <a:rPr lang="en-IN" sz="2000" b="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Data Collection and Preprocessing </a:t>
            </a:r>
            <a:endParaRPr lang="en-IN" sz="20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6350" marR="29210" indent="-6350" algn="just">
              <a:spcAft>
                <a:spcPts val="740"/>
              </a:spcAft>
            </a:pPr>
            <a:r>
              <a:rPr lang="en-IN" sz="2000" kern="100" dirty="0">
                <a:solidFill>
                  <a:srgbClr val="000000"/>
                </a:solidFill>
                <a:effectLst/>
                <a:latin typeface="Times New Roman" panose="02020603050405020304" pitchFamily="18" charset="0"/>
                <a:ea typeface="Times New Roman" panose="02020603050405020304" pitchFamily="18" charset="0"/>
              </a:rPr>
              <a:t>Gather a comprehensive dataset of chest X-Ray images, ensuring a balanced representation of Pneumonia-positive and negative cases. </a:t>
            </a:r>
          </a:p>
          <a:p>
            <a:pPr marR="34290" lvl="0" algn="l" fontAlgn="base">
              <a:spcAft>
                <a:spcPts val="1600"/>
              </a:spcAft>
              <a:buClr>
                <a:srgbClr val="000000"/>
              </a:buClr>
              <a:buSzPts val="1200"/>
            </a:pPr>
            <a:r>
              <a:rPr lang="en-IN" sz="2000" b="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2. Model Development </a:t>
            </a:r>
            <a:endParaRPr lang="en-IN" sz="20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6350" marR="29210" indent="-6350" algn="just">
              <a:spcAft>
                <a:spcPts val="740"/>
              </a:spcAft>
            </a:pPr>
            <a:r>
              <a:rPr lang="en-IN" sz="2000" kern="100" dirty="0">
                <a:solidFill>
                  <a:srgbClr val="000000"/>
                </a:solidFill>
                <a:effectLst/>
                <a:latin typeface="Times New Roman" panose="02020603050405020304" pitchFamily="18" charset="0"/>
                <a:ea typeface="Times New Roman" panose="02020603050405020304" pitchFamily="18" charset="0"/>
              </a:rPr>
              <a:t>Design a convolutional neural network (CNN) architecture tailored for image classification tasks. </a:t>
            </a:r>
          </a:p>
          <a:p>
            <a:pPr marL="6350" marR="29210" indent="-6350" algn="just">
              <a:spcAft>
                <a:spcPts val="740"/>
              </a:spcAft>
            </a:pPr>
            <a:r>
              <a:rPr lang="en-IN" sz="2000" kern="100" dirty="0">
                <a:solidFill>
                  <a:srgbClr val="000000"/>
                </a:solidFill>
                <a:effectLst/>
                <a:latin typeface="Times New Roman" panose="02020603050405020304" pitchFamily="18" charset="0"/>
                <a:ea typeface="Times New Roman" panose="02020603050405020304" pitchFamily="18" charset="0"/>
              </a:rPr>
              <a:t>Implement layers and functions that enhance feature extraction and classification accuracy, including convolutional, pooling, and dropout layers. </a:t>
            </a:r>
          </a:p>
          <a:p>
            <a:pPr marR="34290" lvl="0" algn="l" fontAlgn="base">
              <a:spcAft>
                <a:spcPts val="1365"/>
              </a:spcAft>
              <a:buClr>
                <a:srgbClr val="000000"/>
              </a:buClr>
              <a:buSzPts val="1200"/>
            </a:pPr>
            <a:r>
              <a:rPr lang="en-IN" sz="2000" b="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3. Training the Model </a:t>
            </a:r>
            <a:endParaRPr lang="en-IN" sz="20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6350" marR="29210" indent="-6350" algn="just">
              <a:spcAft>
                <a:spcPts val="740"/>
              </a:spcAft>
            </a:pPr>
            <a:r>
              <a:rPr lang="en-IN" sz="2000" kern="100" dirty="0">
                <a:solidFill>
                  <a:srgbClr val="000000"/>
                </a:solidFill>
                <a:effectLst/>
                <a:latin typeface="Times New Roman" panose="02020603050405020304" pitchFamily="18" charset="0"/>
                <a:ea typeface="Times New Roman" panose="02020603050405020304" pitchFamily="18" charset="0"/>
              </a:rPr>
              <a:t>Train the CNN model using the prepared dataset with a batch size of 32, applying appropriate training techniques such as data augmentation to prevent overfitting. </a:t>
            </a:r>
          </a:p>
          <a:p>
            <a:pPr algn="l">
              <a:buFont typeface="Arial" panose="020B0604020202020204" pitchFamily="34" charset="0"/>
              <a:buChar char="•"/>
            </a:pPr>
            <a:endParaRPr lang="en-GB" sz="2800" dirty="0">
              <a:solidFill>
                <a:srgbClr val="333333"/>
              </a:solidFill>
              <a:latin typeface="Lato" panose="020F0502020204030203" pitchFamily="34" charset="0"/>
            </a:endParaRPr>
          </a:p>
        </p:txBody>
      </p:sp>
      <p:sp>
        <p:nvSpPr>
          <p:cNvPr id="14" name="Footer Placeholder 5">
            <a:extLst>
              <a:ext uri="{FF2B5EF4-FFF2-40B4-BE49-F238E27FC236}">
                <a16:creationId xmlns:a16="http://schemas.microsoft.com/office/drawing/2014/main" id="{593FC077-B1BA-49D8-8171-DC3782ADBBD3}"/>
              </a:ext>
            </a:extLst>
          </p:cNvPr>
          <p:cNvSpPr>
            <a:spLocks noGrp="1"/>
          </p:cNvSpPr>
          <p:nvPr>
            <p:ph type="ftr" sz="quarter" idx="11"/>
          </p:nvPr>
        </p:nvSpPr>
        <p:spPr>
          <a:xfrm>
            <a:off x="2517913" y="6435862"/>
            <a:ext cx="6957391" cy="365125"/>
          </a:xfrm>
        </p:spPr>
        <p:txBody>
          <a:bodyPr/>
          <a:lstStyle/>
          <a:p>
            <a:r>
              <a:rPr lang="en-US" sz="1800" b="1" dirty="0">
                <a:solidFill>
                  <a:srgbClr val="0070C0"/>
                </a:solidFill>
              </a:rPr>
              <a:t>Pneumonia Detection </a:t>
            </a:r>
            <a:endParaRPr lang="en-IN" sz="1800" b="1" dirty="0">
              <a:solidFill>
                <a:srgbClr val="0070C0"/>
              </a:solidFill>
            </a:endParaRPr>
          </a:p>
        </p:txBody>
      </p:sp>
    </p:spTree>
    <p:extLst>
      <p:ext uri="{BB962C8B-B14F-4D97-AF65-F5344CB8AC3E}">
        <p14:creationId xmlns:p14="http://schemas.microsoft.com/office/powerpoint/2010/main" val="114785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BB9EF44-B85F-576B-D00C-86A3BC1B5B74}"/>
              </a:ext>
            </a:extLst>
          </p:cNvPr>
          <p:cNvSpPr>
            <a:spLocks noGrp="1"/>
          </p:cNvSpPr>
          <p:nvPr>
            <p:ph type="dt" sz="half" idx="10"/>
          </p:nvPr>
        </p:nvSpPr>
        <p:spPr/>
        <p:txBody>
          <a:bodyPr/>
          <a:lstStyle/>
          <a:p>
            <a:endParaRPr lang="en-US" sz="1600" b="1" dirty="0">
              <a:solidFill>
                <a:srgbClr val="0070C0"/>
              </a:solidFill>
            </a:endParaRPr>
          </a:p>
          <a:p>
            <a:r>
              <a:rPr lang="en-US" sz="1600" b="1" dirty="0">
                <a:solidFill>
                  <a:srgbClr val="0070C0"/>
                </a:solidFill>
              </a:rPr>
              <a:t>11/25/2024</a:t>
            </a:r>
            <a:endParaRPr lang="en-IN" sz="1600" b="1" dirty="0">
              <a:solidFill>
                <a:srgbClr val="0070C0"/>
              </a:solidFill>
            </a:endParaRPr>
          </a:p>
          <a:p>
            <a:endParaRPr lang="en-IN" sz="1600" b="1" dirty="0"/>
          </a:p>
        </p:txBody>
      </p:sp>
      <p:sp>
        <p:nvSpPr>
          <p:cNvPr id="5" name="Footer Placeholder 4">
            <a:extLst>
              <a:ext uri="{FF2B5EF4-FFF2-40B4-BE49-F238E27FC236}">
                <a16:creationId xmlns:a16="http://schemas.microsoft.com/office/drawing/2014/main" id="{7D5EC054-B5A7-2545-BA9B-A2F21AB836AD}"/>
              </a:ext>
            </a:extLst>
          </p:cNvPr>
          <p:cNvSpPr>
            <a:spLocks noGrp="1"/>
          </p:cNvSpPr>
          <p:nvPr>
            <p:ph type="ftr" sz="quarter" idx="11"/>
          </p:nvPr>
        </p:nvSpPr>
        <p:spPr/>
        <p:txBody>
          <a:bodyPr/>
          <a:lstStyle/>
          <a:p>
            <a:endParaRPr lang="en-US" sz="1800" b="1" dirty="0">
              <a:solidFill>
                <a:srgbClr val="0070C0"/>
              </a:solidFill>
            </a:endParaRPr>
          </a:p>
          <a:p>
            <a:r>
              <a:rPr lang="en-US" sz="1800" b="1" dirty="0">
                <a:solidFill>
                  <a:srgbClr val="0070C0"/>
                </a:solidFill>
              </a:rPr>
              <a:t>Pneumonia Detection </a:t>
            </a:r>
            <a:endParaRPr lang="en-IN" sz="1800" b="1" dirty="0">
              <a:solidFill>
                <a:srgbClr val="0070C0"/>
              </a:solidFill>
            </a:endParaRPr>
          </a:p>
          <a:p>
            <a:endParaRPr lang="en-IN" dirty="0"/>
          </a:p>
        </p:txBody>
      </p:sp>
      <p:sp>
        <p:nvSpPr>
          <p:cNvPr id="6" name="Slide Number Placeholder 5">
            <a:extLst>
              <a:ext uri="{FF2B5EF4-FFF2-40B4-BE49-F238E27FC236}">
                <a16:creationId xmlns:a16="http://schemas.microsoft.com/office/drawing/2014/main" id="{8E414C5C-BC65-3A23-B4C0-F3DEB7329FE2}"/>
              </a:ext>
            </a:extLst>
          </p:cNvPr>
          <p:cNvSpPr>
            <a:spLocks noGrp="1"/>
          </p:cNvSpPr>
          <p:nvPr>
            <p:ph type="sldNum" sz="quarter" idx="12"/>
          </p:nvPr>
        </p:nvSpPr>
        <p:spPr/>
        <p:txBody>
          <a:bodyPr/>
          <a:lstStyle/>
          <a:p>
            <a:r>
              <a:rPr lang="en-US" sz="1600" b="1" dirty="0">
                <a:solidFill>
                  <a:srgbClr val="0070C0"/>
                </a:solidFill>
              </a:rPr>
              <a:t>6</a:t>
            </a:r>
            <a:endParaRPr lang="en-IN" b="1" dirty="0">
              <a:solidFill>
                <a:srgbClr val="0070C0"/>
              </a:solidFill>
            </a:endParaRPr>
          </a:p>
        </p:txBody>
      </p:sp>
      <p:sp>
        <p:nvSpPr>
          <p:cNvPr id="7" name="Line 2">
            <a:extLst>
              <a:ext uri="{FF2B5EF4-FFF2-40B4-BE49-F238E27FC236}">
                <a16:creationId xmlns:a16="http://schemas.microsoft.com/office/drawing/2014/main" id="{D587FC38-A1BE-D3D8-3EC0-048AC6C992EE}"/>
              </a:ext>
            </a:extLst>
          </p:cNvPr>
          <p:cNvSpPr>
            <a:spLocks noChangeShapeType="1"/>
          </p:cNvSpPr>
          <p:nvPr/>
        </p:nvSpPr>
        <p:spPr bwMode="auto">
          <a:xfrm flipV="1">
            <a:off x="39856" y="66364"/>
            <a:ext cx="12084578" cy="14064"/>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dirty="0">
              <a:solidFill>
                <a:srgbClr val="003366"/>
              </a:solidFill>
            </a:endParaRPr>
          </a:p>
        </p:txBody>
      </p:sp>
      <p:pic>
        <p:nvPicPr>
          <p:cNvPr id="8" name="Graphic 7" descr="Teacher">
            <a:extLst>
              <a:ext uri="{FF2B5EF4-FFF2-40B4-BE49-F238E27FC236}">
                <a16:creationId xmlns:a16="http://schemas.microsoft.com/office/drawing/2014/main" id="{E775A09D-D0F3-4084-C9FE-85275EF137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480" y="80428"/>
            <a:ext cx="827584" cy="827584"/>
          </a:xfrm>
          <a:prstGeom prst="rect">
            <a:avLst/>
          </a:prstGeom>
        </p:spPr>
      </p:pic>
      <p:sp>
        <p:nvSpPr>
          <p:cNvPr id="9" name="Line 5">
            <a:extLst>
              <a:ext uri="{FF2B5EF4-FFF2-40B4-BE49-F238E27FC236}">
                <a16:creationId xmlns:a16="http://schemas.microsoft.com/office/drawing/2014/main" id="{1746E4BA-9454-B426-C429-63B22B1B7534}"/>
              </a:ext>
            </a:extLst>
          </p:cNvPr>
          <p:cNvSpPr>
            <a:spLocks noChangeShapeType="1"/>
          </p:cNvSpPr>
          <p:nvPr/>
        </p:nvSpPr>
        <p:spPr bwMode="auto">
          <a:xfrm flipV="1">
            <a:off x="103480" y="6331377"/>
            <a:ext cx="12020954" cy="22573"/>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dirty="0">
              <a:solidFill>
                <a:srgbClr val="003366"/>
              </a:solidFill>
            </a:endParaRPr>
          </a:p>
        </p:txBody>
      </p:sp>
      <p:sp>
        <p:nvSpPr>
          <p:cNvPr id="10" name="Line 3">
            <a:extLst>
              <a:ext uri="{FF2B5EF4-FFF2-40B4-BE49-F238E27FC236}">
                <a16:creationId xmlns:a16="http://schemas.microsoft.com/office/drawing/2014/main" id="{668D84E9-5208-D329-F43C-082B428F8636}"/>
              </a:ext>
            </a:extLst>
          </p:cNvPr>
          <p:cNvSpPr>
            <a:spLocks noChangeShapeType="1"/>
          </p:cNvSpPr>
          <p:nvPr/>
        </p:nvSpPr>
        <p:spPr bwMode="auto">
          <a:xfrm flipV="1">
            <a:off x="39856" y="915044"/>
            <a:ext cx="12048664" cy="14064"/>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dirty="0">
              <a:solidFill>
                <a:srgbClr val="003366"/>
              </a:solidFill>
            </a:endParaRPr>
          </a:p>
        </p:txBody>
      </p:sp>
      <p:sp>
        <p:nvSpPr>
          <p:cNvPr id="14" name="TextBox 13">
            <a:extLst>
              <a:ext uri="{FF2B5EF4-FFF2-40B4-BE49-F238E27FC236}">
                <a16:creationId xmlns:a16="http://schemas.microsoft.com/office/drawing/2014/main" id="{D6E99774-25CF-134C-5C28-8D82BE5E95AC}"/>
              </a:ext>
            </a:extLst>
          </p:cNvPr>
          <p:cNvSpPr txBox="1"/>
          <p:nvPr/>
        </p:nvSpPr>
        <p:spPr>
          <a:xfrm>
            <a:off x="277906" y="1272999"/>
            <a:ext cx="11277599" cy="4301242"/>
          </a:xfrm>
          <a:prstGeom prst="rect">
            <a:avLst/>
          </a:prstGeom>
          <a:noFill/>
        </p:spPr>
        <p:txBody>
          <a:bodyPr wrap="square">
            <a:spAutoFit/>
          </a:bodyPr>
          <a:lstStyle/>
          <a:p>
            <a:pPr marR="34290" lvl="0" algn="l" fontAlgn="base">
              <a:lnSpc>
                <a:spcPct val="107000"/>
              </a:lnSpc>
              <a:spcAft>
                <a:spcPts val="1370"/>
              </a:spcAft>
              <a:buClr>
                <a:srgbClr val="000000"/>
              </a:buClr>
              <a:buSzPts val="1200"/>
            </a:pPr>
            <a:r>
              <a:rPr lang="en-IN" sz="2000" b="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4. Performance Evaluation </a:t>
            </a:r>
            <a:endParaRPr lang="en-IN" sz="20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6350" marR="29210" indent="-6350" algn="just">
              <a:lnSpc>
                <a:spcPct val="165000"/>
              </a:lnSpc>
              <a:spcAft>
                <a:spcPts val="740"/>
              </a:spcAft>
            </a:pPr>
            <a:r>
              <a:rPr lang="en-IN" sz="2000" kern="100" dirty="0">
                <a:solidFill>
                  <a:srgbClr val="000000"/>
                </a:solidFill>
                <a:effectLst/>
                <a:latin typeface="Times New Roman" panose="02020603050405020304" pitchFamily="18" charset="0"/>
                <a:ea typeface="Times New Roman" panose="02020603050405020304" pitchFamily="18" charset="0"/>
              </a:rPr>
              <a:t>Evaluate the trained model on a separate validation dataset to assess its accuracy, sensitivity, and specificity in detecting Pneumonia. </a:t>
            </a:r>
          </a:p>
          <a:p>
            <a:pPr marL="6350" marR="29210" indent="-6350" algn="just">
              <a:lnSpc>
                <a:spcPct val="112000"/>
              </a:lnSpc>
              <a:spcAft>
                <a:spcPts val="1565"/>
              </a:spcAft>
            </a:pPr>
            <a:r>
              <a:rPr lang="en-IN" sz="2000" kern="100" dirty="0">
                <a:solidFill>
                  <a:srgbClr val="000000"/>
                </a:solidFill>
                <a:effectLst/>
                <a:latin typeface="Times New Roman" panose="02020603050405020304" pitchFamily="18" charset="0"/>
                <a:ea typeface="Times New Roman" panose="02020603050405020304" pitchFamily="18" charset="0"/>
              </a:rPr>
              <a:t>Aim for an accuracy threshold of over 95% to ensure reliable performance in clinical settings. </a:t>
            </a:r>
          </a:p>
          <a:p>
            <a:pPr marR="34290" lvl="0" algn="l" fontAlgn="base">
              <a:lnSpc>
                <a:spcPct val="107000"/>
              </a:lnSpc>
              <a:spcAft>
                <a:spcPts val="1365"/>
              </a:spcAft>
              <a:buClr>
                <a:srgbClr val="000000"/>
              </a:buClr>
              <a:buSzPts val="1200"/>
            </a:pPr>
            <a:r>
              <a:rPr lang="en-IN" sz="2000" b="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5. Implementation and Testing </a:t>
            </a:r>
            <a:endParaRPr lang="en-IN" sz="20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6350" marR="29210" indent="-6350" algn="just">
              <a:lnSpc>
                <a:spcPct val="164000"/>
              </a:lnSpc>
              <a:spcAft>
                <a:spcPts val="585"/>
              </a:spcAft>
            </a:pPr>
            <a:r>
              <a:rPr lang="en-IN" sz="2000" kern="100" dirty="0">
                <a:solidFill>
                  <a:srgbClr val="000000"/>
                </a:solidFill>
                <a:effectLst/>
                <a:latin typeface="Times New Roman" panose="02020603050405020304" pitchFamily="18" charset="0"/>
                <a:ea typeface="Times New Roman" panose="02020603050405020304" pitchFamily="18" charset="0"/>
              </a:rPr>
              <a:t>Develop a user-friendly interface for healthcare professionals to upload chest X-Ray images for analysis. </a:t>
            </a:r>
          </a:p>
          <a:p>
            <a:pPr marL="6350" marR="29210" indent="-6350" algn="just">
              <a:lnSpc>
                <a:spcPct val="166000"/>
              </a:lnSpc>
              <a:spcAft>
                <a:spcPts val="740"/>
              </a:spcAft>
            </a:pPr>
            <a:r>
              <a:rPr lang="en-IN" sz="2000" kern="100" dirty="0">
                <a:solidFill>
                  <a:srgbClr val="000000"/>
                </a:solidFill>
                <a:effectLst/>
                <a:latin typeface="Times New Roman" panose="02020603050405020304" pitchFamily="18" charset="0"/>
                <a:ea typeface="Times New Roman" panose="02020603050405020304" pitchFamily="18" charset="0"/>
              </a:rPr>
              <a:t>Conduct real-world testing of the model in clinical environments to validate its effectiveness and gather feedback for further improvement </a:t>
            </a:r>
          </a:p>
        </p:txBody>
      </p:sp>
    </p:spTree>
    <p:extLst>
      <p:ext uri="{BB962C8B-B14F-4D97-AF65-F5344CB8AC3E}">
        <p14:creationId xmlns:p14="http://schemas.microsoft.com/office/powerpoint/2010/main" val="92121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1E2794A8-B830-42B4-8C56-10143DC98F68}"/>
              </a:ext>
            </a:extLst>
          </p:cNvPr>
          <p:cNvSpPr txBox="1">
            <a:spLocks noChangeArrowheads="1"/>
          </p:cNvSpPr>
          <p:nvPr/>
        </p:nvSpPr>
        <p:spPr>
          <a:xfrm>
            <a:off x="67566" y="-13148"/>
            <a:ext cx="12020954" cy="9144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defRPr/>
            </a:pPr>
            <a:r>
              <a:rPr lang="en-US" sz="4000" b="1" dirty="0">
                <a:solidFill>
                  <a:srgbClr val="733939"/>
                </a:solidFill>
                <a:latin typeface="Times New Roman" panose="02020603050405020304" pitchFamily="18" charset="0"/>
                <a:cs typeface="Times New Roman" panose="02020603050405020304" pitchFamily="18" charset="0"/>
              </a:rPr>
              <a:t>2. Literature Survey</a:t>
            </a:r>
            <a:endParaRPr lang="en-IN" sz="4000" b="1" dirty="0">
              <a:solidFill>
                <a:srgbClr val="733939"/>
              </a:solidFill>
              <a:latin typeface="Times New Roman" panose="02020603050405020304" pitchFamily="18" charset="0"/>
              <a:cs typeface="Times New Roman" panose="02020603050405020304" pitchFamily="18" charset="0"/>
            </a:endParaRPr>
          </a:p>
        </p:txBody>
      </p:sp>
      <p:sp>
        <p:nvSpPr>
          <p:cNvPr id="8" name="Line 2">
            <a:extLst>
              <a:ext uri="{FF2B5EF4-FFF2-40B4-BE49-F238E27FC236}">
                <a16:creationId xmlns:a16="http://schemas.microsoft.com/office/drawing/2014/main" id="{0222899A-6EBE-4FEA-981C-7EA533F19839}"/>
              </a:ext>
            </a:extLst>
          </p:cNvPr>
          <p:cNvSpPr>
            <a:spLocks noChangeShapeType="1"/>
          </p:cNvSpPr>
          <p:nvPr/>
        </p:nvSpPr>
        <p:spPr bwMode="auto">
          <a:xfrm flipV="1">
            <a:off x="39856" y="66364"/>
            <a:ext cx="12084578" cy="14064"/>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dirty="0">
              <a:solidFill>
                <a:srgbClr val="003366"/>
              </a:solidFill>
            </a:endParaRPr>
          </a:p>
        </p:txBody>
      </p:sp>
      <p:sp>
        <p:nvSpPr>
          <p:cNvPr id="10" name="Line 3">
            <a:extLst>
              <a:ext uri="{FF2B5EF4-FFF2-40B4-BE49-F238E27FC236}">
                <a16:creationId xmlns:a16="http://schemas.microsoft.com/office/drawing/2014/main" id="{16325F5E-1703-4E03-B4AF-7F6B0A230C04}"/>
              </a:ext>
            </a:extLst>
          </p:cNvPr>
          <p:cNvSpPr>
            <a:spLocks noChangeShapeType="1"/>
          </p:cNvSpPr>
          <p:nvPr/>
        </p:nvSpPr>
        <p:spPr bwMode="auto">
          <a:xfrm flipV="1">
            <a:off x="39856" y="904564"/>
            <a:ext cx="12048664" cy="14064"/>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dirty="0">
              <a:solidFill>
                <a:srgbClr val="003366"/>
              </a:solidFill>
            </a:endParaRPr>
          </a:p>
        </p:txBody>
      </p:sp>
      <p:sp>
        <p:nvSpPr>
          <p:cNvPr id="12" name="Line 5">
            <a:extLst>
              <a:ext uri="{FF2B5EF4-FFF2-40B4-BE49-F238E27FC236}">
                <a16:creationId xmlns:a16="http://schemas.microsoft.com/office/drawing/2014/main" id="{4DF62AB7-B1DF-4732-B717-4D2B72F0BF41}"/>
              </a:ext>
            </a:extLst>
          </p:cNvPr>
          <p:cNvSpPr>
            <a:spLocks noChangeShapeType="1"/>
          </p:cNvSpPr>
          <p:nvPr/>
        </p:nvSpPr>
        <p:spPr bwMode="auto">
          <a:xfrm flipV="1">
            <a:off x="80818" y="6375827"/>
            <a:ext cx="12020954" cy="22573"/>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dirty="0">
              <a:solidFill>
                <a:srgbClr val="003366"/>
              </a:solidFill>
            </a:endParaRPr>
          </a:p>
        </p:txBody>
      </p:sp>
      <p:pic>
        <p:nvPicPr>
          <p:cNvPr id="13" name="Graphic 12" descr="Teacher">
            <a:extLst>
              <a:ext uri="{FF2B5EF4-FFF2-40B4-BE49-F238E27FC236}">
                <a16:creationId xmlns:a16="http://schemas.microsoft.com/office/drawing/2014/main" id="{7774B26C-D2F6-4F09-A74F-E90B56C2CC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480" y="80428"/>
            <a:ext cx="827584" cy="827584"/>
          </a:xfrm>
          <a:prstGeom prst="rect">
            <a:avLst/>
          </a:prstGeom>
        </p:spPr>
      </p:pic>
      <p:sp>
        <p:nvSpPr>
          <p:cNvPr id="4" name="Date Placeholder 3">
            <a:extLst>
              <a:ext uri="{FF2B5EF4-FFF2-40B4-BE49-F238E27FC236}">
                <a16:creationId xmlns:a16="http://schemas.microsoft.com/office/drawing/2014/main" id="{9D9D8141-54BB-4E0C-8337-FD90E5700B21}"/>
              </a:ext>
            </a:extLst>
          </p:cNvPr>
          <p:cNvSpPr>
            <a:spLocks noGrp="1"/>
          </p:cNvSpPr>
          <p:nvPr>
            <p:ph type="dt" sz="half" idx="10"/>
          </p:nvPr>
        </p:nvSpPr>
        <p:spPr>
          <a:xfrm>
            <a:off x="838200" y="6435862"/>
            <a:ext cx="2743200" cy="365125"/>
          </a:xfrm>
        </p:spPr>
        <p:txBody>
          <a:bodyPr/>
          <a:lstStyle/>
          <a:p>
            <a:endParaRPr lang="en-US" sz="1600" b="1" dirty="0">
              <a:solidFill>
                <a:srgbClr val="0070C0"/>
              </a:solidFill>
            </a:endParaRPr>
          </a:p>
          <a:p>
            <a:r>
              <a:rPr lang="en-US" sz="1600" b="1" dirty="0">
                <a:solidFill>
                  <a:srgbClr val="0070C0"/>
                </a:solidFill>
              </a:rPr>
              <a:t>11/25/2024</a:t>
            </a:r>
            <a:endParaRPr lang="en-IN" sz="1600" b="1" dirty="0">
              <a:solidFill>
                <a:srgbClr val="0070C0"/>
              </a:solidFill>
            </a:endParaRPr>
          </a:p>
          <a:p>
            <a:endParaRPr lang="en-IN" sz="1600" b="1" dirty="0">
              <a:solidFill>
                <a:srgbClr val="0070C0"/>
              </a:solidFill>
            </a:endParaRPr>
          </a:p>
        </p:txBody>
      </p:sp>
      <p:sp>
        <p:nvSpPr>
          <p:cNvPr id="17" name="Slide Number Placeholder 16">
            <a:extLst>
              <a:ext uri="{FF2B5EF4-FFF2-40B4-BE49-F238E27FC236}">
                <a16:creationId xmlns:a16="http://schemas.microsoft.com/office/drawing/2014/main" id="{74095B53-6072-47AA-9CF5-07FB66DC0E80}"/>
              </a:ext>
            </a:extLst>
          </p:cNvPr>
          <p:cNvSpPr>
            <a:spLocks noGrp="1"/>
          </p:cNvSpPr>
          <p:nvPr>
            <p:ph type="sldNum" sz="quarter" idx="12"/>
          </p:nvPr>
        </p:nvSpPr>
        <p:spPr>
          <a:xfrm>
            <a:off x="8610600" y="6435862"/>
            <a:ext cx="2743200" cy="365125"/>
          </a:xfrm>
        </p:spPr>
        <p:txBody>
          <a:bodyPr/>
          <a:lstStyle/>
          <a:p>
            <a:fld id="{E76708A9-30A0-48BD-8D3F-D9CDB06034EC}" type="slidenum">
              <a:rPr lang="en-IN" sz="1600" b="1" smtClean="0">
                <a:solidFill>
                  <a:srgbClr val="0070C0"/>
                </a:solidFill>
              </a:rPr>
              <a:t>8</a:t>
            </a:fld>
            <a:endParaRPr lang="en-IN" sz="1600" b="1" dirty="0">
              <a:solidFill>
                <a:srgbClr val="0070C0"/>
              </a:solidFill>
            </a:endParaRPr>
          </a:p>
        </p:txBody>
      </p:sp>
      <p:sp>
        <p:nvSpPr>
          <p:cNvPr id="19" name="Rectangle 3">
            <a:extLst>
              <a:ext uri="{FF2B5EF4-FFF2-40B4-BE49-F238E27FC236}">
                <a16:creationId xmlns:a16="http://schemas.microsoft.com/office/drawing/2014/main" id="{D9B65CEF-AD79-4AC8-8A89-87978A091D8F}"/>
              </a:ext>
            </a:extLst>
          </p:cNvPr>
          <p:cNvSpPr txBox="1">
            <a:spLocks noChangeArrowheads="1"/>
          </p:cNvSpPr>
          <p:nvPr/>
        </p:nvSpPr>
        <p:spPr>
          <a:xfrm>
            <a:off x="80818" y="956090"/>
            <a:ext cx="11985040" cy="45259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pPr>
            <a:endParaRPr lang="en-GB" b="1" dirty="0">
              <a:solidFill>
                <a:srgbClr val="002060"/>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13CC0A76-1584-4CC0-A3C7-D768D3541DBA}"/>
              </a:ext>
            </a:extLst>
          </p:cNvPr>
          <p:cNvSpPr txBox="1"/>
          <p:nvPr/>
        </p:nvSpPr>
        <p:spPr>
          <a:xfrm>
            <a:off x="295834" y="901714"/>
            <a:ext cx="11729061" cy="5078313"/>
          </a:xfrm>
          <a:prstGeom prst="rect">
            <a:avLst/>
          </a:prstGeom>
          <a:noFill/>
        </p:spPr>
        <p:txBody>
          <a:bodyPr wrap="square">
            <a:spAutoFit/>
          </a:bodyPr>
          <a:lstStyle/>
          <a:p>
            <a:pPr algn="l"/>
            <a:r>
              <a:rPr lang="en-GB" sz="2000" dirty="0">
                <a:latin typeface="Times New Roman" panose="02020603050405020304" pitchFamily="18" charset="0"/>
                <a:cs typeface="Times New Roman" panose="02020603050405020304" pitchFamily="18" charset="0"/>
              </a:rPr>
              <a:t>[2]. "</a:t>
            </a:r>
            <a:r>
              <a:rPr lang="en-US" dirty="0">
                <a:latin typeface="Times New Roman" panose="02020603050405020304" pitchFamily="18" charset="0"/>
                <a:cs typeface="Times New Roman" panose="02020603050405020304" pitchFamily="18" charset="0"/>
              </a:rPr>
              <a:t>Pneumonia and COVID-19 Detection using Convolutional Neural Networks”</a:t>
            </a:r>
          </a:p>
          <a:p>
            <a:pPr algn="l"/>
            <a:r>
              <a:rPr lang="en-US" dirty="0">
                <a:latin typeface="Times New Roman" panose="02020603050405020304" pitchFamily="18" charset="0"/>
                <a:cs typeface="Times New Roman" panose="02020603050405020304" pitchFamily="18" charset="0"/>
              </a:rPr>
              <a:t>Author : </a:t>
            </a:r>
            <a:r>
              <a:rPr lang="da-DK" dirty="0">
                <a:latin typeface="Times New Roman" panose="02020603050405020304" pitchFamily="18" charset="0"/>
                <a:cs typeface="Times New Roman" panose="02020603050405020304" pitchFamily="18" charset="0"/>
              </a:rPr>
              <a:t>Sammy V. Militante et al</a:t>
            </a:r>
            <a:endParaRPr lang="en-US"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Year Of Publication : 2020</a:t>
            </a:r>
          </a:p>
          <a:p>
            <a:pPr algn="l"/>
            <a:r>
              <a:rPr lang="en-US" dirty="0">
                <a:latin typeface="Times New Roman" panose="02020603050405020304" pitchFamily="18" charset="0"/>
                <a:cs typeface="Times New Roman" panose="02020603050405020304" pitchFamily="18" charset="0"/>
              </a:rPr>
              <a:t>Publisher : IEEE</a:t>
            </a:r>
          </a:p>
          <a:p>
            <a:pPr algn="l"/>
            <a:r>
              <a:rPr lang="en-US" dirty="0">
                <a:latin typeface="Times New Roman" panose="02020603050405020304" pitchFamily="18" charset="0"/>
                <a:cs typeface="Times New Roman" panose="02020603050405020304" pitchFamily="18" charset="0"/>
              </a:rPr>
              <a:t>Description : The study explores the use of six CNN models (Google Net, Le Net, VGG-16, Alex Net, Stride Net, and ResNet-50) to detect pneumonia from chest X-ray images, achieving up to 98% accuracy with Google Net and Le Net. A dataset of 28,000 images, optimized with the Adam optimizer and trained over 500 epochs, was used to evaluate model performance</a:t>
            </a:r>
          </a:p>
          <a:p>
            <a:pPr algn="l"/>
            <a:endParaRPr lang="en-US" sz="2000" dirty="0">
              <a:latin typeface="Times New Roman" panose="02020603050405020304" pitchFamily="18" charset="0"/>
              <a:cs typeface="Times New Roman" panose="02020603050405020304" pitchFamily="18" charset="0"/>
            </a:endParaRPr>
          </a:p>
          <a:p>
            <a:pPr algn="l"/>
            <a:r>
              <a:rPr lang="en-US" b="1" dirty="0">
                <a:latin typeface="Times New Roman" panose="02020603050405020304" pitchFamily="18" charset="0"/>
                <a:cs typeface="Times New Roman" panose="02020603050405020304" pitchFamily="18" charset="0"/>
              </a:rPr>
              <a:t>Advantages :</a:t>
            </a:r>
          </a:p>
          <a:p>
            <a:pPr marL="342900" indent="-342900" algn="l">
              <a:buFont typeface="+mj-lt"/>
              <a:buAutoNum type="arabicPeriod"/>
            </a:pPr>
            <a:r>
              <a:rPr lang="en-US" dirty="0">
                <a:latin typeface="Times New Roman" panose="02020603050405020304" pitchFamily="18" charset="0"/>
                <a:cs typeface="Times New Roman" panose="02020603050405020304" pitchFamily="18" charset="0"/>
              </a:rPr>
              <a:t>Use of a Large Dataset</a:t>
            </a:r>
          </a:p>
          <a:p>
            <a:pPr marL="342900" indent="-342900" algn="l">
              <a:buFont typeface="+mj-lt"/>
              <a:buAutoNum type="arabicPeriod"/>
            </a:pPr>
            <a:r>
              <a:rPr lang="en-IN" dirty="0">
                <a:latin typeface="Times New Roman" panose="02020603050405020304" pitchFamily="18" charset="0"/>
                <a:cs typeface="Times New Roman" panose="02020603050405020304" pitchFamily="18" charset="0"/>
              </a:rPr>
              <a:t>High Accuracy Achieved</a:t>
            </a:r>
          </a:p>
          <a:p>
            <a:pPr marL="342900" indent="-342900" algn="l">
              <a:buFont typeface="+mj-lt"/>
              <a:buAutoNum type="arabicPeriod"/>
            </a:pPr>
            <a:endParaRPr lang="en-US" sz="2000" dirty="0">
              <a:latin typeface="Times New Roman" panose="02020603050405020304" pitchFamily="18" charset="0"/>
              <a:cs typeface="Times New Roman" panose="02020603050405020304" pitchFamily="18" charset="0"/>
            </a:endParaRPr>
          </a:p>
          <a:p>
            <a:pPr algn="l"/>
            <a:r>
              <a:rPr lang="en-US" b="1" dirty="0">
                <a:latin typeface="Times New Roman" panose="02020603050405020304" pitchFamily="18" charset="0"/>
                <a:cs typeface="Times New Roman" panose="02020603050405020304" pitchFamily="18" charset="0"/>
              </a:rPr>
              <a:t>Drawbacks : </a:t>
            </a:r>
          </a:p>
          <a:p>
            <a:pPr marL="342900" indent="-342900" algn="l">
              <a:buFont typeface="+mj-lt"/>
              <a:buAutoNum type="arabicPeriod"/>
            </a:pPr>
            <a:r>
              <a:rPr lang="en-IN" sz="2000" dirty="0">
                <a:latin typeface="Times New Roman" panose="02020603050405020304" pitchFamily="18" charset="0"/>
                <a:cs typeface="Times New Roman" panose="02020603050405020304" pitchFamily="18" charset="0"/>
              </a:rPr>
              <a:t>Risk of Overfitting</a:t>
            </a:r>
          </a:p>
          <a:p>
            <a:pPr marL="342900" indent="-342900" algn="l">
              <a:buFont typeface="+mj-lt"/>
              <a:buAutoNum type="arabicPeriod"/>
            </a:pPr>
            <a:r>
              <a:rPr lang="en-IN" sz="2000" dirty="0">
                <a:latin typeface="Times New Roman" panose="02020603050405020304" pitchFamily="18" charset="0"/>
                <a:cs typeface="Times New Roman" panose="02020603050405020304" pitchFamily="18" charset="0"/>
              </a:rPr>
              <a:t>Lack of Real-World Validation</a:t>
            </a:r>
            <a:endParaRPr lang="en-US" sz="1800" dirty="0">
              <a:latin typeface="Times New Roman" panose="02020603050405020304" pitchFamily="18" charset="0"/>
              <a:cs typeface="Times New Roman" panose="02020603050405020304" pitchFamily="18" charset="0"/>
            </a:endParaRPr>
          </a:p>
          <a:p>
            <a:pPr algn="l"/>
            <a:endParaRPr lang="en-GB" sz="1800" dirty="0">
              <a:latin typeface="Times New Roman" panose="02020603050405020304" pitchFamily="18" charset="0"/>
              <a:cs typeface="Times New Roman" panose="02020603050405020304" pitchFamily="18" charset="0"/>
            </a:endParaRPr>
          </a:p>
        </p:txBody>
      </p:sp>
      <p:sp>
        <p:nvSpPr>
          <p:cNvPr id="14" name="Footer Placeholder 5">
            <a:extLst>
              <a:ext uri="{FF2B5EF4-FFF2-40B4-BE49-F238E27FC236}">
                <a16:creationId xmlns:a16="http://schemas.microsoft.com/office/drawing/2014/main" id="{593FC077-B1BA-49D8-8171-DC3782ADBBD3}"/>
              </a:ext>
            </a:extLst>
          </p:cNvPr>
          <p:cNvSpPr>
            <a:spLocks noGrp="1"/>
          </p:cNvSpPr>
          <p:nvPr>
            <p:ph type="ftr" sz="quarter" idx="11"/>
          </p:nvPr>
        </p:nvSpPr>
        <p:spPr>
          <a:xfrm>
            <a:off x="2517913" y="6435862"/>
            <a:ext cx="6957391" cy="365125"/>
          </a:xfrm>
        </p:spPr>
        <p:txBody>
          <a:bodyPr/>
          <a:lstStyle/>
          <a:p>
            <a:r>
              <a:rPr lang="en-US" sz="1800" b="1" dirty="0">
                <a:solidFill>
                  <a:srgbClr val="0070C0"/>
                </a:solidFill>
              </a:rPr>
              <a:t>Pneumonia Detection </a:t>
            </a:r>
            <a:endParaRPr lang="en-IN" sz="1600" b="1" dirty="0">
              <a:solidFill>
                <a:srgbClr val="0070C0"/>
              </a:solidFill>
            </a:endParaRPr>
          </a:p>
        </p:txBody>
      </p:sp>
    </p:spTree>
    <p:extLst>
      <p:ext uri="{BB962C8B-B14F-4D97-AF65-F5344CB8AC3E}">
        <p14:creationId xmlns:p14="http://schemas.microsoft.com/office/powerpoint/2010/main" val="386585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1E2794A8-B830-42B4-8C56-10143DC98F68}"/>
              </a:ext>
            </a:extLst>
          </p:cNvPr>
          <p:cNvSpPr txBox="1">
            <a:spLocks noChangeArrowheads="1"/>
          </p:cNvSpPr>
          <p:nvPr/>
        </p:nvSpPr>
        <p:spPr>
          <a:xfrm>
            <a:off x="67566" y="-13148"/>
            <a:ext cx="12020954" cy="9144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defRPr/>
            </a:pPr>
            <a:r>
              <a:rPr lang="en-US" sz="4000" b="1" dirty="0">
                <a:solidFill>
                  <a:srgbClr val="733939"/>
                </a:solidFill>
                <a:latin typeface="Times New Roman" panose="02020603050405020304" pitchFamily="18" charset="0"/>
                <a:cs typeface="Times New Roman" panose="02020603050405020304" pitchFamily="18" charset="0"/>
              </a:rPr>
              <a:t>2. Literature Survey</a:t>
            </a:r>
            <a:endParaRPr lang="en-IN" sz="4000" b="1" dirty="0">
              <a:solidFill>
                <a:srgbClr val="733939"/>
              </a:solidFill>
              <a:latin typeface="Times New Roman" panose="02020603050405020304" pitchFamily="18" charset="0"/>
              <a:cs typeface="Times New Roman" panose="02020603050405020304" pitchFamily="18" charset="0"/>
            </a:endParaRPr>
          </a:p>
        </p:txBody>
      </p:sp>
      <p:sp>
        <p:nvSpPr>
          <p:cNvPr id="8" name="Line 2">
            <a:extLst>
              <a:ext uri="{FF2B5EF4-FFF2-40B4-BE49-F238E27FC236}">
                <a16:creationId xmlns:a16="http://schemas.microsoft.com/office/drawing/2014/main" id="{0222899A-6EBE-4FEA-981C-7EA533F19839}"/>
              </a:ext>
            </a:extLst>
          </p:cNvPr>
          <p:cNvSpPr>
            <a:spLocks noChangeShapeType="1"/>
          </p:cNvSpPr>
          <p:nvPr/>
        </p:nvSpPr>
        <p:spPr bwMode="auto">
          <a:xfrm flipV="1">
            <a:off x="39856" y="66364"/>
            <a:ext cx="12084578" cy="14064"/>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dirty="0">
              <a:solidFill>
                <a:srgbClr val="003366"/>
              </a:solidFill>
            </a:endParaRPr>
          </a:p>
        </p:txBody>
      </p:sp>
      <p:sp>
        <p:nvSpPr>
          <p:cNvPr id="10" name="Line 3">
            <a:extLst>
              <a:ext uri="{FF2B5EF4-FFF2-40B4-BE49-F238E27FC236}">
                <a16:creationId xmlns:a16="http://schemas.microsoft.com/office/drawing/2014/main" id="{16325F5E-1703-4E03-B4AF-7F6B0A230C04}"/>
              </a:ext>
            </a:extLst>
          </p:cNvPr>
          <p:cNvSpPr>
            <a:spLocks noChangeShapeType="1"/>
          </p:cNvSpPr>
          <p:nvPr/>
        </p:nvSpPr>
        <p:spPr bwMode="auto">
          <a:xfrm flipV="1">
            <a:off x="39856" y="904564"/>
            <a:ext cx="12048664" cy="14064"/>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dirty="0">
              <a:solidFill>
                <a:srgbClr val="003366"/>
              </a:solidFill>
            </a:endParaRPr>
          </a:p>
        </p:txBody>
      </p:sp>
      <p:sp>
        <p:nvSpPr>
          <p:cNvPr id="12" name="Line 5">
            <a:extLst>
              <a:ext uri="{FF2B5EF4-FFF2-40B4-BE49-F238E27FC236}">
                <a16:creationId xmlns:a16="http://schemas.microsoft.com/office/drawing/2014/main" id="{4DF62AB7-B1DF-4732-B717-4D2B72F0BF41}"/>
              </a:ext>
            </a:extLst>
          </p:cNvPr>
          <p:cNvSpPr>
            <a:spLocks noChangeShapeType="1"/>
          </p:cNvSpPr>
          <p:nvPr/>
        </p:nvSpPr>
        <p:spPr bwMode="auto">
          <a:xfrm flipV="1">
            <a:off x="80818" y="6375827"/>
            <a:ext cx="12020954" cy="22573"/>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en-IN" dirty="0">
              <a:solidFill>
                <a:srgbClr val="003366"/>
              </a:solidFill>
            </a:endParaRPr>
          </a:p>
        </p:txBody>
      </p:sp>
      <p:pic>
        <p:nvPicPr>
          <p:cNvPr id="13" name="Graphic 12" descr="Teacher">
            <a:extLst>
              <a:ext uri="{FF2B5EF4-FFF2-40B4-BE49-F238E27FC236}">
                <a16:creationId xmlns:a16="http://schemas.microsoft.com/office/drawing/2014/main" id="{7774B26C-D2F6-4F09-A74F-E90B56C2CC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480" y="80428"/>
            <a:ext cx="827584" cy="827584"/>
          </a:xfrm>
          <a:prstGeom prst="rect">
            <a:avLst/>
          </a:prstGeom>
        </p:spPr>
      </p:pic>
      <p:sp>
        <p:nvSpPr>
          <p:cNvPr id="4" name="Date Placeholder 3">
            <a:extLst>
              <a:ext uri="{FF2B5EF4-FFF2-40B4-BE49-F238E27FC236}">
                <a16:creationId xmlns:a16="http://schemas.microsoft.com/office/drawing/2014/main" id="{9D9D8141-54BB-4E0C-8337-FD90E5700B21}"/>
              </a:ext>
            </a:extLst>
          </p:cNvPr>
          <p:cNvSpPr>
            <a:spLocks noGrp="1"/>
          </p:cNvSpPr>
          <p:nvPr>
            <p:ph type="dt" sz="half" idx="10"/>
          </p:nvPr>
        </p:nvSpPr>
        <p:spPr>
          <a:xfrm>
            <a:off x="838200" y="6435862"/>
            <a:ext cx="2743200" cy="365125"/>
          </a:xfrm>
        </p:spPr>
        <p:txBody>
          <a:bodyPr/>
          <a:lstStyle/>
          <a:p>
            <a:endParaRPr lang="en-US" sz="1600" b="1" dirty="0">
              <a:solidFill>
                <a:srgbClr val="0070C0"/>
              </a:solidFill>
            </a:endParaRPr>
          </a:p>
          <a:p>
            <a:r>
              <a:rPr lang="en-US" sz="1600" b="1" dirty="0">
                <a:solidFill>
                  <a:srgbClr val="0070C0"/>
                </a:solidFill>
              </a:rPr>
              <a:t>11/25/2024</a:t>
            </a:r>
            <a:endParaRPr lang="en-IN" sz="1600" b="1" dirty="0">
              <a:solidFill>
                <a:srgbClr val="0070C0"/>
              </a:solidFill>
            </a:endParaRPr>
          </a:p>
          <a:p>
            <a:endParaRPr lang="en-IN" sz="1600" b="1" dirty="0">
              <a:solidFill>
                <a:srgbClr val="0070C0"/>
              </a:solidFill>
            </a:endParaRPr>
          </a:p>
        </p:txBody>
      </p:sp>
      <p:sp>
        <p:nvSpPr>
          <p:cNvPr id="17" name="Slide Number Placeholder 16">
            <a:extLst>
              <a:ext uri="{FF2B5EF4-FFF2-40B4-BE49-F238E27FC236}">
                <a16:creationId xmlns:a16="http://schemas.microsoft.com/office/drawing/2014/main" id="{74095B53-6072-47AA-9CF5-07FB66DC0E80}"/>
              </a:ext>
            </a:extLst>
          </p:cNvPr>
          <p:cNvSpPr>
            <a:spLocks noGrp="1"/>
          </p:cNvSpPr>
          <p:nvPr>
            <p:ph type="sldNum" sz="quarter" idx="12"/>
          </p:nvPr>
        </p:nvSpPr>
        <p:spPr>
          <a:xfrm>
            <a:off x="8610600" y="6435862"/>
            <a:ext cx="2743200" cy="365125"/>
          </a:xfrm>
        </p:spPr>
        <p:txBody>
          <a:bodyPr/>
          <a:lstStyle/>
          <a:p>
            <a:fld id="{E76708A9-30A0-48BD-8D3F-D9CDB06034EC}" type="slidenum">
              <a:rPr lang="en-IN" sz="1600" b="1" smtClean="0">
                <a:solidFill>
                  <a:srgbClr val="0070C0"/>
                </a:solidFill>
              </a:rPr>
              <a:t>9</a:t>
            </a:fld>
            <a:endParaRPr lang="en-IN" sz="1600" b="1" dirty="0">
              <a:solidFill>
                <a:srgbClr val="0070C0"/>
              </a:solidFill>
            </a:endParaRPr>
          </a:p>
        </p:txBody>
      </p:sp>
      <p:sp>
        <p:nvSpPr>
          <p:cNvPr id="19" name="Rectangle 3">
            <a:extLst>
              <a:ext uri="{FF2B5EF4-FFF2-40B4-BE49-F238E27FC236}">
                <a16:creationId xmlns:a16="http://schemas.microsoft.com/office/drawing/2014/main" id="{D9B65CEF-AD79-4AC8-8A89-87978A091D8F}"/>
              </a:ext>
            </a:extLst>
          </p:cNvPr>
          <p:cNvSpPr txBox="1">
            <a:spLocks noChangeArrowheads="1"/>
          </p:cNvSpPr>
          <p:nvPr/>
        </p:nvSpPr>
        <p:spPr>
          <a:xfrm>
            <a:off x="80818" y="956090"/>
            <a:ext cx="11985040" cy="452596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pPr>
            <a:endParaRPr lang="en-GB" b="1" dirty="0">
              <a:solidFill>
                <a:srgbClr val="002060"/>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13CC0A76-1584-4CC0-A3C7-D768D3541DBA}"/>
              </a:ext>
            </a:extLst>
          </p:cNvPr>
          <p:cNvSpPr txBox="1"/>
          <p:nvPr/>
        </p:nvSpPr>
        <p:spPr>
          <a:xfrm>
            <a:off x="39856" y="888459"/>
            <a:ext cx="11985040" cy="4893647"/>
          </a:xfrm>
          <a:prstGeom prst="rect">
            <a:avLst/>
          </a:prstGeom>
          <a:noFill/>
        </p:spPr>
        <p:txBody>
          <a:bodyPr wrap="square">
            <a:spAutoFit/>
          </a:bodyPr>
          <a:lstStyle/>
          <a:p>
            <a:pPr algn="l"/>
            <a:r>
              <a:rPr lang="en-GB" dirty="0">
                <a:latin typeface="Times New Roman" panose="02020603050405020304" pitchFamily="18" charset="0"/>
                <a:cs typeface="Times New Roman" panose="02020603050405020304" pitchFamily="18" charset="0"/>
              </a:rPr>
              <a:t>[1]. "</a:t>
            </a:r>
            <a:r>
              <a:rPr lang="en-US" dirty="0">
                <a:latin typeface="Times New Roman" panose="02020603050405020304" pitchFamily="18" charset="0"/>
                <a:cs typeface="Times New Roman" panose="02020603050405020304" pitchFamily="18" charset="0"/>
              </a:rPr>
              <a:t>Transfer Learning from Pneumonia to COVID-19”</a:t>
            </a:r>
          </a:p>
          <a:p>
            <a:pPr algn="l"/>
            <a:r>
              <a:rPr lang="en-US" dirty="0">
                <a:latin typeface="Times New Roman" panose="02020603050405020304" pitchFamily="18" charset="0"/>
                <a:cs typeface="Times New Roman" panose="02020603050405020304" pitchFamily="18" charset="0"/>
              </a:rPr>
              <a:t>Author : Hongen Lu et al.</a:t>
            </a:r>
          </a:p>
          <a:p>
            <a:pPr algn="l"/>
            <a:r>
              <a:rPr lang="en-US" dirty="0">
                <a:latin typeface="Times New Roman" panose="02020603050405020304" pitchFamily="18" charset="0"/>
                <a:cs typeface="Times New Roman" panose="02020603050405020304" pitchFamily="18" charset="0"/>
              </a:rPr>
              <a:t>Publisher: IEEE </a:t>
            </a:r>
          </a:p>
          <a:p>
            <a:pPr algn="l"/>
            <a:r>
              <a:rPr lang="en-US" dirty="0">
                <a:latin typeface="Times New Roman" panose="02020603050405020304" pitchFamily="18" charset="0"/>
                <a:cs typeface="Times New Roman" panose="02020603050405020304" pitchFamily="18" charset="0"/>
              </a:rPr>
              <a:t>Year Of Publication : 2020</a:t>
            </a:r>
          </a:p>
          <a:p>
            <a:pPr algn="l"/>
            <a:r>
              <a:rPr lang="en-US" dirty="0">
                <a:latin typeface="Times New Roman" panose="02020603050405020304" pitchFamily="18" charset="0"/>
                <a:cs typeface="Times New Roman" panose="02020603050405020304" pitchFamily="18" charset="0"/>
              </a:rPr>
              <a:t>Description  : This paper explores the use of transfer learning to adapt models trained on pneumonia detection for identifying COVID-19 from chest X-ray images, demonstrating improved accuracy and efficiency.</a:t>
            </a:r>
          </a:p>
          <a:p>
            <a:pPr algn="l"/>
            <a:endParaRPr lang="en-US" dirty="0">
              <a:latin typeface="Times New Roman" panose="02020603050405020304" pitchFamily="18" charset="0"/>
              <a:cs typeface="Times New Roman" panose="02020603050405020304" pitchFamily="18" charset="0"/>
            </a:endParaRPr>
          </a:p>
          <a:p>
            <a:pPr algn="l"/>
            <a:r>
              <a:rPr lang="en-US" b="1" dirty="0">
                <a:latin typeface="Times New Roman" panose="02020603050405020304" pitchFamily="18" charset="0"/>
                <a:cs typeface="Times New Roman" panose="02020603050405020304" pitchFamily="18" charset="0"/>
              </a:rPr>
              <a:t>Advantages :</a:t>
            </a:r>
          </a:p>
          <a:p>
            <a:pPr marL="457200" indent="-457200" algn="l">
              <a:buFont typeface="+mj-lt"/>
              <a:buAutoNum type="arabicPeriod"/>
            </a:pPr>
            <a:r>
              <a:rPr lang="en-IN" dirty="0">
                <a:latin typeface="Times New Roman" panose="02020603050405020304" pitchFamily="18" charset="0"/>
                <a:cs typeface="Times New Roman" panose="02020603050405020304" pitchFamily="18" charset="0"/>
              </a:rPr>
              <a:t>Relevance to Real-World Problems</a:t>
            </a:r>
          </a:p>
          <a:p>
            <a:pPr marL="457200" indent="-457200" algn="l">
              <a:buFont typeface="+mj-lt"/>
              <a:buAutoNum type="arabicPeriod"/>
            </a:pPr>
            <a:r>
              <a:rPr lang="en-IN" dirty="0">
                <a:latin typeface="Times New Roman" panose="02020603050405020304" pitchFamily="18" charset="0"/>
                <a:cs typeface="Times New Roman" panose="02020603050405020304" pitchFamily="18" charset="0"/>
              </a:rPr>
              <a:t>Potential for Future Applications</a:t>
            </a:r>
            <a:br>
              <a:rPr lang="en-IN"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algn="l"/>
            <a:r>
              <a:rPr lang="en-US" b="1" dirty="0">
                <a:latin typeface="Times New Roman" panose="02020603050405020304" pitchFamily="18" charset="0"/>
                <a:cs typeface="Times New Roman" panose="02020603050405020304" pitchFamily="18" charset="0"/>
              </a:rPr>
              <a:t>Drawbacks : </a:t>
            </a:r>
          </a:p>
          <a:p>
            <a:pPr marL="457200" indent="-457200" algn="l">
              <a:buFont typeface="+mj-lt"/>
              <a:buAutoNum type="arabicPeriod"/>
            </a:pPr>
            <a:r>
              <a:rPr lang="en-US" dirty="0">
                <a:latin typeface="Times New Roman" panose="02020603050405020304" pitchFamily="18" charset="0"/>
                <a:cs typeface="Times New Roman" panose="02020603050405020304" pitchFamily="18" charset="0"/>
              </a:rPr>
              <a:t>Quality and Consistency of Data</a:t>
            </a:r>
          </a:p>
          <a:p>
            <a:pPr marL="457200" indent="-457200" algn="l">
              <a:buFont typeface="+mj-lt"/>
              <a:buAutoNum type="arabicPeriod"/>
            </a:pPr>
            <a:r>
              <a:rPr lang="en-US" dirty="0">
                <a:latin typeface="Times New Roman" panose="02020603050405020304" pitchFamily="18" charset="0"/>
                <a:cs typeface="Times New Roman" panose="02020603050405020304" pitchFamily="18" charset="0"/>
              </a:rPr>
              <a:t>Limited Public Data for COVID-19</a:t>
            </a:r>
            <a:br>
              <a:rPr lang="en-US" sz="2000" dirty="0"/>
            </a:br>
            <a:br>
              <a:rPr lang="en-US" sz="2000" dirty="0"/>
            </a:br>
            <a:endParaRPr lang="en-US" sz="2000" dirty="0">
              <a:latin typeface="Times New Roman" panose="02020603050405020304" pitchFamily="18" charset="0"/>
              <a:cs typeface="Times New Roman" panose="02020603050405020304" pitchFamily="18" charset="0"/>
            </a:endParaRPr>
          </a:p>
          <a:p>
            <a:pPr algn="l"/>
            <a:endParaRPr lang="en-GB" sz="2000" dirty="0">
              <a:latin typeface="Times New Roman" panose="02020603050405020304" pitchFamily="18" charset="0"/>
              <a:cs typeface="Times New Roman" panose="02020603050405020304" pitchFamily="18" charset="0"/>
            </a:endParaRPr>
          </a:p>
        </p:txBody>
      </p:sp>
      <p:sp>
        <p:nvSpPr>
          <p:cNvPr id="14" name="Footer Placeholder 5">
            <a:extLst>
              <a:ext uri="{FF2B5EF4-FFF2-40B4-BE49-F238E27FC236}">
                <a16:creationId xmlns:a16="http://schemas.microsoft.com/office/drawing/2014/main" id="{593FC077-B1BA-49D8-8171-DC3782ADBBD3}"/>
              </a:ext>
            </a:extLst>
          </p:cNvPr>
          <p:cNvSpPr>
            <a:spLocks noGrp="1"/>
          </p:cNvSpPr>
          <p:nvPr>
            <p:ph type="ftr" sz="quarter" idx="11"/>
          </p:nvPr>
        </p:nvSpPr>
        <p:spPr>
          <a:xfrm>
            <a:off x="2517913" y="6435862"/>
            <a:ext cx="6957391" cy="365125"/>
          </a:xfrm>
        </p:spPr>
        <p:txBody>
          <a:bodyPr/>
          <a:lstStyle/>
          <a:p>
            <a:r>
              <a:rPr lang="en-US" sz="1800" b="1" dirty="0">
                <a:solidFill>
                  <a:srgbClr val="0070C0"/>
                </a:solidFill>
              </a:rPr>
              <a:t>Pneumonia Detection </a:t>
            </a:r>
            <a:endParaRPr lang="en-IN" sz="1600" b="1" dirty="0">
              <a:solidFill>
                <a:srgbClr val="0070C0"/>
              </a:solidFill>
            </a:endParaRPr>
          </a:p>
        </p:txBody>
      </p:sp>
    </p:spTree>
    <p:extLst>
      <p:ext uri="{BB962C8B-B14F-4D97-AF65-F5344CB8AC3E}">
        <p14:creationId xmlns:p14="http://schemas.microsoft.com/office/powerpoint/2010/main" val="19801917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2227</TotalTime>
  <Words>2087</Words>
  <Application>Microsoft Office PowerPoint</Application>
  <PresentationFormat>Widescreen</PresentationFormat>
  <Paragraphs>292</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Calibri Light</vt:lpstr>
      <vt:lpstr>HelveticaNeue-Light</vt:lpstr>
      <vt:lpstr>Lato</vt:lpstr>
      <vt:lpstr>Tahoma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Girish Mantha</dc:creator>
  <cp:lastModifiedBy>Nithish A S</cp:lastModifiedBy>
  <cp:revision>379</cp:revision>
  <dcterms:created xsi:type="dcterms:W3CDTF">2020-12-15T06:24:21Z</dcterms:created>
  <dcterms:modified xsi:type="dcterms:W3CDTF">2024-11-28T10:13:43Z</dcterms:modified>
</cp:coreProperties>
</file>