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9" r:id="rId14"/>
    <p:sldId id="268" r:id="rId15"/>
    <p:sldId id="267" r:id="rId16"/>
    <p:sldId id="266" r:id="rId17"/>
    <p:sldId id="272" r:id="rId18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217950-CCED-4A1C-B5F4-1F067F7FF92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70"/>
            <p14:sldId id="271"/>
            <p14:sldId id="269"/>
            <p14:sldId id="268"/>
            <p14:sldId id="267"/>
          </p14:sldIdLst>
        </p14:section>
        <p14:section name="Untitled Section" id="{B60F4BF5-F318-4502-8C24-7AE7711F72F6}">
          <p14:sldIdLst>
            <p14:sldId id="266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074" autoAdjust="0"/>
  </p:normalViewPr>
  <p:slideViewPr>
    <p:cSldViewPr>
      <p:cViewPr varScale="1">
        <p:scale>
          <a:sx n="46" d="100"/>
          <a:sy n="46" d="100"/>
        </p:scale>
        <p:origin x="1420" y="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8/30/2025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111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46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4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042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4930-0BF1-5888-E760-EB5AF4AC2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>
            <a:extLst>
              <a:ext uri="{FF2B5EF4-FFF2-40B4-BE49-F238E27FC236}">
                <a16:creationId xmlns:a16="http://schemas.microsoft.com/office/drawing/2014/main" id="{5EBE877A-23C1-D4AA-3FF3-5966E7B53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>
            <a:extLst>
              <a:ext uri="{FF2B5EF4-FFF2-40B4-BE49-F238E27FC236}">
                <a16:creationId xmlns:a16="http://schemas.microsoft.com/office/drawing/2014/main" id="{4150992A-5E00-4408-3BAF-25F1336EC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>
            <a:extLst>
              <a:ext uri="{FF2B5EF4-FFF2-40B4-BE49-F238E27FC236}">
                <a16:creationId xmlns:a16="http://schemas.microsoft.com/office/drawing/2014/main" id="{B0AE2C83-718D-B2C3-B41D-DC866655B29D}"/>
              </a:ext>
            </a:extLst>
          </p:cNvPr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64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6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74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9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54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4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0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61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785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1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54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6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6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61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6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4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2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9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8/30/2025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RITHISHSNM2025/PPT-FWD-TNSDC-2025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479220" y="265268"/>
            <a:ext cx="7629525" cy="100155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 dirty="0"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elia" pitchFamily="5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 dirty="0">
                <a:ln w="1587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elia" pitchFamily="50" charset="0"/>
                <a:cs typeface="Trebuchet MS" charset="0"/>
              </a:rPr>
            </a:br>
            <a:endParaRPr lang="zh-CN" altLang="en-US" sz="3200" b="1" i="0" u="none" strike="noStrike" kern="0" cap="none" spc="15" baseline="0" dirty="0">
              <a:ln w="1587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elia" pitchFamily="50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1114424" y="2919294"/>
            <a:ext cx="11077576" cy="2893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STUDENT NAME		     	                 :	RITHISH S</a:t>
            </a:r>
            <a:endParaRPr lang="en-US" altLang="zh-CN" sz="2400" dirty="0">
              <a:latin typeface="Impact" panose="020B0806030902050204" pitchFamily="34" charset="0"/>
              <a:cs typeface="Calibri" charset="0"/>
            </a:endParaRPr>
          </a:p>
          <a:p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REGISTER NO AND NMID                                  :	</a:t>
            </a:r>
            <a:r>
              <a:rPr lang="en-US" altLang="zh-CN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35524U09031 &amp; </a:t>
            </a:r>
            <a:r>
              <a:rPr lang="en-US" altLang="zh-CN" dirty="0">
                <a:latin typeface="Impact" panose="020B0806030902050204" pitchFamily="34" charset="0"/>
                <a:cs typeface="Calibri" charset="0"/>
              </a:rPr>
              <a:t>70544D60F3F73D8914F45AB0C4128A23</a:t>
            </a:r>
            <a:endParaRPr lang="en-US" altLang="zh-CN" sz="2400" dirty="0">
              <a:latin typeface="Impact" panose="020B0806030902050204" pitchFamily="34" charset="0"/>
              <a:cs typeface="Calibri" charset="0"/>
            </a:endParaRPr>
          </a:p>
          <a:p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DEPARTMENT                                                        : 	BCA-II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COLLEGE: COLLEGE/ UNIVERSITY	:	</a:t>
            </a:r>
            <a:r>
              <a:rPr lang="en-US" altLang="zh-CN" sz="16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GOVERNMENT ARTS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Impact" panose="020B0806030902050204" pitchFamily="34" charset="0"/>
                <a:cs typeface="Calibri" charset="0"/>
              </a:rPr>
              <a:t>						</a:t>
            </a:r>
            <a:r>
              <a:rPr lang="en-US" altLang="zh-CN" sz="16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SCIENCE  COLLEGE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>
                <a:latin typeface="Impact" panose="020B0806030902050204" pitchFamily="34" charset="0"/>
                <a:cs typeface="Calibri" charset="0"/>
              </a:rPr>
              <a:t>						</a:t>
            </a:r>
            <a:r>
              <a:rPr lang="en-US" altLang="zh-CN" sz="16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TIRUPATTUR / THIRUVALLUVAR </a:t>
            </a:r>
            <a:endParaRPr lang="en-US" altLang="zh-CN" sz="2400" b="0" i="0" u="none" strike="noStrike" kern="1200" cap="none" spc="0" baseline="0" dirty="0">
              <a:solidFill>
                <a:schemeClr val="tx1"/>
              </a:solidFill>
              <a:latin typeface="Impact" panose="020B0806030902050204" pitchFamily="34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 dirty="0">
                <a:solidFill>
                  <a:schemeClr val="tx1"/>
                </a:solidFill>
                <a:latin typeface="Impact" panose="020B0806030902050204" pitchFamily="34" charset="0"/>
                <a:cs typeface="Calibri" charset="0"/>
              </a:rPr>
              <a:t>           </a:t>
            </a:r>
            <a:endParaRPr lang="zh-CN" altLang="en-US" sz="5400" b="0" i="0" u="none" strike="noStrike" kern="1200" cap="none" spc="0" baseline="0" dirty="0">
              <a:solidFill>
                <a:schemeClr val="tx1"/>
              </a:solidFill>
              <a:latin typeface="Impact" panose="020B0806030902050204" pitchFamily="34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83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>
            <a:off x="752474" y="6486037"/>
            <a:ext cx="1773555" cy="3238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>
            <a:off x="752474" y="675602"/>
            <a:ext cx="8480425" cy="6706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RESULTS</a:t>
            </a:r>
            <a:r>
              <a:rPr lang="en-US" altLang="zh-CN" sz="4250" b="1" i="0" u="none" strike="noStrike" kern="0" cap="none" spc="15" baseline="0" dirty="0"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AND SCREENSHOTS</a:t>
            </a:r>
            <a:endParaRPr lang="zh-CN" altLang="en-US" sz="4250" b="1" i="0" u="none" strike="noStrike" kern="0" cap="none" spc="0" baseline="0" dirty="0">
              <a:ln w="952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>
            <a:off x="2743200" y="2354703"/>
            <a:ext cx="8534019" cy="948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98E94-D56D-7E17-3632-D03DCDF3AFE8}"/>
              </a:ext>
            </a:extLst>
          </p:cNvPr>
          <p:cNvSpPr txBox="1"/>
          <p:nvPr/>
        </p:nvSpPr>
        <p:spPr>
          <a:xfrm>
            <a:off x="479220" y="1513999"/>
            <a:ext cx="47318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Demonstrates successful patient registration and appointment flow.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Dashboard showcasing billing, appointments, and analytics.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Kiwi Fruit" pitchFamily="50" charset="0"/>
              </a:rPr>
              <a:t>Responsive views for mobile, tablet, and desktop.</a:t>
            </a:r>
          </a:p>
        </p:txBody>
      </p:sp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F00565-60B3-579F-5B3F-6F63785DE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451" y="3231183"/>
            <a:ext cx="8838316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0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8AD64-37AB-7163-7D94-CC2C22EAB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7AB7-A870-1D94-BB58-26E78E1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0" y="100617"/>
            <a:ext cx="10681335" cy="553998"/>
          </a:xfrm>
        </p:spPr>
        <p:txBody>
          <a:bodyPr/>
          <a:lstStyle/>
          <a:p>
            <a:r>
              <a:rPr lang="en-US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</a:rPr>
              <a:t>RESULTS</a:t>
            </a:r>
            <a:endParaRPr lang="en-IN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593621-B648-D42A-5C90-D84DDDF3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82"/>
          <a:stretch>
            <a:fillRect/>
          </a:stretch>
        </p:blipFill>
        <p:spPr>
          <a:xfrm>
            <a:off x="263190" y="908650"/>
            <a:ext cx="9793360" cy="58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7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89053-B24D-D65F-8F8C-D6A7A53BF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FF7D-F9EB-E399-D640-9FCD4B851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0" y="100617"/>
            <a:ext cx="10681335" cy="553998"/>
          </a:xfrm>
        </p:spPr>
        <p:txBody>
          <a:bodyPr/>
          <a:lstStyle/>
          <a:p>
            <a:r>
              <a:rPr lang="en-US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</a:rPr>
              <a:t>RESULTS</a:t>
            </a:r>
            <a:endParaRPr lang="en-IN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6ED6B-62E6-535E-C2B8-131DDE618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0" y="836641"/>
            <a:ext cx="10437215" cy="55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548E-CDDD-D024-6D62-21FC7688F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0D5C-6EAE-4CFA-B050-B7C938C6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0" y="100617"/>
            <a:ext cx="10681335" cy="553998"/>
          </a:xfrm>
        </p:spPr>
        <p:txBody>
          <a:bodyPr/>
          <a:lstStyle/>
          <a:p>
            <a:r>
              <a:rPr lang="en-US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</a:rPr>
              <a:t>RESULTS</a:t>
            </a:r>
            <a:endParaRPr lang="en-IN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BA4BAB-D26F-06D6-6B73-CFFC94BE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0" y="836640"/>
            <a:ext cx="9001250" cy="55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5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7850-FC68-C085-AE73-3266DB22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2D7C-9458-019B-6017-53836AF0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0" y="100617"/>
            <a:ext cx="10681335" cy="553998"/>
          </a:xfrm>
        </p:spPr>
        <p:txBody>
          <a:bodyPr/>
          <a:lstStyle/>
          <a:p>
            <a:r>
              <a:rPr lang="en-US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</a:rPr>
              <a:t>RESULTS</a:t>
            </a:r>
            <a:endParaRPr lang="en-IN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F160CB-7F75-07F9-504F-862030009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10" y="749933"/>
            <a:ext cx="11021200" cy="53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23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6E98-8489-04BA-A069-D93AAA5D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90" y="100617"/>
            <a:ext cx="10681335" cy="553998"/>
          </a:xfrm>
          <a:ln>
            <a:noFill/>
          </a:ln>
        </p:spPr>
        <p:txBody>
          <a:bodyPr/>
          <a:lstStyle/>
          <a:p>
            <a:r>
              <a:rPr lang="en-US" sz="360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</a:rPr>
              <a:t>RESULTS</a:t>
            </a:r>
            <a:endParaRPr lang="en-IN" sz="36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</a:endParaRPr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A114A3-4F54-7886-9EC4-F4C04384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0" y="748109"/>
            <a:ext cx="9577330" cy="53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4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5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755333" y="385444"/>
            <a:ext cx="4764587" cy="7521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numCol="1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16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C35BDC-F7A0-D33D-FA82-6C384CFFFDA2}"/>
              </a:ext>
            </a:extLst>
          </p:cNvPr>
          <p:cNvSpPr txBox="1"/>
          <p:nvPr/>
        </p:nvSpPr>
        <p:spPr>
          <a:xfrm>
            <a:off x="788653" y="1895395"/>
            <a:ext cx="9183319" cy="29433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Kiwi Fruit" pitchFamily="50" charset="0"/>
              </a:rPr>
              <a:t>The Medical Practice Management System simplifies healthcare administration, improves patient experience, and ensures efficient record management.</a:t>
            </a:r>
            <a:br>
              <a:rPr lang="en-US" sz="3200" dirty="0">
                <a:latin typeface="Kiwi Fruit" pitchFamily="50" charset="0"/>
              </a:rPr>
            </a:br>
            <a:r>
              <a:rPr lang="en-US" sz="3200" dirty="0">
                <a:latin typeface="Kiwi Fruit" pitchFamily="50" charset="0"/>
              </a:rPr>
              <a:t>It is scalable, secure, and adaptable for clinics of all sizes.</a:t>
            </a:r>
            <a:endParaRPr lang="en-IN" sz="3200" dirty="0">
              <a:latin typeface="Kiwi Frui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0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3D4390-5E3C-127E-0151-D340089EF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>
            <a:extLst>
              <a:ext uri="{FF2B5EF4-FFF2-40B4-BE49-F238E27FC236}">
                <a16:creationId xmlns:a16="http://schemas.microsoft.com/office/drawing/2014/main" id="{C9DCB885-9FE5-E792-BEA1-E113AA7FA7C8}"/>
              </a:ext>
            </a:extLst>
          </p:cNvPr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9" name="曲线">
            <a:extLst>
              <a:ext uri="{FF2B5EF4-FFF2-40B4-BE49-F238E27FC236}">
                <a16:creationId xmlns:a16="http://schemas.microsoft.com/office/drawing/2014/main" id="{40C8A7E7-C07B-8880-D5A8-04DA5CB8443A}"/>
              </a:ext>
            </a:extLst>
          </p:cNvPr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50" name="曲线">
            <a:extLst>
              <a:ext uri="{FF2B5EF4-FFF2-40B4-BE49-F238E27FC236}">
                <a16:creationId xmlns:a16="http://schemas.microsoft.com/office/drawing/2014/main" id="{4888A0F5-CDC7-329B-2B39-17299F6F297E}"/>
              </a:ext>
            </a:extLst>
          </p:cNvPr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51" name="图片">
            <a:extLst>
              <a:ext uri="{FF2B5EF4-FFF2-40B4-BE49-F238E27FC236}">
                <a16:creationId xmlns:a16="http://schemas.microsoft.com/office/drawing/2014/main" id="{169E1A4B-8670-09BA-E77C-459C9068CDE6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文本框">
            <a:extLst>
              <a:ext uri="{FF2B5EF4-FFF2-40B4-BE49-F238E27FC236}">
                <a16:creationId xmlns:a16="http://schemas.microsoft.com/office/drawing/2014/main" id="{602B57B6-08CB-A29D-841F-792189BC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4764587" cy="752128"/>
          </a:xfrm>
          <a:prstGeom prst="rect">
            <a:avLst/>
          </a:prstGeom>
          <a:noFill/>
          <a:ln w="12700" cap="flat" cmpd="sng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</p:spPr>
        <p:txBody>
          <a:bodyPr vert="horz" wrap="square" lIns="0" tIns="13334" rIns="0" bIns="0" numCol="1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GITUP LINK</a:t>
            </a:r>
            <a:endParaRPr lang="zh-CN" altLang="en-US" sz="48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153" name="矩形">
            <a:extLst>
              <a:ext uri="{FF2B5EF4-FFF2-40B4-BE49-F238E27FC236}">
                <a16:creationId xmlns:a16="http://schemas.microsoft.com/office/drawing/2014/main" id="{8D6E021F-C615-0189-6F8B-2DA3845B8ED5}"/>
              </a:ext>
            </a:extLst>
          </p:cNvPr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17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5FD56-ED0D-1D0E-5B23-EA53AE82F228}"/>
              </a:ext>
            </a:extLst>
          </p:cNvPr>
          <p:cNvSpPr txBox="1"/>
          <p:nvPr/>
        </p:nvSpPr>
        <p:spPr>
          <a:xfrm>
            <a:off x="788653" y="2634058"/>
            <a:ext cx="9183319" cy="1465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200" dirty="0">
                <a:latin typeface="Kiwi Fruit" pitchFamily="50" charset="0"/>
                <a:hlinkClick r:id="rId4"/>
              </a:rPr>
              <a:t>https://github.com/RITHISHSNM2025/PPT-FWD-TNSDC-2025.git</a:t>
            </a:r>
            <a:endParaRPr lang="en-IN" sz="3200" dirty="0">
              <a:latin typeface="Kiwi Frui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8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235893" y="39344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26202" y="-33354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4" name="曲线"/>
          <p:cNvSpPr>
            <a:spLocks/>
          </p:cNvSpPr>
          <p:nvPr/>
        </p:nvSpPr>
        <p:spPr>
          <a:xfrm>
            <a:off x="-22410" y="3976671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5" name="曲线"/>
          <p:cNvSpPr>
            <a:spLocks/>
          </p:cNvSpPr>
          <p:nvPr/>
        </p:nvSpPr>
        <p:spPr>
          <a:xfrm>
            <a:off x="9331140" y="5329221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6" name="曲线"/>
          <p:cNvSpPr>
            <a:spLocks/>
          </p:cNvSpPr>
          <p:nvPr/>
        </p:nvSpPr>
        <p:spPr>
          <a:xfrm>
            <a:off x="6673665" y="1662096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7" name="曲线"/>
          <p:cNvSpPr>
            <a:spLocks/>
          </p:cNvSpPr>
          <p:nvPr/>
        </p:nvSpPr>
        <p:spPr>
          <a:xfrm>
            <a:off x="9331140" y="5862621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17364" y="796272"/>
            <a:ext cx="5140228" cy="670696"/>
          </a:xfrm>
          <a:prstGeom prst="rect">
            <a:avLst/>
          </a:prstGeom>
          <a:noFill/>
          <a:ln w="12700" cap="flat" cmpd="sng">
            <a:solidFill>
              <a:srgbClr val="66FFFF"/>
            </a:solidFill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44315" y="6376971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31008" y="6439982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E9309-8B18-9AF5-D9C0-743EE25C099A}"/>
              </a:ext>
            </a:extLst>
          </p:cNvPr>
          <p:cNvSpPr txBox="1"/>
          <p:nvPr/>
        </p:nvSpPr>
        <p:spPr>
          <a:xfrm>
            <a:off x="717364" y="2605666"/>
            <a:ext cx="11003764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ograph" panose="03080602000000000000" pitchFamily="66" charset="0"/>
              </a:rPr>
              <a:t>Medical Management System And </a:t>
            </a:r>
            <a:r>
              <a:rPr lang="en-IN" sz="54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altograph" panose="03080602000000000000" pitchFamily="66" charset="0"/>
              </a:rPr>
              <a:t>BIlling</a:t>
            </a:r>
            <a:endParaRPr lang="en-IN" sz="54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altograph" panose="03080602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66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95" name="矩形"/>
          <p:cNvSpPr>
            <a:spLocks/>
          </p:cNvSpPr>
          <p:nvPr/>
        </p:nvSpPr>
        <p:spPr>
          <a:xfrm>
            <a:off x="752474" y="6486037"/>
            <a:ext cx="1773555" cy="3238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9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8020185" cy="752128"/>
          </a:xfrm>
          <a:prstGeom prst="rect">
            <a:avLst/>
          </a:prstGeom>
          <a:noFill/>
          <a:ln w="12700" cap="flat" cmpd="sng">
            <a:solidFill>
              <a:schemeClr val="tx1">
                <a:lumMod val="95000"/>
                <a:lumOff val="5000"/>
                <a:alpha val="98000"/>
              </a:schemeClr>
            </a:solidFill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 dirty="0">
                <a:ln w="222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 dirty="0">
              <a:ln w="22225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>
            <a:off x="2509807" y="809624"/>
            <a:ext cx="5029200" cy="65556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 dirty="0">
              <a:solidFill>
                <a:srgbClr val="0D0D0D"/>
              </a:solidFill>
              <a:latin typeface="Designer" pitchFamily="5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 dirty="0" err="1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 dirty="0">
                <a:solidFill>
                  <a:srgbClr val="0D0D0D"/>
                </a:solidFill>
                <a:latin typeface="Designer" pitchFamily="50" charset="0"/>
                <a:cs typeface="Times New Roman" pitchFamily="18" charset="0"/>
              </a:rPr>
              <a:t>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 dirty="0">
              <a:solidFill>
                <a:schemeClr val="tx1"/>
              </a:solidFill>
              <a:latin typeface="Designer" pitchFamily="5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7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9293867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7EA81-F993-3268-6DC5-93753C5EE63A}"/>
              </a:ext>
            </a:extLst>
          </p:cNvPr>
          <p:cNvSpPr txBox="1"/>
          <p:nvPr/>
        </p:nvSpPr>
        <p:spPr>
          <a:xfrm>
            <a:off x="940238" y="1494769"/>
            <a:ext cx="70512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>
                <a:latin typeface="Kiwi Fruit" pitchFamily="50" charset="0"/>
                <a:cs typeface="Raavi" panose="020B0502040204020203" pitchFamily="34" charset="0"/>
              </a:rPr>
              <a:t>Managing patient records, appointments, billing, and staff details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>
                <a:latin typeface="Kiwi Fruit" pitchFamily="50" charset="0"/>
                <a:cs typeface="Raavi" panose="020B0502040204020203" pitchFamily="34" charset="0"/>
              </a:rPr>
              <a:t>manually is time-consuming, error-prone, and inefficient. Clinics and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4400" dirty="0">
                <a:latin typeface="Kiwi Fruit" pitchFamily="50" charset="0"/>
                <a:cs typeface="Raavi" panose="020B0502040204020203" pitchFamily="34" charset="0"/>
              </a:rPr>
              <a:t>hospitals need a digital solution to streamline operations and improve patient care.</a:t>
            </a:r>
            <a:endParaRPr lang="en-IN" sz="4400" dirty="0">
              <a:latin typeface="Kiwi Fruit" pitchFamily="50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8020185" cy="6322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000" b="1" i="0" u="none" strike="noStrike" kern="0" cap="none" spc="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PROJECT	</a:t>
            </a:r>
            <a:r>
              <a:rPr lang="en-US" altLang="zh-CN" sz="400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OVERVIEW</a:t>
            </a:r>
            <a:endParaRPr lang="zh-CN" altLang="en-US" sz="40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49C2B-58D9-6932-383A-E90F82856829}"/>
              </a:ext>
            </a:extLst>
          </p:cNvPr>
          <p:cNvSpPr txBox="1"/>
          <p:nvPr/>
        </p:nvSpPr>
        <p:spPr>
          <a:xfrm>
            <a:off x="1119555" y="1461850"/>
            <a:ext cx="72606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>
                <a:latin typeface="Kiwi Fruit" pitchFamily="50" charset="0"/>
              </a:rPr>
              <a:t>The Medical Practice Management System is a web-based platform developed using React, TypeScript, and Tailwind.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4000" dirty="0">
                <a:latin typeface="Kiwi Fruit" pitchFamily="50" charset="0"/>
              </a:rPr>
              <a:t>It provides doctors, staff, and administrators with tools to manage appointments, patient records, billing, and reports efficiently</a:t>
            </a:r>
            <a:endParaRPr lang="en-IN" sz="4000" dirty="0">
              <a:latin typeface="Kiwi Frui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15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6548530" cy="5706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2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W</a:t>
            </a:r>
            <a:r>
              <a:rPr lang="en-US" altLang="zh-CN" sz="360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H</a:t>
            </a:r>
            <a:r>
              <a:rPr lang="en-US" altLang="zh-CN" sz="3600" b="1" i="0" u="none" strike="noStrike" kern="0" cap="none" spc="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23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AR</a:t>
            </a:r>
            <a:r>
              <a:rPr lang="en-US" altLang="zh-CN" sz="3600" b="1" i="0" u="none" strike="noStrike" kern="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3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H</a:t>
            </a:r>
            <a:r>
              <a:rPr lang="en-US" altLang="zh-CN" sz="3600" b="1" i="0" u="none" strike="noStrike" kern="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3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3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-4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2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S?</a:t>
            </a:r>
            <a:endParaRPr lang="zh-CN" altLang="en-US" sz="36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D11F6E4-3EA2-B08F-C631-54E8F3EAA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10" y="1849744"/>
            <a:ext cx="796826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Doctors</a:t>
            </a: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 – View patient history, appointments, and prescriptions.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Patients</a:t>
            </a: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 – Book appointments, access reports, and receive notifications.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Administrative Staff</a:t>
            </a: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 – Manage billing, scheduling, and staff records.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Clinic/Hospital Management</a:t>
            </a: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 – Monitor performance with </a:t>
            </a:r>
            <a:r>
              <a:rPr kumimoji="0" lang="en-US" altLang="en-US" sz="32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anatics</a:t>
            </a:r>
            <a:r>
              <a:rPr kumimoji="0" lang="en-US" alt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60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2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3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674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4158D-EB67-4E0E-46C8-3034372162D4}"/>
              </a:ext>
            </a:extLst>
          </p:cNvPr>
          <p:cNvSpPr txBox="1"/>
          <p:nvPr/>
        </p:nvSpPr>
        <p:spPr>
          <a:xfrm>
            <a:off x="3071580" y="2016144"/>
            <a:ext cx="57767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Kiwi Fruit" pitchFamily="50" charset="0"/>
              </a:rPr>
              <a:t>Frontend:</a:t>
            </a:r>
            <a:r>
              <a:rPr lang="en-IN" sz="3200" dirty="0">
                <a:latin typeface="Kiwi Fruit" pitchFamily="50" charset="0"/>
              </a:rPr>
              <a:t> React, TypeScript, Tailwind CSS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Kiwi Fruit" pitchFamily="50" charset="0"/>
              </a:rPr>
              <a:t>Build Tool:</a:t>
            </a:r>
            <a:r>
              <a:rPr lang="en-IN" sz="3200" dirty="0">
                <a:latin typeface="Kiwi Fruit" pitchFamily="50" charset="0"/>
              </a:rPr>
              <a:t> Vite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Kiwi Fruit" pitchFamily="50" charset="0"/>
              </a:rPr>
              <a:t>Icons &amp; UI Enhancements:</a:t>
            </a:r>
            <a:r>
              <a:rPr lang="en-IN" sz="3200" dirty="0">
                <a:latin typeface="Kiwi Fruit" pitchFamily="50" charset="0"/>
              </a:rPr>
              <a:t> </a:t>
            </a:r>
            <a:r>
              <a:rPr lang="en-IN" sz="3200" dirty="0" err="1">
                <a:latin typeface="Kiwi Fruit" pitchFamily="50" charset="0"/>
              </a:rPr>
              <a:t>Lucide</a:t>
            </a:r>
            <a:r>
              <a:rPr lang="en-IN" sz="3200" dirty="0">
                <a:latin typeface="Kiwi Fruit" pitchFamily="50" charset="0"/>
              </a:rPr>
              <a:t> React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Kiwi Fruit" pitchFamily="50" charset="0"/>
              </a:rPr>
              <a:t>Linting &amp; Formatting:</a:t>
            </a:r>
            <a:r>
              <a:rPr lang="en-IN" sz="3200" dirty="0">
                <a:latin typeface="Kiwi Fruit" pitchFamily="50" charset="0"/>
              </a:rPr>
              <a:t> </a:t>
            </a:r>
            <a:r>
              <a:rPr lang="en-IN" sz="3200" dirty="0" err="1">
                <a:latin typeface="Kiwi Fruit" pitchFamily="50" charset="0"/>
              </a:rPr>
              <a:t>ESLint</a:t>
            </a:r>
            <a:r>
              <a:rPr lang="en-IN" sz="3200" dirty="0">
                <a:latin typeface="Kiwi Fruit" pitchFamily="50" charset="0"/>
              </a:rPr>
              <a:t>, TypeScript </a:t>
            </a:r>
            <a:r>
              <a:rPr lang="en-IN" sz="3200" dirty="0" err="1">
                <a:latin typeface="Kiwi Fruit" pitchFamily="50" charset="0"/>
              </a:rPr>
              <a:t>ESLint</a:t>
            </a:r>
            <a:endParaRPr lang="en-IN" sz="3200" dirty="0">
              <a:latin typeface="Kiwi Fruit" pitchFamily="50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Kiwi Fruit" pitchFamily="50" charset="0"/>
              </a:rPr>
              <a:t>Other Tools:</a:t>
            </a:r>
            <a:r>
              <a:rPr lang="en-IN" sz="3200" dirty="0">
                <a:latin typeface="Kiwi Fruit" pitchFamily="50" charset="0"/>
              </a:rPr>
              <a:t> </a:t>
            </a:r>
            <a:r>
              <a:rPr lang="en-IN" sz="3200" dirty="0" err="1">
                <a:latin typeface="Kiwi Fruit" pitchFamily="50" charset="0"/>
              </a:rPr>
              <a:t>PostCSS</a:t>
            </a:r>
            <a:r>
              <a:rPr lang="en-IN" sz="3200" dirty="0">
                <a:latin typeface="Kiwi Fruit" pitchFamily="50" charset="0"/>
              </a:rPr>
              <a:t>, </a:t>
            </a:r>
            <a:r>
              <a:rPr lang="en-IN" sz="3200" dirty="0" err="1">
                <a:latin typeface="Kiwi Fruit" pitchFamily="50" charset="0"/>
              </a:rPr>
              <a:t>Autoprefixer</a:t>
            </a:r>
            <a:endParaRPr lang="en-IN" sz="3200" dirty="0">
              <a:latin typeface="Kiwi Fruit" pitchFamily="50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>
              <a:latin typeface="Kiwi Frui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5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>
            <a:off x="739774" y="291147"/>
            <a:ext cx="9532161" cy="62901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0F6042-7F0D-D35D-60C0-3E2672ABB4D2}"/>
              </a:ext>
            </a:extLst>
          </p:cNvPr>
          <p:cNvSpPr txBox="1"/>
          <p:nvPr/>
        </p:nvSpPr>
        <p:spPr>
          <a:xfrm>
            <a:off x="1055300" y="1772770"/>
            <a:ext cx="6396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Clean, modern UI with responsive design.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Intuitive navigation for patients and doctors.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Dashboard with quick access to appointments, billing, and reports.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Kiwi Fruit" pitchFamily="50" charset="0"/>
              </a:rPr>
              <a:t>Minimalist color scheme with user-friendly interactions.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600" dirty="0">
              <a:latin typeface="Kiwi Frui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045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099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 dirty="0" err="1">
                <a:ln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FEATUaRES</a:t>
            </a:r>
            <a:r>
              <a:rPr lang="en-US" altLang="zh-CN" sz="4800" b="1" i="0" u="none" strike="noStrike" kern="0" cap="none" spc="0" baseline="0" dirty="0">
                <a:ln>
                  <a:solidFill>
                    <a:schemeClr val="tx1">
                      <a:lumMod val="95000"/>
                      <a:lumOff val="5000"/>
                      <a:alpha val="99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Algerian" panose="04020705040A02060702" pitchFamily="82" charset="0"/>
                <a:cs typeface="Trebuchet MS" charset="0"/>
              </a:rPr>
              <a:t> AND FUNCTIONALITY</a:t>
            </a:r>
            <a:endParaRPr lang="zh-CN" altLang="en-US" sz="4800" b="1" i="0" u="none" strike="noStrike" kern="0" cap="none" spc="0" baseline="0" dirty="0">
              <a:ln>
                <a:solidFill>
                  <a:schemeClr val="tx1">
                    <a:lumMod val="95000"/>
                    <a:lumOff val="5000"/>
                    <a:alpha val="99000"/>
                  </a:schemeClr>
                </a:solidFill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Algerian" panose="04020705040A02060702" pitchFamily="82" charset="0"/>
              <a:cs typeface="Trebuchet MS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F5C62E9-01D1-7BA2-5D96-ED4EA5E8F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300" y="1199540"/>
            <a:ext cx="619286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Patient registration and medical record management.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Appointment booking and scheduling.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Billing and invoice generation.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Notifications and reminders.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Reports and analytics dashboard.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iwi Fruit" pitchFamily="50" charset="0"/>
              </a:rPr>
              <a:t>Secure login and role-based access.</a:t>
            </a:r>
          </a:p>
        </p:txBody>
      </p:sp>
    </p:spTree>
    <p:extLst>
      <p:ext uri="{BB962C8B-B14F-4D97-AF65-F5344CB8AC3E}">
        <p14:creationId xmlns:p14="http://schemas.microsoft.com/office/powerpoint/2010/main" val="187502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439</TotalTime>
  <Words>439</Words>
  <Application>Microsoft Office PowerPoint</Application>
  <PresentationFormat>Widescreen</PresentationFormat>
  <Paragraphs>89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adelia</vt:lpstr>
      <vt:lpstr>Algerian</vt:lpstr>
      <vt:lpstr>Arial</vt:lpstr>
      <vt:lpstr>Calibri</vt:lpstr>
      <vt:lpstr>Designer</vt:lpstr>
      <vt:lpstr>Droid Sans</vt:lpstr>
      <vt:lpstr>Impact</vt:lpstr>
      <vt:lpstr>Kiwi Fruit</vt:lpstr>
      <vt:lpstr>Times New Roman</vt:lpstr>
      <vt:lpstr>Trebuchet MS</vt:lpstr>
      <vt:lpstr>Waltograph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FEATUaRES AND FUNCTIONALITY</vt:lpstr>
      <vt:lpstr>RESULTS AND SCREENSHOTS</vt:lpstr>
      <vt:lpstr>RESULTS</vt:lpstr>
      <vt:lpstr>RESULTS</vt:lpstr>
      <vt:lpstr>RESULTS</vt:lpstr>
      <vt:lpstr>RESULTS</vt:lpstr>
      <vt:lpstr>RESULTS</vt:lpstr>
      <vt:lpstr>CONCLUSION</vt:lpstr>
      <vt:lpstr>GITUP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Vasumathi Sekar</cp:lastModifiedBy>
  <cp:revision>24</cp:revision>
  <dcterms:created xsi:type="dcterms:W3CDTF">2024-03-29T15:07:22Z</dcterms:created>
  <dcterms:modified xsi:type="dcterms:W3CDTF">2025-08-30T05:37:09Z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