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A0D47D-CD68-4A32-AE63-BA86B1D1D81B}">
  <a:tblStyle styleId="{47A0D47D-CD68-4A32-AE63-BA86B1D1D8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9c72ac9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ce9c72ac99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f5b33e2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cf5b33e20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f5b33e20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f5b33e20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f5b33e2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f5b33e2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f4b384c0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f4b384c0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f73008a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f73008a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f73008a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f73008a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f86dafe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f86dafe9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f73008a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f73008a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f86daf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f86daf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f86dafe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6f86dafe9f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e9c72ac99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ce9c72ac99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9c72aa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9c72aa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e9c72aa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e9c72aa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e9c72aa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e9c72aa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e9c72aa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e9c72aa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e9c72aa8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e9c72aa8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fee0d98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fee0d98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e9c72aa8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e9c72aa8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e9c72aa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e9c72aa8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e9c72aa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e9c72aa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e9c72aa8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e9c72aa8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f4b384c0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6f4b384c0f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e9c72aa8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e9c72aa8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e9c72aa8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e9c72aa8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fee0d98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cfee0d98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fee0d98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cfee0d98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fee0d98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fee0d98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fee0d98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fee0d98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fee0d98b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fee0d98b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fee0d98b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cfee0d98b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fee0d98b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cfee0d98b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cfee0d98b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cfee0d98b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f4b384c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f4b384c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6f73008aa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6f73008aa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cfee0d98b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cfee0d98b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cfee0d98b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cfee0d98b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cfee0d98b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cfee0d98b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e9c72ac99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ce9c72ac99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f4b384c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f4b384c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f4b384c0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6f4b384c0f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f4b384c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f4b384c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f4b384c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f4b384c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f4b384c0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f4b384c0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pic>
        <p:nvPicPr>
          <p:cNvPr descr="AcademicBdlg.jpg" id="60" name="Google Shape;60;p14"/>
          <p:cNvPicPr preferRelativeResize="0"/>
          <p:nvPr/>
        </p:nvPicPr>
        <p:blipFill rotWithShape="1">
          <a:blip r:embed="rId2">
            <a:alphaModFix/>
          </a:blip>
          <a:srcRect b="0" l="0" r="0" t="0"/>
          <a:stretch/>
        </p:blipFill>
        <p:spPr>
          <a:xfrm>
            <a:off x="198344" y="155321"/>
            <a:ext cx="8747312" cy="4840245"/>
          </a:xfrm>
          <a:prstGeom prst="rect">
            <a:avLst/>
          </a:prstGeom>
          <a:noFill/>
          <a:ln>
            <a:noFill/>
          </a:ln>
        </p:spPr>
      </p:pic>
      <p:sp>
        <p:nvSpPr>
          <p:cNvPr id="61" name="Google Shape;61;p14"/>
          <p:cNvSpPr/>
          <p:nvPr/>
        </p:nvSpPr>
        <p:spPr>
          <a:xfrm>
            <a:off x="198344" y="2028976"/>
            <a:ext cx="89154"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 name="Google Shape;62;p14"/>
          <p:cNvSpPr/>
          <p:nvPr/>
        </p:nvSpPr>
        <p:spPr>
          <a:xfrm>
            <a:off x="8856502" y="2028976"/>
            <a:ext cx="89154"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3" name="Google Shape;63;p14"/>
          <p:cNvSpPr txBox="1"/>
          <p:nvPr>
            <p:ph type="ctrTitle"/>
          </p:nvPr>
        </p:nvSpPr>
        <p:spPr>
          <a:xfrm>
            <a:off x="685800" y="2020492"/>
            <a:ext cx="7772400" cy="110251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5300"/>
              <a:buFont typeface="Arial"/>
              <a:buNone/>
              <a:defRPr b="0" sz="5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4"/>
          <p:cNvSpPr txBox="1"/>
          <p:nvPr>
            <p:ph idx="1" type="subTitle"/>
          </p:nvPr>
        </p:nvSpPr>
        <p:spPr>
          <a:xfrm>
            <a:off x="1371600" y="3176543"/>
            <a:ext cx="6400800" cy="892419"/>
          </a:xfrm>
          <a:prstGeom prst="rect">
            <a:avLst/>
          </a:prstGeom>
          <a:noFill/>
          <a:ln>
            <a:noFill/>
          </a:ln>
        </p:spPr>
        <p:txBody>
          <a:bodyPr anchorCtr="0" anchor="t" bIns="34275" lIns="68575" spcFirstLastPara="1" rIns="68575" wrap="square" tIns="34275">
            <a:normAutofit/>
          </a:bodyPr>
          <a:lstStyle>
            <a:lvl1pPr lvl="0" algn="ctr">
              <a:spcBef>
                <a:spcPts val="400"/>
              </a:spcBef>
              <a:spcAft>
                <a:spcPts val="0"/>
              </a:spcAft>
              <a:buClr>
                <a:schemeClr val="lt1"/>
              </a:buClr>
              <a:buSzPts val="2100"/>
              <a:buNone/>
              <a:defRPr i="1" sz="2100">
                <a:solidFill>
                  <a:schemeClr val="lt1"/>
                </a:solidFill>
                <a:latin typeface="Georgia"/>
                <a:ea typeface="Georgia"/>
                <a:cs typeface="Georgia"/>
                <a:sym typeface="Georgia"/>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65" name="Google Shape;65;p14"/>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rotWithShape="1">
          <a:blip r:embed="rId3">
            <a:alphaModFix/>
          </a:blip>
          <a:srcRect b="0" l="0" r="0" t="0"/>
          <a:stretch/>
        </p:blipFill>
        <p:spPr>
          <a:xfrm>
            <a:off x="4235832" y="614548"/>
            <a:ext cx="672336" cy="55241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5"/>
          <p:cNvSpPr txBox="1"/>
          <p:nvPr>
            <p:ph type="title"/>
          </p:nvPr>
        </p:nvSpPr>
        <p:spPr>
          <a:xfrm>
            <a:off x="482599" y="76201"/>
            <a:ext cx="5765800" cy="85725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3600"/>
              <a:buFont typeface="Arial"/>
              <a:buNone/>
              <a:defRPr b="0"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5"/>
          <p:cNvSpPr txBox="1"/>
          <p:nvPr>
            <p:ph idx="1" type="body"/>
          </p:nvPr>
        </p:nvSpPr>
        <p:spPr>
          <a:xfrm>
            <a:off x="457200" y="1109133"/>
            <a:ext cx="8229599" cy="3485491"/>
          </a:xfrm>
          <a:prstGeom prst="rect">
            <a:avLst/>
          </a:prstGeom>
          <a:noFill/>
          <a:ln>
            <a:noFill/>
          </a:ln>
        </p:spPr>
        <p:txBody>
          <a:bodyPr anchorCtr="0" anchor="t" bIns="34275" lIns="68575" spcFirstLastPara="1" rIns="68575" wrap="square" tIns="34275">
            <a:normAutofit/>
          </a:bodyPr>
          <a:lstStyle>
            <a:lvl1pPr indent="-228600" lvl="0" marL="457200" algn="l">
              <a:spcBef>
                <a:spcPts val="500"/>
              </a:spcBef>
              <a:spcAft>
                <a:spcPts val="0"/>
              </a:spcAft>
              <a:buClr>
                <a:srgbClr val="7F7F7F"/>
              </a:buClr>
              <a:buSzPts val="2400"/>
              <a:buNone/>
              <a:defRPr>
                <a:solidFill>
                  <a:srgbClr val="7F7F7F"/>
                </a:solidFill>
                <a:latin typeface="Arial"/>
                <a:ea typeface="Arial"/>
                <a:cs typeface="Arial"/>
                <a:sym typeface="Arial"/>
              </a:defRPr>
            </a:lvl1pPr>
            <a:lvl2pPr indent="-228600" lvl="1" marL="914400" algn="l">
              <a:spcBef>
                <a:spcPts val="400"/>
              </a:spcBef>
              <a:spcAft>
                <a:spcPts val="0"/>
              </a:spcAft>
              <a:buClr>
                <a:srgbClr val="7F7F7F"/>
              </a:buClr>
              <a:buSzPts val="2100"/>
              <a:buNone/>
              <a:defRPr>
                <a:solidFill>
                  <a:srgbClr val="7F7F7F"/>
                </a:solidFill>
                <a:latin typeface="Arial"/>
                <a:ea typeface="Arial"/>
                <a:cs typeface="Arial"/>
                <a:sym typeface="Arial"/>
              </a:defRPr>
            </a:lvl2pPr>
            <a:lvl3pPr indent="-228600" lvl="2" marL="1371600" algn="l">
              <a:spcBef>
                <a:spcPts val="400"/>
              </a:spcBef>
              <a:spcAft>
                <a:spcPts val="0"/>
              </a:spcAft>
              <a:buClr>
                <a:srgbClr val="7F7F7F"/>
              </a:buClr>
              <a:buSzPts val="1800"/>
              <a:buNone/>
              <a:defRPr>
                <a:solidFill>
                  <a:srgbClr val="7F7F7F"/>
                </a:solidFill>
                <a:latin typeface="Arial"/>
                <a:ea typeface="Arial"/>
                <a:cs typeface="Arial"/>
                <a:sym typeface="Arial"/>
              </a:defRPr>
            </a:lvl3pPr>
            <a:lvl4pPr indent="-228600" lvl="3" marL="1828800" algn="l">
              <a:spcBef>
                <a:spcPts val="300"/>
              </a:spcBef>
              <a:spcAft>
                <a:spcPts val="0"/>
              </a:spcAft>
              <a:buClr>
                <a:srgbClr val="7F7F7F"/>
              </a:buClr>
              <a:buSzPts val="1500"/>
              <a:buNone/>
              <a:defRPr>
                <a:solidFill>
                  <a:srgbClr val="7F7F7F"/>
                </a:solidFill>
                <a:latin typeface="Arial"/>
                <a:ea typeface="Arial"/>
                <a:cs typeface="Arial"/>
                <a:sym typeface="Arial"/>
              </a:defRPr>
            </a:lvl4pPr>
            <a:lvl5pPr indent="-228600" lvl="4" marL="2286000" algn="l">
              <a:spcBef>
                <a:spcPts val="300"/>
              </a:spcBef>
              <a:spcAft>
                <a:spcPts val="0"/>
              </a:spcAft>
              <a:buClr>
                <a:srgbClr val="7F7F7F"/>
              </a:buClr>
              <a:buSzPts val="1500"/>
              <a:buNone/>
              <a:defRPr>
                <a:solidFill>
                  <a:srgbClr val="7F7F7F"/>
                </a:solidFill>
                <a:latin typeface="Arial"/>
                <a:ea typeface="Arial"/>
                <a:cs typeface="Arial"/>
                <a:sym typeface="Arial"/>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2" name="Google Shape;72;p15"/>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5"/>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5"/>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pic>
        <p:nvPicPr>
          <p:cNvPr descr="PSCwall.psd" id="76" name="Google Shape;76;p16"/>
          <p:cNvPicPr preferRelativeResize="0"/>
          <p:nvPr/>
        </p:nvPicPr>
        <p:blipFill rotWithShape="1">
          <a:blip r:embed="rId2">
            <a:alphaModFix/>
          </a:blip>
          <a:srcRect b="0" l="0" r="0" t="0"/>
          <a:stretch/>
        </p:blipFill>
        <p:spPr>
          <a:xfrm>
            <a:off x="194954" y="156028"/>
            <a:ext cx="8754094" cy="4831444"/>
          </a:xfrm>
          <a:prstGeom prst="rect">
            <a:avLst/>
          </a:prstGeom>
          <a:noFill/>
          <a:ln>
            <a:noFill/>
          </a:ln>
        </p:spPr>
      </p:pic>
      <p:sp>
        <p:nvSpPr>
          <p:cNvPr id="77" name="Google Shape;77;p16"/>
          <p:cNvSpPr/>
          <p:nvPr/>
        </p:nvSpPr>
        <p:spPr>
          <a:xfrm>
            <a:off x="795353" y="1570076"/>
            <a:ext cx="7553295" cy="2003349"/>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8" name="Google Shape;78;p16"/>
          <p:cNvSpPr/>
          <p:nvPr/>
        </p:nvSpPr>
        <p:spPr>
          <a:xfrm>
            <a:off x="795353" y="2057193"/>
            <a:ext cx="96012"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9" name="Google Shape;79;p16"/>
          <p:cNvSpPr/>
          <p:nvPr/>
        </p:nvSpPr>
        <p:spPr>
          <a:xfrm>
            <a:off x="8252636" y="2068667"/>
            <a:ext cx="96012"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0" name="Google Shape;80;p16"/>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ph type="title"/>
          </p:nvPr>
        </p:nvSpPr>
        <p:spPr>
          <a:xfrm>
            <a:off x="1124712" y="2154392"/>
            <a:ext cx="6894576" cy="8572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rgbClr val="500000"/>
              </a:buClr>
              <a:buSzPts val="3600"/>
              <a:buFont typeface="Arial"/>
              <a:buNone/>
              <a:defRPr b="0" i="0" sz="3600">
                <a:solidFill>
                  <a:srgbClr val="50000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TAM-LogoBox.png" id="84" name="Google Shape;84;p16"/>
          <p:cNvPicPr preferRelativeResize="0"/>
          <p:nvPr/>
        </p:nvPicPr>
        <p:blipFill rotWithShape="1">
          <a:blip r:embed="rId3">
            <a:alphaModFix/>
          </a:blip>
          <a:srcRect b="0" l="0" r="0" t="0"/>
          <a:stretch/>
        </p:blipFill>
        <p:spPr>
          <a:xfrm>
            <a:off x="4083351" y="1068447"/>
            <a:ext cx="977298" cy="97729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17"/>
          <p:cNvSpPr txBox="1"/>
          <p:nvPr>
            <p:ph type="title"/>
          </p:nvPr>
        </p:nvSpPr>
        <p:spPr>
          <a:xfrm>
            <a:off x="722313" y="3305177"/>
            <a:ext cx="7772400" cy="1021556"/>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dk1"/>
              </a:buClr>
              <a:buSzPts val="3000"/>
              <a:buFont typeface="Arial"/>
              <a:buNone/>
              <a:defRPr b="1"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7"/>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200"/>
              </a:spcBef>
              <a:spcAft>
                <a:spcPts val="0"/>
              </a:spcAft>
              <a:buClr>
                <a:srgbClr val="888888"/>
              </a:buClr>
              <a:buSzPts val="1200"/>
              <a:buNone/>
              <a:defRPr sz="12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88" name="Google Shape;88;p17"/>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457200" y="791075"/>
            <a:ext cx="8229600" cy="8572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8"/>
          <p:cNvSpPr txBox="1"/>
          <p:nvPr>
            <p:ph idx="1" type="body"/>
          </p:nvPr>
        </p:nvSpPr>
        <p:spPr>
          <a:xfrm>
            <a:off x="457200" y="1720517"/>
            <a:ext cx="4038600" cy="2874107"/>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94" name="Google Shape;94;p18"/>
          <p:cNvSpPr txBox="1"/>
          <p:nvPr>
            <p:ph idx="2" type="body"/>
          </p:nvPr>
        </p:nvSpPr>
        <p:spPr>
          <a:xfrm>
            <a:off x="4648200" y="1720517"/>
            <a:ext cx="4038600" cy="2874107"/>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95" name="Google Shape;95;p18"/>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8"/>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19"/>
          <p:cNvSpPr txBox="1"/>
          <p:nvPr>
            <p:ph type="title"/>
          </p:nvPr>
        </p:nvSpPr>
        <p:spPr>
          <a:xfrm>
            <a:off x="457200" y="725028"/>
            <a:ext cx="8229600" cy="8572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45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19"/>
          <p:cNvSpPr txBox="1"/>
          <p:nvPr>
            <p:ph idx="1" type="body"/>
          </p:nvPr>
        </p:nvSpPr>
        <p:spPr>
          <a:xfrm>
            <a:off x="457200" y="1730324"/>
            <a:ext cx="4040188"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01" name="Google Shape;101;p19"/>
          <p:cNvSpPr txBox="1"/>
          <p:nvPr>
            <p:ph idx="2" type="body"/>
          </p:nvPr>
        </p:nvSpPr>
        <p:spPr>
          <a:xfrm>
            <a:off x="457200" y="2210146"/>
            <a:ext cx="4040188" cy="2384477"/>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102" name="Google Shape;102;p19"/>
          <p:cNvSpPr txBox="1"/>
          <p:nvPr>
            <p:ph idx="3" type="body"/>
          </p:nvPr>
        </p:nvSpPr>
        <p:spPr>
          <a:xfrm>
            <a:off x="4645033" y="1730324"/>
            <a:ext cx="4041775"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03" name="Google Shape;103;p19"/>
          <p:cNvSpPr txBox="1"/>
          <p:nvPr>
            <p:ph idx="4" type="body"/>
          </p:nvPr>
        </p:nvSpPr>
        <p:spPr>
          <a:xfrm>
            <a:off x="4645033" y="2210146"/>
            <a:ext cx="4041775" cy="2384477"/>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104" name="Google Shape;104;p19"/>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9"/>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0"/>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0"/>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1"/>
          <p:cNvSpPr txBox="1"/>
          <p:nvPr>
            <p:ph type="title"/>
          </p:nvPr>
        </p:nvSpPr>
        <p:spPr>
          <a:xfrm>
            <a:off x="457208" y="878306"/>
            <a:ext cx="3008313" cy="871538"/>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Arial"/>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21"/>
          <p:cNvSpPr txBox="1"/>
          <p:nvPr>
            <p:ph idx="1" type="body"/>
          </p:nvPr>
        </p:nvSpPr>
        <p:spPr>
          <a:xfrm>
            <a:off x="3575050" y="878306"/>
            <a:ext cx="5111750" cy="3716321"/>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sz="24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14" name="Google Shape;114;p21"/>
          <p:cNvSpPr txBox="1"/>
          <p:nvPr>
            <p:ph idx="2" type="body"/>
          </p:nvPr>
        </p:nvSpPr>
        <p:spPr>
          <a:xfrm>
            <a:off x="457208" y="1804738"/>
            <a:ext cx="3008313" cy="2789888"/>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5" name="Google Shape;115;p21"/>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1"/>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8" name="Shape 118"/>
        <p:cNvGrpSpPr/>
        <p:nvPr/>
      </p:nvGrpSpPr>
      <p:grpSpPr>
        <a:xfrm>
          <a:off x="0" y="0"/>
          <a:ext cx="0" cy="0"/>
          <a:chOff x="0" y="0"/>
          <a:chExt cx="0" cy="0"/>
        </a:xfrm>
      </p:grpSpPr>
      <p:sp>
        <p:nvSpPr>
          <p:cNvPr id="119" name="Google Shape;119;p22"/>
          <p:cNvSpPr txBox="1"/>
          <p:nvPr>
            <p:ph type="title"/>
          </p:nvPr>
        </p:nvSpPr>
        <p:spPr>
          <a:xfrm>
            <a:off x="1792288" y="3600452"/>
            <a:ext cx="5486400"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Arial"/>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2"/>
          <p:cNvSpPr/>
          <p:nvPr>
            <p:ph idx="2" type="pic"/>
          </p:nvPr>
        </p:nvSpPr>
        <p:spPr>
          <a:xfrm>
            <a:off x="1792288" y="830179"/>
            <a:ext cx="5486400" cy="2715503"/>
          </a:xfrm>
          <a:prstGeom prst="rect">
            <a:avLst/>
          </a:prstGeom>
          <a:noFill/>
          <a:ln>
            <a:noFill/>
          </a:ln>
        </p:spPr>
      </p:sp>
      <p:sp>
        <p:nvSpPr>
          <p:cNvPr id="121" name="Google Shape;121;p22"/>
          <p:cNvSpPr txBox="1"/>
          <p:nvPr>
            <p:ph idx="1" type="body"/>
          </p:nvPr>
        </p:nvSpPr>
        <p:spPr>
          <a:xfrm>
            <a:off x="1792288" y="4025507"/>
            <a:ext cx="5486400" cy="60364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22" name="Google Shape;122;p22"/>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830888"/>
            <a:ext cx="8229600" cy="857250"/>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457200" y="1756191"/>
            <a:ext cx="8229600" cy="2838432"/>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6" name="Google Shape;56;p13"/>
          <p:cNvCxnSpPr/>
          <p:nvPr/>
        </p:nvCxnSpPr>
        <p:spPr>
          <a:xfrm>
            <a:off x="152404" y="4931330"/>
            <a:ext cx="7050313" cy="0"/>
          </a:xfrm>
          <a:prstGeom prst="straightConnector1">
            <a:avLst/>
          </a:prstGeom>
          <a:noFill/>
          <a:ln cap="flat" cmpd="sng" w="12700">
            <a:solidFill>
              <a:srgbClr val="E4002B"/>
            </a:solidFill>
            <a:prstDash val="solid"/>
            <a:miter lim="400000"/>
            <a:headEnd len="sm" w="sm" type="none"/>
            <a:tailEnd len="sm" w="sm" type="none"/>
          </a:ln>
        </p:spPr>
      </p:cxnSp>
      <p:pic>
        <p:nvPicPr>
          <p:cNvPr id="57" name="Google Shape;57;p13"/>
          <p:cNvPicPr preferRelativeResize="0"/>
          <p:nvPr/>
        </p:nvPicPr>
        <p:blipFill rotWithShape="1">
          <a:blip r:embed="rId1">
            <a:alphaModFix/>
          </a:blip>
          <a:srcRect b="0" l="0" r="0" t="0"/>
          <a:stretch/>
        </p:blipFill>
        <p:spPr>
          <a:xfrm>
            <a:off x="287867" y="173873"/>
            <a:ext cx="8568267" cy="694723"/>
          </a:xfrm>
          <a:prstGeom prst="rect">
            <a:avLst/>
          </a:prstGeom>
          <a:noFill/>
          <a:ln>
            <a:noFill/>
          </a:ln>
        </p:spPr>
      </p:pic>
      <p:sp>
        <p:nvSpPr>
          <p:cNvPr id="58" name="Google Shape;58;p13"/>
          <p:cNvSpPr/>
          <p:nvPr/>
        </p:nvSpPr>
        <p:spPr>
          <a:xfrm>
            <a:off x="287867" y="287335"/>
            <a:ext cx="90636" cy="436801"/>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685800" y="1108841"/>
            <a:ext cx="7772400" cy="2014200"/>
          </a:xfrm>
          <a:prstGeom prst="rect">
            <a:avLst/>
          </a:prstGeom>
          <a:noFill/>
          <a:ln>
            <a:noFill/>
          </a:ln>
        </p:spPr>
        <p:txBody>
          <a:bodyPr anchorCtr="0" anchor="ctr" bIns="34275" lIns="68575" spcFirstLastPara="1" rIns="68575" wrap="square" tIns="34275">
            <a:normAutofit fontScale="90000"/>
          </a:bodyPr>
          <a:lstStyle/>
          <a:p>
            <a:pPr indent="0" lvl="0" marL="0" rtl="0" algn="ctr">
              <a:spcBef>
                <a:spcPts val="0"/>
              </a:spcBef>
              <a:spcAft>
                <a:spcPts val="0"/>
              </a:spcAft>
              <a:buClr>
                <a:schemeClr val="lt1"/>
              </a:buClr>
              <a:buSzPct val="240909"/>
              <a:buFont typeface="Arial"/>
              <a:buNone/>
            </a:pPr>
            <a:r>
              <a:t/>
            </a:r>
            <a:endParaRPr sz="2200"/>
          </a:p>
          <a:p>
            <a:pPr indent="0" lvl="0" marL="0" rtl="0" algn="ctr">
              <a:spcBef>
                <a:spcPts val="0"/>
              </a:spcBef>
              <a:spcAft>
                <a:spcPts val="0"/>
              </a:spcAft>
              <a:buClr>
                <a:schemeClr val="lt1"/>
              </a:buClr>
              <a:buSzPct val="220833"/>
              <a:buFont typeface="Arial"/>
              <a:buNone/>
            </a:pPr>
            <a:r>
              <a:rPr lang="en" sz="2400"/>
              <a:t>Statistical Computing with R and Python</a:t>
            </a:r>
            <a:endParaRPr sz="2400"/>
          </a:p>
          <a:p>
            <a:pPr indent="0" lvl="0" marL="0" rtl="0" algn="ctr">
              <a:spcBef>
                <a:spcPts val="0"/>
              </a:spcBef>
              <a:spcAft>
                <a:spcPts val="0"/>
              </a:spcAft>
              <a:buClr>
                <a:schemeClr val="lt1"/>
              </a:buClr>
              <a:buSzPct val="220833"/>
              <a:buFont typeface="Arial"/>
              <a:buNone/>
            </a:pPr>
            <a:r>
              <a:t/>
            </a:r>
            <a:endParaRPr sz="2400"/>
          </a:p>
          <a:p>
            <a:pPr indent="0" lvl="0" marL="0" rtl="0" algn="ctr">
              <a:spcBef>
                <a:spcPts val="0"/>
              </a:spcBef>
              <a:spcAft>
                <a:spcPts val="0"/>
              </a:spcAft>
              <a:buClr>
                <a:schemeClr val="lt1"/>
              </a:buClr>
              <a:buSzPct val="100000"/>
              <a:buFont typeface="Arial"/>
              <a:buNone/>
            </a:pPr>
            <a:r>
              <a:rPr lang="en"/>
              <a:t>Credit Card Fraud Detection</a:t>
            </a:r>
            <a:endParaRPr/>
          </a:p>
        </p:txBody>
      </p:sp>
      <p:sp>
        <p:nvSpPr>
          <p:cNvPr id="130" name="Google Shape;130;p23"/>
          <p:cNvSpPr txBox="1"/>
          <p:nvPr>
            <p:ph idx="1" type="subTitle"/>
          </p:nvPr>
        </p:nvSpPr>
        <p:spPr>
          <a:xfrm>
            <a:off x="6320100" y="3478775"/>
            <a:ext cx="2138100" cy="1202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lt1"/>
              </a:buClr>
              <a:buSzPts val="2100"/>
              <a:buNone/>
            </a:pPr>
            <a:r>
              <a:t/>
            </a:r>
            <a:endParaRPr/>
          </a:p>
          <a:p>
            <a:pPr indent="0" lvl="0" marL="0" rtl="0" algn="l">
              <a:spcBef>
                <a:spcPts val="0"/>
              </a:spcBef>
              <a:spcAft>
                <a:spcPts val="0"/>
              </a:spcAft>
              <a:buNone/>
            </a:pPr>
            <a:r>
              <a:rPr lang="en" sz="1400"/>
              <a:t>Rahul Gautam</a:t>
            </a:r>
            <a:endParaRPr sz="1400"/>
          </a:p>
          <a:p>
            <a:pPr indent="0" lvl="0" marL="0" rtl="0" algn="l">
              <a:spcBef>
                <a:spcPts val="0"/>
              </a:spcBef>
              <a:spcAft>
                <a:spcPts val="0"/>
              </a:spcAft>
              <a:buNone/>
            </a:pPr>
            <a:r>
              <a:rPr lang="en" sz="1400"/>
              <a:t>Prince Tibadiya</a:t>
            </a:r>
            <a:endParaRPr sz="1400"/>
          </a:p>
          <a:p>
            <a:pPr indent="0" lvl="0" marL="0" rtl="0" algn="l">
              <a:spcBef>
                <a:spcPts val="0"/>
              </a:spcBef>
              <a:spcAft>
                <a:spcPts val="0"/>
              </a:spcAft>
              <a:buNone/>
            </a:pPr>
            <a:r>
              <a:rPr lang="en" sz="1400"/>
              <a:t>Rithvik Srinivasaiya</a:t>
            </a:r>
            <a:endParaRPr sz="1400"/>
          </a:p>
        </p:txBody>
      </p:sp>
      <p:cxnSp>
        <p:nvCxnSpPr>
          <p:cNvPr id="131" name="Google Shape;131;p23"/>
          <p:cNvCxnSpPr/>
          <p:nvPr/>
        </p:nvCxnSpPr>
        <p:spPr>
          <a:xfrm>
            <a:off x="3062038" y="2976707"/>
            <a:ext cx="3019927" cy="0"/>
          </a:xfrm>
          <a:prstGeom prst="straightConnector1">
            <a:avLst/>
          </a:prstGeom>
          <a:noFill/>
          <a:ln cap="flat" cmpd="sng" w="9525">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5300"/>
              <a:buFont typeface="Arial"/>
              <a:buNone/>
            </a:pPr>
            <a:r>
              <a:rPr lang="en"/>
              <a:t>Dataset and EDA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82600" y="76201"/>
            <a:ext cx="57657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sz="3640"/>
              <a:t>Description</a:t>
            </a:r>
            <a:endParaRPr sz="3640"/>
          </a:p>
        </p:txBody>
      </p:sp>
      <p:sp>
        <p:nvSpPr>
          <p:cNvPr id="188" name="Google Shape;188;p33"/>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Clr>
                <a:schemeClr val="dk1"/>
              </a:buClr>
              <a:buSzPts val="2400"/>
              <a:buChar char="●"/>
            </a:pPr>
            <a:r>
              <a:rPr lang="en">
                <a:solidFill>
                  <a:schemeClr val="dk1"/>
                </a:solidFill>
              </a:rPr>
              <a:t>Origin: Kaggle</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Dataset size: 284807 records</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Features : 31 columns, (Time, V1,V2….V28, Amount, Class)</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Class is the target variable.</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Rest being the predictor variables.</a:t>
            </a:r>
            <a:endParaRPr>
              <a:solidFill>
                <a:schemeClr val="dk1"/>
              </a:solidFill>
            </a:endParaRPr>
          </a:p>
          <a:p>
            <a:pPr indent="0" lvl="0" marL="0" rtl="0" algn="l">
              <a:spcBef>
                <a:spcPts val="50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Dimension Reduction</a:t>
            </a:r>
            <a:endParaRPr/>
          </a:p>
        </p:txBody>
      </p:sp>
      <p:sp>
        <p:nvSpPr>
          <p:cNvPr id="194" name="Google Shape;194;p34"/>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Clr>
                <a:schemeClr val="dk1"/>
              </a:buClr>
              <a:buSzPts val="2400"/>
              <a:buChar char="●"/>
            </a:pPr>
            <a:r>
              <a:rPr lang="en">
                <a:solidFill>
                  <a:schemeClr val="dk1"/>
                </a:solidFill>
              </a:rPr>
              <a:t>The </a:t>
            </a:r>
            <a:r>
              <a:rPr lang="en">
                <a:solidFill>
                  <a:schemeClr val="dk1"/>
                </a:solidFill>
              </a:rPr>
              <a:t>dataset consisted of 28 Features labelled from V1,V2….,V28.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These are PCA reduced components.</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This could be due to the number of features in the dataset and privacy reasons.</a:t>
            </a:r>
            <a:endParaRPr>
              <a:solidFill>
                <a:schemeClr val="dk1"/>
              </a:solidFill>
            </a:endParaRPr>
          </a:p>
          <a:p>
            <a:pPr indent="0" lvl="0" marL="457200" rtl="0" algn="l">
              <a:spcBef>
                <a:spcPts val="50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Distribution- Class</a:t>
            </a:r>
            <a:endParaRPr/>
          </a:p>
        </p:txBody>
      </p:sp>
      <p:sp>
        <p:nvSpPr>
          <p:cNvPr id="200" name="Google Shape;200;p35"/>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0" lvl="0" marL="457200" rtl="0" algn="l">
              <a:spcBef>
                <a:spcPts val="500"/>
              </a:spcBef>
              <a:spcAft>
                <a:spcPts val="0"/>
              </a:spcAft>
              <a:buNone/>
            </a:pPr>
            <a:br>
              <a:rPr lang="en">
                <a:solidFill>
                  <a:schemeClr val="dk1"/>
                </a:solidFill>
              </a:rPr>
            </a:br>
            <a:br>
              <a:rPr lang="en">
                <a:solidFill>
                  <a:schemeClr val="dk1"/>
                </a:solidFill>
              </a:rPr>
            </a:br>
            <a:endParaRPr>
              <a:solidFill>
                <a:schemeClr val="dk1"/>
              </a:solidFill>
            </a:endParaRPr>
          </a:p>
          <a:p>
            <a:pPr indent="-381000" lvl="0" marL="457200" rtl="0" algn="l">
              <a:spcBef>
                <a:spcPts val="500"/>
              </a:spcBef>
              <a:spcAft>
                <a:spcPts val="0"/>
              </a:spcAft>
              <a:buClr>
                <a:schemeClr val="dk1"/>
              </a:buClr>
              <a:buSzPts val="2400"/>
              <a:buChar char="●"/>
            </a:pPr>
            <a:r>
              <a:rPr lang="en">
                <a:solidFill>
                  <a:schemeClr val="dk1"/>
                </a:solidFill>
              </a:rPr>
              <a:t>0: Non-Fraudulent Transaction</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1: Fraudulent Transaction</a:t>
            </a:r>
            <a:endParaRPr>
              <a:solidFill>
                <a:schemeClr val="dk1"/>
              </a:solidFill>
            </a:endParaRPr>
          </a:p>
          <a:p>
            <a:pPr indent="0" lvl="0" marL="0" rtl="0" algn="l">
              <a:spcBef>
                <a:spcPts val="500"/>
              </a:spcBef>
              <a:spcAft>
                <a:spcPts val="0"/>
              </a:spcAft>
              <a:buNone/>
            </a:pPr>
            <a:r>
              <a:t/>
            </a:r>
            <a:endParaRPr>
              <a:solidFill>
                <a:schemeClr val="dk1"/>
              </a:solidFill>
            </a:endParaRPr>
          </a:p>
        </p:txBody>
      </p:sp>
      <p:pic>
        <p:nvPicPr>
          <p:cNvPr id="201" name="Google Shape;201;p35"/>
          <p:cNvPicPr preferRelativeResize="0"/>
          <p:nvPr/>
        </p:nvPicPr>
        <p:blipFill>
          <a:blip r:embed="rId3">
            <a:alphaModFix/>
          </a:blip>
          <a:stretch>
            <a:fillRect/>
          </a:stretch>
        </p:blipFill>
        <p:spPr>
          <a:xfrm>
            <a:off x="5115925" y="1251750"/>
            <a:ext cx="3914775" cy="311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Distributions - Amount</a:t>
            </a:r>
            <a:endParaRPr/>
          </a:p>
        </p:txBody>
      </p:sp>
      <p:sp>
        <p:nvSpPr>
          <p:cNvPr id="207" name="Google Shape;207;p36"/>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a:solidFill>
                  <a:schemeClr val="dk1"/>
                </a:solidFill>
              </a:rPr>
              <a:t>Distribution of Amounts of Fraud Transactions:</a:t>
            </a:r>
            <a:endParaRPr>
              <a:solidFill>
                <a:schemeClr val="dk1"/>
              </a:solidFill>
            </a:endParaRPr>
          </a:p>
          <a:p>
            <a:pPr indent="0" lvl="0" marL="0" rtl="0" algn="l">
              <a:spcBef>
                <a:spcPts val="500"/>
              </a:spcBef>
              <a:spcAft>
                <a:spcPts val="0"/>
              </a:spcAft>
              <a:buNone/>
            </a:pPr>
            <a:r>
              <a:t/>
            </a:r>
            <a:endParaRPr>
              <a:solidFill>
                <a:schemeClr val="dk1"/>
              </a:solidFill>
            </a:endParaRPr>
          </a:p>
        </p:txBody>
      </p:sp>
      <p:pic>
        <p:nvPicPr>
          <p:cNvPr id="208" name="Google Shape;208;p36"/>
          <p:cNvPicPr preferRelativeResize="0"/>
          <p:nvPr/>
        </p:nvPicPr>
        <p:blipFill>
          <a:blip r:embed="rId3">
            <a:alphaModFix/>
          </a:blip>
          <a:stretch>
            <a:fillRect/>
          </a:stretch>
        </p:blipFill>
        <p:spPr>
          <a:xfrm>
            <a:off x="1966225" y="1645450"/>
            <a:ext cx="4775700" cy="283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Most frequent amount</a:t>
            </a:r>
            <a:endParaRPr/>
          </a:p>
        </p:txBody>
      </p:sp>
      <p:sp>
        <p:nvSpPr>
          <p:cNvPr id="214" name="Google Shape;214;p37"/>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Clr>
                <a:schemeClr val="dk1"/>
              </a:buClr>
              <a:buSzPts val="2400"/>
              <a:buChar char="●"/>
            </a:pPr>
            <a:r>
              <a:rPr lang="en">
                <a:solidFill>
                  <a:schemeClr val="dk1"/>
                </a:solidFill>
              </a:rPr>
              <a:t>Frequency of certain transaction amounts</a:t>
            </a:r>
            <a:endParaRPr>
              <a:solidFill>
                <a:schemeClr val="dk1"/>
              </a:solidFill>
            </a:endParaRPr>
          </a:p>
        </p:txBody>
      </p:sp>
      <p:graphicFrame>
        <p:nvGraphicFramePr>
          <p:cNvPr id="215" name="Google Shape;215;p37"/>
          <p:cNvGraphicFramePr/>
          <p:nvPr/>
        </p:nvGraphicFramePr>
        <p:xfrm>
          <a:off x="952500" y="1809750"/>
          <a:ext cx="3000000" cy="3000000"/>
        </p:xfrm>
        <a:graphic>
          <a:graphicData uri="http://schemas.openxmlformats.org/drawingml/2006/table">
            <a:tbl>
              <a:tblPr>
                <a:noFill/>
                <a:tableStyleId>{47A0D47D-CD68-4A32-AE63-BA86B1D1D81B}</a:tableStyleId>
              </a:tblPr>
              <a:tblGrid>
                <a:gridCol w="3619500"/>
                <a:gridCol w="3619500"/>
              </a:tblGrid>
              <a:tr h="381000">
                <a:tc>
                  <a:txBody>
                    <a:bodyPr/>
                    <a:lstStyle/>
                    <a:p>
                      <a:pPr indent="0" lvl="0" marL="0" rtl="0" algn="l">
                        <a:spcBef>
                          <a:spcPts val="0"/>
                        </a:spcBef>
                        <a:spcAft>
                          <a:spcPts val="0"/>
                        </a:spcAft>
                        <a:buNone/>
                      </a:pPr>
                      <a:r>
                        <a:rPr lang="en"/>
                        <a:t>Amount</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Frequency</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113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$99.99</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Distribution of Time feature</a:t>
            </a:r>
            <a:endParaRPr/>
          </a:p>
        </p:txBody>
      </p:sp>
      <p:sp>
        <p:nvSpPr>
          <p:cNvPr id="221" name="Google Shape;221;p38"/>
          <p:cNvSpPr txBox="1"/>
          <p:nvPr>
            <p:ph idx="1" type="body"/>
          </p:nvPr>
        </p:nvSpPr>
        <p:spPr>
          <a:xfrm>
            <a:off x="457200" y="1109125"/>
            <a:ext cx="4387200" cy="3485400"/>
          </a:xfrm>
          <a:prstGeom prst="rect">
            <a:avLst/>
          </a:prstGeom>
        </p:spPr>
        <p:txBody>
          <a:bodyPr anchorCtr="0" anchor="t" bIns="34275" lIns="68575" spcFirstLastPara="1" rIns="68575" wrap="square" tIns="34275">
            <a:normAutofit/>
          </a:bodyPr>
          <a:lstStyle/>
          <a:p>
            <a:pPr indent="-368300" lvl="0" marL="457200" rtl="0" algn="l">
              <a:lnSpc>
                <a:spcPct val="90000"/>
              </a:lnSpc>
              <a:spcBef>
                <a:spcPts val="500"/>
              </a:spcBef>
              <a:spcAft>
                <a:spcPts val="0"/>
              </a:spcAft>
              <a:buClr>
                <a:schemeClr val="dk1"/>
              </a:buClr>
              <a:buSzPts val="2200"/>
              <a:buChar char="●"/>
            </a:pPr>
            <a:r>
              <a:rPr lang="en" sz="2200">
                <a:solidFill>
                  <a:schemeClr val="dk1"/>
                </a:solidFill>
              </a:rPr>
              <a:t>W</a:t>
            </a:r>
            <a:r>
              <a:rPr lang="en" sz="2200">
                <a:solidFill>
                  <a:schemeClr val="dk1"/>
                </a:solidFill>
              </a:rPr>
              <a:t>e see there are two peaks in the graph and there are some local peaks as well.</a:t>
            </a:r>
            <a:endParaRPr sz="2200">
              <a:solidFill>
                <a:schemeClr val="dk1"/>
              </a:solidFill>
            </a:endParaRPr>
          </a:p>
          <a:p>
            <a:pPr indent="-368300" lvl="0" marL="457200" rtl="0" algn="l">
              <a:lnSpc>
                <a:spcPct val="90000"/>
              </a:lnSpc>
              <a:spcBef>
                <a:spcPts val="0"/>
              </a:spcBef>
              <a:spcAft>
                <a:spcPts val="0"/>
              </a:spcAft>
              <a:buClr>
                <a:schemeClr val="dk1"/>
              </a:buClr>
              <a:buSzPts val="2200"/>
              <a:buChar char="●"/>
            </a:pPr>
            <a:r>
              <a:rPr lang="en" sz="2200">
                <a:solidFill>
                  <a:schemeClr val="dk1"/>
                </a:solidFill>
              </a:rPr>
              <a:t>We can think of these as the time of the day like the peak is the day time when most people do the transactions and the depth is the night time.</a:t>
            </a:r>
            <a:endParaRPr sz="2200">
              <a:solidFill>
                <a:schemeClr val="dk1"/>
              </a:solidFill>
            </a:endParaRPr>
          </a:p>
        </p:txBody>
      </p:sp>
      <p:pic>
        <p:nvPicPr>
          <p:cNvPr id="222" name="Google Shape;222;p38"/>
          <p:cNvPicPr preferRelativeResize="0"/>
          <p:nvPr/>
        </p:nvPicPr>
        <p:blipFill>
          <a:blip r:embed="rId3">
            <a:alphaModFix/>
          </a:blip>
          <a:stretch>
            <a:fillRect/>
          </a:stretch>
        </p:blipFill>
        <p:spPr>
          <a:xfrm>
            <a:off x="4889297" y="1109125"/>
            <a:ext cx="3861301" cy="3068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Outliers</a:t>
            </a:r>
            <a:endParaRPr/>
          </a:p>
        </p:txBody>
      </p:sp>
      <p:sp>
        <p:nvSpPr>
          <p:cNvPr id="228" name="Google Shape;228;p39"/>
          <p:cNvSpPr txBox="1"/>
          <p:nvPr>
            <p:ph idx="1" type="body"/>
          </p:nvPr>
        </p:nvSpPr>
        <p:spPr>
          <a:xfrm>
            <a:off x="457200" y="1109125"/>
            <a:ext cx="3983700" cy="3485400"/>
          </a:xfrm>
          <a:prstGeom prst="rect">
            <a:avLst/>
          </a:prstGeom>
        </p:spPr>
        <p:txBody>
          <a:bodyPr anchorCtr="0" anchor="t" bIns="34275" lIns="68575" spcFirstLastPara="1" rIns="68575" wrap="square" tIns="34275">
            <a:normAutofit fontScale="85000" lnSpcReduction="20000"/>
          </a:bodyPr>
          <a:lstStyle/>
          <a:p>
            <a:pPr indent="-358140" lvl="0" marL="457200" rtl="0" algn="l">
              <a:spcBef>
                <a:spcPts val="500"/>
              </a:spcBef>
              <a:spcAft>
                <a:spcPts val="0"/>
              </a:spcAft>
              <a:buClr>
                <a:schemeClr val="dk1"/>
              </a:buClr>
              <a:buSzPct val="100000"/>
              <a:buChar char="●"/>
            </a:pPr>
            <a:r>
              <a:rPr lang="en">
                <a:solidFill>
                  <a:schemeClr val="dk1"/>
                </a:solidFill>
              </a:rPr>
              <a:t>Most of the transaction amount falls between 0 and about 3000.</a:t>
            </a:r>
            <a:endParaRPr>
              <a:solidFill>
                <a:schemeClr val="dk1"/>
              </a:solidFill>
            </a:endParaRPr>
          </a:p>
          <a:p>
            <a:pPr indent="-358140" lvl="0" marL="457200" rtl="0" algn="l">
              <a:spcBef>
                <a:spcPts val="0"/>
              </a:spcBef>
              <a:spcAft>
                <a:spcPts val="0"/>
              </a:spcAft>
              <a:buClr>
                <a:schemeClr val="dk1"/>
              </a:buClr>
              <a:buSzPct val="100000"/>
              <a:buChar char="●"/>
            </a:pPr>
            <a:r>
              <a:rPr lang="en">
                <a:solidFill>
                  <a:schemeClr val="dk1"/>
                </a:solidFill>
              </a:rPr>
              <a:t>Some very big transactions have been removed from the genuine transactions as they may affect the training data.</a:t>
            </a:r>
            <a:endParaRPr>
              <a:solidFill>
                <a:schemeClr val="dk1"/>
              </a:solidFill>
            </a:endParaRPr>
          </a:p>
          <a:p>
            <a:pPr indent="-358140" lvl="0" marL="457200" rtl="0" algn="l">
              <a:spcBef>
                <a:spcPts val="0"/>
              </a:spcBef>
              <a:spcAft>
                <a:spcPts val="0"/>
              </a:spcAft>
              <a:buClr>
                <a:schemeClr val="dk1"/>
              </a:buClr>
              <a:buSzPct val="100000"/>
              <a:buChar char="●"/>
            </a:pPr>
            <a:r>
              <a:rPr lang="en">
                <a:solidFill>
                  <a:schemeClr val="dk1"/>
                </a:solidFill>
              </a:rPr>
              <a:t>Removing fraudulent transactions with very big amounts can make the predicting model biased.</a:t>
            </a:r>
            <a:endParaRPr>
              <a:solidFill>
                <a:schemeClr val="dk1"/>
              </a:solidFill>
            </a:endParaRPr>
          </a:p>
          <a:p>
            <a:pPr indent="0" lvl="0" marL="0" rtl="0" algn="l">
              <a:spcBef>
                <a:spcPts val="500"/>
              </a:spcBef>
              <a:spcAft>
                <a:spcPts val="0"/>
              </a:spcAft>
              <a:buNone/>
            </a:pPr>
            <a:r>
              <a:t/>
            </a:r>
            <a:endParaRPr>
              <a:solidFill>
                <a:schemeClr val="dk1"/>
              </a:solidFill>
            </a:endParaRPr>
          </a:p>
        </p:txBody>
      </p:sp>
      <p:pic>
        <p:nvPicPr>
          <p:cNvPr id="229" name="Google Shape;229;p39"/>
          <p:cNvPicPr preferRelativeResize="0"/>
          <p:nvPr/>
        </p:nvPicPr>
        <p:blipFill>
          <a:blip r:embed="rId3">
            <a:alphaModFix/>
          </a:blip>
          <a:stretch>
            <a:fillRect/>
          </a:stretch>
        </p:blipFill>
        <p:spPr>
          <a:xfrm>
            <a:off x="4385900" y="1188675"/>
            <a:ext cx="4215249" cy="323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Feature Correlation</a:t>
            </a:r>
            <a:endParaRPr/>
          </a:p>
        </p:txBody>
      </p:sp>
      <p:sp>
        <p:nvSpPr>
          <p:cNvPr id="235" name="Google Shape;235;p40"/>
          <p:cNvSpPr txBox="1"/>
          <p:nvPr>
            <p:ph idx="1" type="body"/>
          </p:nvPr>
        </p:nvSpPr>
        <p:spPr>
          <a:xfrm>
            <a:off x="457200" y="1109125"/>
            <a:ext cx="4335000" cy="3485400"/>
          </a:xfrm>
          <a:prstGeom prst="rect">
            <a:avLst/>
          </a:prstGeom>
        </p:spPr>
        <p:txBody>
          <a:bodyPr anchorCtr="0" anchor="t" bIns="34275" lIns="68575" spcFirstLastPara="1" rIns="68575" wrap="square" tIns="34275">
            <a:normAutofit fontScale="70000" lnSpcReduction="20000"/>
          </a:bodyPr>
          <a:lstStyle/>
          <a:p>
            <a:pPr indent="-335280" lvl="0" marL="457200" marR="0" rtl="0" algn="l">
              <a:lnSpc>
                <a:spcPct val="100000"/>
              </a:lnSpc>
              <a:spcBef>
                <a:spcPts val="500"/>
              </a:spcBef>
              <a:spcAft>
                <a:spcPts val="0"/>
              </a:spcAft>
              <a:buClr>
                <a:schemeClr val="dk1"/>
              </a:buClr>
              <a:buSzPct val="100000"/>
              <a:buChar char="●"/>
            </a:pPr>
            <a:r>
              <a:rPr lang="en">
                <a:solidFill>
                  <a:schemeClr val="dk1"/>
                </a:solidFill>
              </a:rPr>
              <a:t>In the correlation heatmap above, we can see that there are some features like V2, V4, V11, V19 which has a strong positive correlation to the class label. This means as the value of these features increases, there is a higher chance that a transaction will be fraudulent one.</a:t>
            </a:r>
            <a:endParaRPr>
              <a:solidFill>
                <a:schemeClr val="dk1"/>
              </a:solidFill>
            </a:endParaRPr>
          </a:p>
          <a:p>
            <a:pPr indent="-335280" lvl="0" marL="457200" marR="0" rtl="0" algn="l">
              <a:lnSpc>
                <a:spcPct val="100000"/>
              </a:lnSpc>
              <a:spcBef>
                <a:spcPts val="0"/>
              </a:spcBef>
              <a:spcAft>
                <a:spcPts val="0"/>
              </a:spcAft>
              <a:buClr>
                <a:schemeClr val="dk1"/>
              </a:buClr>
              <a:buSzPct val="228571"/>
              <a:buChar char="●"/>
            </a:pPr>
            <a:r>
              <a:rPr lang="en">
                <a:solidFill>
                  <a:schemeClr val="dk1"/>
                </a:solidFill>
              </a:rPr>
              <a:t>The features V3, V10, V12, V14 and V16 seems to have a higher negative </a:t>
            </a:r>
            <a:r>
              <a:rPr lang="en">
                <a:solidFill>
                  <a:schemeClr val="dk1"/>
                </a:solidFill>
              </a:rPr>
              <a:t>correlation</a:t>
            </a:r>
            <a:r>
              <a:rPr lang="en">
                <a:solidFill>
                  <a:schemeClr val="dk1"/>
                </a:solidFill>
              </a:rPr>
              <a:t> to the class labels. This means as these value decreases there is a higher chance that a transaction will be a fraudulent one.</a:t>
            </a:r>
            <a:endParaRPr sz="1050">
              <a:solidFill>
                <a:schemeClr val="dk1"/>
              </a:solidFill>
              <a:highlight>
                <a:srgbClr val="FFFFFF"/>
              </a:highlight>
            </a:endParaRPr>
          </a:p>
          <a:p>
            <a:pPr indent="0" lvl="0" marL="0" rtl="0" algn="l">
              <a:spcBef>
                <a:spcPts val="500"/>
              </a:spcBef>
              <a:spcAft>
                <a:spcPts val="0"/>
              </a:spcAft>
              <a:buNone/>
            </a:pPr>
            <a:r>
              <a:t/>
            </a:r>
            <a:endParaRPr sz="1050">
              <a:solidFill>
                <a:schemeClr val="dk1"/>
              </a:solidFill>
              <a:highlight>
                <a:srgbClr val="FFFFFF"/>
              </a:highlight>
            </a:endParaRPr>
          </a:p>
          <a:p>
            <a:pPr indent="0" lvl="0" marL="0" rtl="0" algn="l">
              <a:spcBef>
                <a:spcPts val="500"/>
              </a:spcBef>
              <a:spcAft>
                <a:spcPts val="0"/>
              </a:spcAft>
              <a:buNone/>
            </a:pPr>
            <a:r>
              <a:t/>
            </a:r>
            <a:endParaRPr sz="1050">
              <a:solidFill>
                <a:schemeClr val="dk1"/>
              </a:solidFill>
              <a:highlight>
                <a:srgbClr val="FFFFFF"/>
              </a:highlight>
            </a:endParaRPr>
          </a:p>
        </p:txBody>
      </p:sp>
      <p:pic>
        <p:nvPicPr>
          <p:cNvPr id="236" name="Google Shape;236;p40"/>
          <p:cNvPicPr preferRelativeResize="0"/>
          <p:nvPr/>
        </p:nvPicPr>
        <p:blipFill>
          <a:blip r:embed="rId3">
            <a:alphaModFix/>
          </a:blip>
          <a:stretch>
            <a:fillRect/>
          </a:stretch>
        </p:blipFill>
        <p:spPr>
          <a:xfrm>
            <a:off x="4724852" y="1109125"/>
            <a:ext cx="4047826" cy="3820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5300"/>
              <a:buFont typeface="Arial"/>
              <a:buNone/>
            </a:pPr>
            <a:r>
              <a:rPr lang="en"/>
              <a:t>Dealing with Imbalance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82599" y="76201"/>
            <a:ext cx="5765800" cy="85725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3600"/>
              <a:buFont typeface="Arial"/>
              <a:buNone/>
            </a:pPr>
            <a:r>
              <a:rPr lang="en"/>
              <a:t>Overview</a:t>
            </a:r>
            <a:endParaRPr/>
          </a:p>
        </p:txBody>
      </p:sp>
      <p:sp>
        <p:nvSpPr>
          <p:cNvPr id="137" name="Google Shape;137;p24"/>
          <p:cNvSpPr txBox="1"/>
          <p:nvPr>
            <p:ph idx="1" type="body"/>
          </p:nvPr>
        </p:nvSpPr>
        <p:spPr>
          <a:xfrm>
            <a:off x="457200" y="1109133"/>
            <a:ext cx="8229599" cy="3485491"/>
          </a:xfrm>
          <a:prstGeom prst="rect">
            <a:avLst/>
          </a:prstGeom>
          <a:noFill/>
          <a:ln>
            <a:noFill/>
          </a:ln>
        </p:spPr>
        <p:txBody>
          <a:bodyPr anchorCtr="0" anchor="t" bIns="34275" lIns="68575" spcFirstLastPara="1" rIns="68575" wrap="square" tIns="34275">
            <a:normAutofit/>
          </a:bodyPr>
          <a:lstStyle/>
          <a:p>
            <a:pPr indent="-381000" lvl="0" marL="457200" rtl="0" algn="l">
              <a:spcBef>
                <a:spcPts val="0"/>
              </a:spcBef>
              <a:spcAft>
                <a:spcPts val="0"/>
              </a:spcAft>
              <a:buClr>
                <a:schemeClr val="dk1"/>
              </a:buClr>
              <a:buSzPts val="2400"/>
              <a:buChar char="●"/>
            </a:pPr>
            <a:r>
              <a:rPr lang="en">
                <a:solidFill>
                  <a:schemeClr val="dk1"/>
                </a:solidFill>
              </a:rPr>
              <a:t>Introduction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Dataset and EDA</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Sampling Methodologies</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Model Deployment</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Conclusion</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700"/>
              <a:t>Sampling </a:t>
            </a:r>
            <a:endParaRPr sz="2700"/>
          </a:p>
        </p:txBody>
      </p:sp>
      <p:sp>
        <p:nvSpPr>
          <p:cNvPr id="247" name="Google Shape;247;p42"/>
          <p:cNvSpPr txBox="1"/>
          <p:nvPr>
            <p:ph idx="1" type="body"/>
          </p:nvPr>
        </p:nvSpPr>
        <p:spPr>
          <a:xfrm>
            <a:off x="457200" y="991624"/>
            <a:ext cx="8229600" cy="3805500"/>
          </a:xfrm>
          <a:prstGeom prst="rect">
            <a:avLst/>
          </a:prstGeom>
        </p:spPr>
        <p:txBody>
          <a:bodyPr anchorCtr="0" anchor="t" bIns="34275" lIns="68575" spcFirstLastPara="1" rIns="68575" wrap="square" tIns="34275">
            <a:noAutofit/>
          </a:bodyPr>
          <a:lstStyle/>
          <a:p>
            <a:pPr indent="0" lvl="0" marL="0" rtl="0" algn="l">
              <a:lnSpc>
                <a:spcPct val="115000"/>
              </a:lnSpc>
              <a:spcBef>
                <a:spcPts val="500"/>
              </a:spcBef>
              <a:spcAft>
                <a:spcPts val="0"/>
              </a:spcAft>
              <a:buNone/>
            </a:pPr>
            <a:r>
              <a:rPr b="1" lang="en" sz="1300">
                <a:solidFill>
                  <a:schemeClr val="dk1"/>
                </a:solidFill>
              </a:rPr>
              <a:t>What is Sampling?</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Sampling is a part of the data preprocessing phase in machine learning.</a:t>
            </a:r>
            <a:endParaRPr b="1"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In the context of imbalanced classes, sampling techniques are used to address the skewed distribution of classes in the dataset.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It is usually done by either increasing the minority class instances or decreasing the majority class instances to prevent models from being biased towards the majority class. There are many other techniques as well.</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Types of sampling techniques used:</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Random Undersampling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Random Oversampling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Synthetic Minority Over-sampling Technique (</a:t>
            </a:r>
            <a:r>
              <a:rPr lang="en" sz="1300">
                <a:solidFill>
                  <a:schemeClr val="dk1"/>
                </a:solidFill>
              </a:rPr>
              <a:t>SMOTE)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Adaptive Synthetic Sampling (ADASYN)</a:t>
            </a:r>
            <a:endParaRPr sz="1300">
              <a:solidFill>
                <a:schemeClr val="dk1"/>
              </a:solidFill>
            </a:endParaRPr>
          </a:p>
          <a:p>
            <a:pPr indent="0" lvl="0" marL="457200" rtl="0" algn="l">
              <a:lnSpc>
                <a:spcPct val="115000"/>
              </a:lnSpc>
              <a:spcBef>
                <a:spcPts val="500"/>
              </a:spcBef>
              <a:spcAft>
                <a:spcPts val="0"/>
              </a:spcAft>
              <a:buNone/>
            </a:pPr>
            <a:r>
              <a:t/>
            </a:r>
            <a:endParaRPr sz="1300">
              <a:solidFill>
                <a:schemeClr val="dk1"/>
              </a:solidFill>
            </a:endParaRPr>
          </a:p>
          <a:p>
            <a:pPr indent="0" lvl="0" marL="0" rtl="0" algn="l">
              <a:lnSpc>
                <a:spcPct val="115000"/>
              </a:lnSpc>
              <a:spcBef>
                <a:spcPts val="500"/>
              </a:spcBef>
              <a:spcAft>
                <a:spcPts val="0"/>
              </a:spcAft>
              <a:buNone/>
            </a:pPr>
            <a:r>
              <a:rPr lang="en" sz="1300">
                <a:solidFill>
                  <a:schemeClr val="dk1"/>
                </a:solidFill>
              </a:rPr>
              <a:t>So we have 5 different datasets now!</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p:txBody>
      </p:sp>
      <p:pic>
        <p:nvPicPr>
          <p:cNvPr id="248" name="Google Shape;248;p42"/>
          <p:cNvPicPr preferRelativeResize="0"/>
          <p:nvPr/>
        </p:nvPicPr>
        <p:blipFill>
          <a:blip r:embed="rId3">
            <a:alphaModFix/>
          </a:blip>
          <a:stretch>
            <a:fillRect/>
          </a:stretch>
        </p:blipFill>
        <p:spPr>
          <a:xfrm>
            <a:off x="6172225" y="3103625"/>
            <a:ext cx="2514574" cy="1617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482600" y="76200"/>
            <a:ext cx="60378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SzPts val="990"/>
              <a:buNone/>
            </a:pPr>
            <a:r>
              <a:rPr lang="en" sz="2740"/>
              <a:t>Undersampling &amp; Oversampling</a:t>
            </a:r>
            <a:endParaRPr sz="2740"/>
          </a:p>
        </p:txBody>
      </p:sp>
      <p:sp>
        <p:nvSpPr>
          <p:cNvPr id="254" name="Google Shape;254;p43"/>
          <p:cNvSpPr txBox="1"/>
          <p:nvPr>
            <p:ph idx="1" type="body"/>
          </p:nvPr>
        </p:nvSpPr>
        <p:spPr>
          <a:xfrm>
            <a:off x="285500" y="973250"/>
            <a:ext cx="4192200" cy="3485400"/>
          </a:xfrm>
          <a:prstGeom prst="rect">
            <a:avLst/>
          </a:prstGeom>
        </p:spPr>
        <p:txBody>
          <a:bodyPr anchorCtr="0" anchor="t" bIns="34275" lIns="68575" spcFirstLastPara="1" rIns="68575" wrap="square" tIns="34275">
            <a:normAutofit/>
          </a:bodyPr>
          <a:lstStyle/>
          <a:p>
            <a:pPr indent="0" lvl="0" marL="457200" rtl="0" algn="l">
              <a:spcBef>
                <a:spcPts val="500"/>
              </a:spcBef>
              <a:spcAft>
                <a:spcPts val="0"/>
              </a:spcAft>
              <a:buClr>
                <a:schemeClr val="dk1"/>
              </a:buClr>
              <a:buSzPts val="1100"/>
              <a:buFont typeface="Arial"/>
              <a:buNone/>
            </a:pPr>
            <a:r>
              <a:rPr b="1" lang="en" sz="1500">
                <a:solidFill>
                  <a:schemeClr val="dk1"/>
                </a:solidFill>
              </a:rPr>
              <a:t>Random Undersampling</a:t>
            </a:r>
            <a:endParaRPr b="1" sz="1500">
              <a:solidFill>
                <a:schemeClr val="dk1"/>
              </a:solidFill>
            </a:endParaRPr>
          </a:p>
          <a:p>
            <a:pPr indent="0" lvl="0" marL="457200" rtl="0" algn="l">
              <a:spcBef>
                <a:spcPts val="500"/>
              </a:spcBef>
              <a:spcAft>
                <a:spcPts val="0"/>
              </a:spcAft>
              <a:buClr>
                <a:schemeClr val="dk1"/>
              </a:buClr>
              <a:buSzPts val="1100"/>
              <a:buFont typeface="Arial"/>
              <a:buNone/>
            </a:pPr>
            <a:r>
              <a:rPr b="1" lang="en" sz="1300">
                <a:solidFill>
                  <a:schemeClr val="dk1"/>
                </a:solidFill>
              </a:rPr>
              <a:t>Idea:</a:t>
            </a:r>
            <a:r>
              <a:rPr lang="en" sz="1300">
                <a:solidFill>
                  <a:schemeClr val="dk1"/>
                </a:solidFill>
              </a:rPr>
              <a:t> Remove random instances from the majority class to reduce its dominance.</a:t>
            </a:r>
            <a:endParaRPr sz="1300">
              <a:solidFill>
                <a:schemeClr val="dk1"/>
              </a:solidFill>
            </a:endParaRPr>
          </a:p>
          <a:p>
            <a:pPr indent="0" lvl="0" marL="457200" rtl="0" algn="l">
              <a:spcBef>
                <a:spcPts val="500"/>
              </a:spcBef>
              <a:spcAft>
                <a:spcPts val="0"/>
              </a:spcAft>
              <a:buClr>
                <a:schemeClr val="dk1"/>
              </a:buClr>
              <a:buSzPts val="1100"/>
              <a:buFont typeface="Arial"/>
              <a:buNone/>
            </a:pPr>
            <a:r>
              <a:rPr b="1" lang="en" sz="1300">
                <a:solidFill>
                  <a:schemeClr val="dk1"/>
                </a:solidFill>
              </a:rPr>
              <a:t>Pros:</a:t>
            </a:r>
            <a:r>
              <a:rPr lang="en" sz="1300">
                <a:solidFill>
                  <a:schemeClr val="dk1"/>
                </a:solidFill>
              </a:rPr>
              <a:t> Helps balance the class distribution.</a:t>
            </a:r>
            <a:endParaRPr sz="1300">
              <a:solidFill>
                <a:schemeClr val="dk1"/>
              </a:solidFill>
            </a:endParaRPr>
          </a:p>
          <a:p>
            <a:pPr indent="0" lvl="0" marL="457200" rtl="0" algn="l">
              <a:spcBef>
                <a:spcPts val="500"/>
              </a:spcBef>
              <a:spcAft>
                <a:spcPts val="0"/>
              </a:spcAft>
              <a:buClr>
                <a:schemeClr val="dk1"/>
              </a:buClr>
              <a:buSzPts val="1100"/>
              <a:buFont typeface="Arial"/>
              <a:buNone/>
            </a:pPr>
            <a:r>
              <a:rPr b="1" lang="en" sz="1300">
                <a:solidFill>
                  <a:schemeClr val="dk1"/>
                </a:solidFill>
              </a:rPr>
              <a:t>Cons: </a:t>
            </a:r>
            <a:r>
              <a:rPr lang="en" sz="1300">
                <a:solidFill>
                  <a:schemeClr val="dk1"/>
                </a:solidFill>
              </a:rPr>
              <a:t>May discard potentially useful information, leading to loss of data.</a:t>
            </a:r>
            <a:endParaRPr sz="1300">
              <a:solidFill>
                <a:schemeClr val="dk1"/>
              </a:solidFill>
            </a:endParaRPr>
          </a:p>
          <a:p>
            <a:pPr indent="0" lvl="0" marL="457200" rtl="0" algn="l">
              <a:spcBef>
                <a:spcPts val="500"/>
              </a:spcBef>
              <a:spcAft>
                <a:spcPts val="0"/>
              </a:spcAft>
              <a:buNone/>
            </a:pPr>
            <a:r>
              <a:t/>
            </a:r>
            <a:endParaRPr sz="1300">
              <a:solidFill>
                <a:schemeClr val="dk1"/>
              </a:solidFill>
            </a:endParaRPr>
          </a:p>
        </p:txBody>
      </p:sp>
      <p:sp>
        <p:nvSpPr>
          <p:cNvPr id="255" name="Google Shape;255;p43"/>
          <p:cNvSpPr txBox="1"/>
          <p:nvPr>
            <p:ph idx="1" type="body"/>
          </p:nvPr>
        </p:nvSpPr>
        <p:spPr>
          <a:xfrm>
            <a:off x="4477700" y="933600"/>
            <a:ext cx="4407300" cy="3817800"/>
          </a:xfrm>
          <a:prstGeom prst="rect">
            <a:avLst/>
          </a:prstGeom>
        </p:spPr>
        <p:txBody>
          <a:bodyPr anchorCtr="0" anchor="t" bIns="34275" lIns="68575" spcFirstLastPara="1" rIns="68575" wrap="square" tIns="34275">
            <a:normAutofit/>
          </a:bodyPr>
          <a:lstStyle/>
          <a:p>
            <a:pPr indent="0" lvl="0" marL="457200" rtl="0" algn="l">
              <a:spcBef>
                <a:spcPts val="500"/>
              </a:spcBef>
              <a:spcAft>
                <a:spcPts val="0"/>
              </a:spcAft>
              <a:buNone/>
            </a:pPr>
            <a:r>
              <a:rPr b="1" lang="en" sz="1500">
                <a:solidFill>
                  <a:schemeClr val="dk1"/>
                </a:solidFill>
              </a:rPr>
              <a:t>Random Oversampling</a:t>
            </a:r>
            <a:endParaRPr b="1" sz="1500">
              <a:solidFill>
                <a:schemeClr val="dk1"/>
              </a:solidFill>
            </a:endParaRPr>
          </a:p>
          <a:p>
            <a:pPr indent="0" lvl="0" marL="457200" rtl="0" algn="l">
              <a:spcBef>
                <a:spcPts val="500"/>
              </a:spcBef>
              <a:spcAft>
                <a:spcPts val="0"/>
              </a:spcAft>
              <a:buNone/>
            </a:pPr>
            <a:r>
              <a:rPr b="1" lang="en" sz="1300">
                <a:solidFill>
                  <a:schemeClr val="dk1"/>
                </a:solidFill>
              </a:rPr>
              <a:t>Idea: </a:t>
            </a:r>
            <a:r>
              <a:rPr lang="en" sz="1300">
                <a:solidFill>
                  <a:schemeClr val="dk1"/>
                </a:solidFill>
              </a:rPr>
              <a:t>Duplicate random instances from the minority class to increase its representation.</a:t>
            </a:r>
            <a:endParaRPr sz="1300">
              <a:solidFill>
                <a:schemeClr val="dk1"/>
              </a:solidFill>
            </a:endParaRPr>
          </a:p>
          <a:p>
            <a:pPr indent="0" lvl="0" marL="457200" rtl="0" algn="l">
              <a:spcBef>
                <a:spcPts val="500"/>
              </a:spcBef>
              <a:spcAft>
                <a:spcPts val="0"/>
              </a:spcAft>
              <a:buNone/>
            </a:pPr>
            <a:r>
              <a:rPr b="1" lang="en" sz="1300">
                <a:solidFill>
                  <a:schemeClr val="dk1"/>
                </a:solidFill>
              </a:rPr>
              <a:t>Pros:</a:t>
            </a:r>
            <a:r>
              <a:rPr lang="en" sz="1300">
                <a:solidFill>
                  <a:schemeClr val="dk1"/>
                </a:solidFill>
              </a:rPr>
              <a:t> Simple to implement, does not discard any data.</a:t>
            </a:r>
            <a:endParaRPr sz="1300">
              <a:solidFill>
                <a:schemeClr val="dk1"/>
              </a:solidFill>
            </a:endParaRPr>
          </a:p>
          <a:p>
            <a:pPr indent="0" lvl="0" marL="457200" rtl="0" algn="l">
              <a:spcBef>
                <a:spcPts val="500"/>
              </a:spcBef>
              <a:spcAft>
                <a:spcPts val="0"/>
              </a:spcAft>
              <a:buNone/>
            </a:pPr>
            <a:r>
              <a:rPr b="1" lang="en" sz="1300">
                <a:solidFill>
                  <a:schemeClr val="dk1"/>
                </a:solidFill>
              </a:rPr>
              <a:t>Cons:</a:t>
            </a:r>
            <a:r>
              <a:rPr lang="en" sz="1300">
                <a:solidFill>
                  <a:schemeClr val="dk1"/>
                </a:solidFill>
              </a:rPr>
              <a:t> May lead to overfitting, as the model sees the same examples multiple times.</a:t>
            </a:r>
            <a:endParaRPr sz="1300">
              <a:solidFill>
                <a:schemeClr val="dk1"/>
              </a:solidFill>
            </a:endParaRPr>
          </a:p>
          <a:p>
            <a:pPr indent="0" lvl="0" marL="457200" rtl="0" algn="l">
              <a:spcBef>
                <a:spcPts val="500"/>
              </a:spcBef>
              <a:spcAft>
                <a:spcPts val="0"/>
              </a:spcAft>
              <a:buNone/>
            </a:pPr>
            <a:r>
              <a:t/>
            </a:r>
            <a:endParaRPr b="1" sz="1300">
              <a:solidFill>
                <a:schemeClr val="dk1"/>
              </a:solidFill>
            </a:endParaRPr>
          </a:p>
          <a:p>
            <a:pPr indent="0" lvl="0" marL="457200" rtl="0" algn="l">
              <a:spcBef>
                <a:spcPts val="500"/>
              </a:spcBef>
              <a:spcAft>
                <a:spcPts val="0"/>
              </a:spcAft>
              <a:buNone/>
            </a:pPr>
            <a:r>
              <a:t/>
            </a:r>
            <a:endParaRPr sz="1300">
              <a:solidFill>
                <a:schemeClr val="dk1"/>
              </a:solidFill>
            </a:endParaRPr>
          </a:p>
        </p:txBody>
      </p:sp>
      <p:pic>
        <p:nvPicPr>
          <p:cNvPr id="256" name="Google Shape;256;p43"/>
          <p:cNvPicPr preferRelativeResize="0"/>
          <p:nvPr/>
        </p:nvPicPr>
        <p:blipFill>
          <a:blip r:embed="rId3">
            <a:alphaModFix/>
          </a:blip>
          <a:stretch>
            <a:fillRect/>
          </a:stretch>
        </p:blipFill>
        <p:spPr>
          <a:xfrm>
            <a:off x="1119188" y="2722563"/>
            <a:ext cx="6905625" cy="2028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700"/>
              <a:t>SMOTE</a:t>
            </a:r>
            <a:endParaRPr/>
          </a:p>
        </p:txBody>
      </p:sp>
      <p:sp>
        <p:nvSpPr>
          <p:cNvPr id="262" name="Google Shape;262;p44"/>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b="1" lang="en" sz="1500">
                <a:solidFill>
                  <a:schemeClr val="dk1"/>
                </a:solidFill>
              </a:rPr>
              <a:t>SMOTE (Synthetic Minority Over-sampling Technique)</a:t>
            </a:r>
            <a:endParaRPr b="1" sz="1500">
              <a:solidFill>
                <a:schemeClr val="dk1"/>
              </a:solidFill>
            </a:endParaRPr>
          </a:p>
          <a:p>
            <a:pPr indent="0" lvl="0" marL="0" rtl="0" algn="l">
              <a:spcBef>
                <a:spcPts val="500"/>
              </a:spcBef>
              <a:spcAft>
                <a:spcPts val="0"/>
              </a:spcAft>
              <a:buNone/>
            </a:pPr>
            <a:r>
              <a:t/>
            </a:r>
            <a:endParaRPr b="1" sz="1300">
              <a:solidFill>
                <a:schemeClr val="dk1"/>
              </a:solidFill>
            </a:endParaRPr>
          </a:p>
          <a:p>
            <a:pPr indent="0" lvl="0" marL="0" rtl="0" algn="l">
              <a:spcBef>
                <a:spcPts val="500"/>
              </a:spcBef>
              <a:spcAft>
                <a:spcPts val="0"/>
              </a:spcAft>
              <a:buNone/>
            </a:pPr>
            <a:r>
              <a:rPr b="1" lang="en" sz="1300">
                <a:solidFill>
                  <a:schemeClr val="dk1"/>
                </a:solidFill>
              </a:rPr>
              <a:t>Idea:</a:t>
            </a:r>
            <a:r>
              <a:rPr lang="en" sz="1300">
                <a:solidFill>
                  <a:schemeClr val="dk1"/>
                </a:solidFill>
              </a:rPr>
              <a:t> Generate synthetic examples for the minority class based on the existing examples.</a:t>
            </a:r>
            <a:endParaRPr sz="1300">
              <a:solidFill>
                <a:schemeClr val="dk1"/>
              </a:solidFill>
            </a:endParaRPr>
          </a:p>
          <a:p>
            <a:pPr indent="0" lvl="0" marL="0" rtl="0" algn="l">
              <a:spcBef>
                <a:spcPts val="500"/>
              </a:spcBef>
              <a:spcAft>
                <a:spcPts val="0"/>
              </a:spcAft>
              <a:buNone/>
            </a:pPr>
            <a:r>
              <a:t/>
            </a:r>
            <a:endParaRPr sz="1300">
              <a:solidFill>
                <a:schemeClr val="dk1"/>
              </a:solidFill>
            </a:endParaRPr>
          </a:p>
          <a:p>
            <a:pPr indent="0" lvl="0" marL="0" rtl="0" algn="l">
              <a:spcBef>
                <a:spcPts val="500"/>
              </a:spcBef>
              <a:spcAft>
                <a:spcPts val="0"/>
              </a:spcAft>
              <a:buNone/>
            </a:pPr>
            <a:r>
              <a:rPr b="1" lang="en" sz="1300">
                <a:solidFill>
                  <a:schemeClr val="dk1"/>
                </a:solidFill>
              </a:rPr>
              <a:t>How it works: </a:t>
            </a:r>
            <a:r>
              <a:rPr lang="en" sz="1300">
                <a:solidFill>
                  <a:schemeClr val="dk1"/>
                </a:solidFill>
              </a:rPr>
              <a:t>For each minority class instance, SMOTE finds its k-nearest </a:t>
            </a:r>
            <a:endParaRPr sz="1300">
              <a:solidFill>
                <a:schemeClr val="dk1"/>
              </a:solidFill>
            </a:endParaRPr>
          </a:p>
          <a:p>
            <a:pPr indent="0" lvl="0" marL="0" rtl="0" algn="l">
              <a:spcBef>
                <a:spcPts val="500"/>
              </a:spcBef>
              <a:spcAft>
                <a:spcPts val="0"/>
              </a:spcAft>
              <a:buNone/>
            </a:pPr>
            <a:r>
              <a:rPr lang="en" sz="1300">
                <a:solidFill>
                  <a:schemeClr val="dk1"/>
                </a:solidFill>
              </a:rPr>
              <a:t>neighbors and creates synthetic examples along the line segments connecting </a:t>
            </a:r>
            <a:endParaRPr sz="1300">
              <a:solidFill>
                <a:schemeClr val="dk1"/>
              </a:solidFill>
            </a:endParaRPr>
          </a:p>
          <a:p>
            <a:pPr indent="0" lvl="0" marL="0" rtl="0" algn="l">
              <a:spcBef>
                <a:spcPts val="500"/>
              </a:spcBef>
              <a:spcAft>
                <a:spcPts val="0"/>
              </a:spcAft>
              <a:buNone/>
            </a:pPr>
            <a:r>
              <a:rPr lang="en" sz="1300">
                <a:solidFill>
                  <a:schemeClr val="dk1"/>
                </a:solidFill>
              </a:rPr>
              <a:t>these neighbors.</a:t>
            </a:r>
            <a:endParaRPr sz="1300">
              <a:solidFill>
                <a:schemeClr val="dk1"/>
              </a:solidFill>
            </a:endParaRPr>
          </a:p>
          <a:p>
            <a:pPr indent="0" lvl="0" marL="0" rtl="0" algn="l">
              <a:spcBef>
                <a:spcPts val="500"/>
              </a:spcBef>
              <a:spcAft>
                <a:spcPts val="0"/>
              </a:spcAft>
              <a:buNone/>
            </a:pPr>
            <a:r>
              <a:t/>
            </a:r>
            <a:endParaRPr sz="1300">
              <a:solidFill>
                <a:schemeClr val="dk1"/>
              </a:solidFill>
            </a:endParaRPr>
          </a:p>
          <a:p>
            <a:pPr indent="0" lvl="0" marL="0" rtl="0" algn="l">
              <a:spcBef>
                <a:spcPts val="500"/>
              </a:spcBef>
              <a:spcAft>
                <a:spcPts val="0"/>
              </a:spcAft>
              <a:buNone/>
            </a:pPr>
            <a:r>
              <a:rPr b="1" lang="en" sz="1300">
                <a:solidFill>
                  <a:schemeClr val="dk1"/>
                </a:solidFill>
              </a:rPr>
              <a:t>Pros:</a:t>
            </a:r>
            <a:r>
              <a:rPr lang="en" sz="1300">
                <a:solidFill>
                  <a:schemeClr val="dk1"/>
                </a:solidFill>
              </a:rPr>
              <a:t> Addresses the imbalance without overfitting, as the synthetic </a:t>
            </a:r>
            <a:endParaRPr sz="1300">
              <a:solidFill>
                <a:schemeClr val="dk1"/>
              </a:solidFill>
            </a:endParaRPr>
          </a:p>
          <a:p>
            <a:pPr indent="0" lvl="0" marL="0" rtl="0" algn="l">
              <a:spcBef>
                <a:spcPts val="500"/>
              </a:spcBef>
              <a:spcAft>
                <a:spcPts val="0"/>
              </a:spcAft>
              <a:buNone/>
            </a:pPr>
            <a:r>
              <a:rPr lang="en" sz="1300">
                <a:solidFill>
                  <a:schemeClr val="dk1"/>
                </a:solidFill>
              </a:rPr>
              <a:t>examples are based on the feature space.</a:t>
            </a:r>
            <a:endParaRPr sz="1300">
              <a:solidFill>
                <a:schemeClr val="dk1"/>
              </a:solidFill>
            </a:endParaRPr>
          </a:p>
          <a:p>
            <a:pPr indent="0" lvl="0" marL="0" rtl="0" algn="l">
              <a:spcBef>
                <a:spcPts val="500"/>
              </a:spcBef>
              <a:spcAft>
                <a:spcPts val="0"/>
              </a:spcAft>
              <a:buNone/>
            </a:pPr>
            <a:r>
              <a:t/>
            </a:r>
            <a:endParaRPr sz="1300">
              <a:solidFill>
                <a:schemeClr val="dk1"/>
              </a:solidFill>
            </a:endParaRPr>
          </a:p>
          <a:p>
            <a:pPr indent="0" lvl="0" marL="0" rtl="0" algn="l">
              <a:spcBef>
                <a:spcPts val="500"/>
              </a:spcBef>
              <a:spcAft>
                <a:spcPts val="0"/>
              </a:spcAft>
              <a:buClr>
                <a:schemeClr val="dk1"/>
              </a:buClr>
              <a:buSzPts val="1100"/>
              <a:buFont typeface="Arial"/>
              <a:buNone/>
            </a:pPr>
            <a:r>
              <a:rPr b="1" lang="en" sz="1300">
                <a:solidFill>
                  <a:schemeClr val="dk1"/>
                </a:solidFill>
              </a:rPr>
              <a:t>Cons:</a:t>
            </a:r>
            <a:r>
              <a:rPr lang="en" sz="1300">
                <a:solidFill>
                  <a:schemeClr val="dk1"/>
                </a:solidFill>
              </a:rPr>
              <a:t> May introduce noise if the feature space is not well-defined.</a:t>
            </a:r>
            <a:endParaRPr b="1" sz="1300">
              <a:solidFill>
                <a:schemeClr val="dk1"/>
              </a:solidFill>
            </a:endParaRPr>
          </a:p>
          <a:p>
            <a:pPr indent="0" lvl="0" marL="0" rtl="0" algn="l">
              <a:spcBef>
                <a:spcPts val="500"/>
              </a:spcBef>
              <a:spcAft>
                <a:spcPts val="0"/>
              </a:spcAft>
              <a:buNone/>
            </a:pPr>
            <a:r>
              <a:t/>
            </a:r>
            <a:endParaRPr sz="1300">
              <a:solidFill>
                <a:schemeClr val="dk1"/>
              </a:solidFill>
            </a:endParaRPr>
          </a:p>
        </p:txBody>
      </p:sp>
      <p:pic>
        <p:nvPicPr>
          <p:cNvPr id="263" name="Google Shape;263;p44"/>
          <p:cNvPicPr preferRelativeResize="0"/>
          <p:nvPr/>
        </p:nvPicPr>
        <p:blipFill>
          <a:blip r:embed="rId3">
            <a:alphaModFix/>
          </a:blip>
          <a:stretch>
            <a:fillRect/>
          </a:stretch>
        </p:blipFill>
        <p:spPr>
          <a:xfrm>
            <a:off x="6329675" y="2228800"/>
            <a:ext cx="2495951" cy="28571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419325" y="112376"/>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700"/>
              <a:t>ADASYN</a:t>
            </a:r>
            <a:endParaRPr sz="2700"/>
          </a:p>
        </p:txBody>
      </p:sp>
      <p:sp>
        <p:nvSpPr>
          <p:cNvPr id="269" name="Google Shape;269;p45"/>
          <p:cNvSpPr txBox="1"/>
          <p:nvPr>
            <p:ph idx="1" type="body"/>
          </p:nvPr>
        </p:nvSpPr>
        <p:spPr>
          <a:xfrm>
            <a:off x="419325" y="924583"/>
            <a:ext cx="8229600" cy="3485400"/>
          </a:xfrm>
          <a:prstGeom prst="rect">
            <a:avLst/>
          </a:prstGeom>
        </p:spPr>
        <p:txBody>
          <a:bodyPr anchorCtr="0" anchor="t" bIns="34275" lIns="68575" spcFirstLastPara="1" rIns="68575" wrap="square" tIns="34275">
            <a:normAutofit/>
          </a:bodyPr>
          <a:lstStyle/>
          <a:p>
            <a:pPr indent="0" lvl="0" marL="0" rtl="0" algn="l">
              <a:lnSpc>
                <a:spcPct val="115000"/>
              </a:lnSpc>
              <a:spcBef>
                <a:spcPts val="500"/>
              </a:spcBef>
              <a:spcAft>
                <a:spcPts val="0"/>
              </a:spcAft>
              <a:buNone/>
            </a:pPr>
            <a:r>
              <a:rPr b="1" lang="en" sz="1500">
                <a:solidFill>
                  <a:schemeClr val="dk1"/>
                </a:solidFill>
              </a:rPr>
              <a:t>ADASYN (Adaptive Synthetic Sampling)</a:t>
            </a:r>
            <a:endParaRPr b="1" sz="1500">
              <a:solidFill>
                <a:schemeClr val="dk1"/>
              </a:solidFill>
            </a:endParaRPr>
          </a:p>
          <a:p>
            <a:pPr indent="0" lvl="0" marL="0" rtl="0" algn="l">
              <a:lnSpc>
                <a:spcPct val="115000"/>
              </a:lnSpc>
              <a:spcBef>
                <a:spcPts val="500"/>
              </a:spcBef>
              <a:spcAft>
                <a:spcPts val="0"/>
              </a:spcAft>
              <a:buNone/>
            </a:pPr>
            <a:r>
              <a:t/>
            </a:r>
            <a:endParaRPr b="1" sz="1500">
              <a:solidFill>
                <a:schemeClr val="dk1"/>
              </a:solidFill>
            </a:endParaRPr>
          </a:p>
          <a:p>
            <a:pPr indent="0" lvl="0" marL="0" rtl="0" algn="l">
              <a:lnSpc>
                <a:spcPct val="115000"/>
              </a:lnSpc>
              <a:spcBef>
                <a:spcPts val="500"/>
              </a:spcBef>
              <a:spcAft>
                <a:spcPts val="0"/>
              </a:spcAft>
              <a:buNone/>
            </a:pPr>
            <a:r>
              <a:rPr b="1" lang="en" sz="1300">
                <a:solidFill>
                  <a:schemeClr val="dk1"/>
                </a:solidFill>
              </a:rPr>
              <a:t>Idea: </a:t>
            </a:r>
            <a:r>
              <a:rPr lang="en" sz="1300">
                <a:solidFill>
                  <a:schemeClr val="dk1"/>
                </a:solidFill>
              </a:rPr>
              <a:t>Focuses on generating synthetic examples for minority class instances that are harder to learn.</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How it works:</a:t>
            </a:r>
            <a:r>
              <a:rPr lang="en" sz="1300">
                <a:solidFill>
                  <a:schemeClr val="dk1"/>
                </a:solidFill>
              </a:rPr>
              <a:t> Similar to SMOTE. It uses a density distribution as a criterion to automatically determine the number of synthetic examples to generate for each minority class instance.</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Pros: </a:t>
            </a:r>
            <a:r>
              <a:rPr lang="en" sz="1300">
                <a:solidFill>
                  <a:schemeClr val="dk1"/>
                </a:solidFill>
              </a:rPr>
              <a:t>Can be more effective than SMOTE for datasets where the decision boundary is complex.</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Cons:</a:t>
            </a:r>
            <a:r>
              <a:rPr lang="en" sz="1300">
                <a:solidFill>
                  <a:schemeClr val="dk1"/>
                </a:solidFill>
              </a:rPr>
              <a:t> Computationally more intensive than SMOTE.</a:t>
            </a:r>
            <a:endParaRPr/>
          </a:p>
          <a:p>
            <a:pPr indent="0" lvl="0" marL="0" rtl="0" algn="l">
              <a:lnSpc>
                <a:spcPct val="115000"/>
              </a:lnSpc>
              <a:spcBef>
                <a:spcPts val="50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p:txBody>
      </p:sp>
      <p:pic>
        <p:nvPicPr>
          <p:cNvPr id="270" name="Google Shape;270;p45"/>
          <p:cNvPicPr preferRelativeResize="0"/>
          <p:nvPr/>
        </p:nvPicPr>
        <p:blipFill>
          <a:blip r:embed="rId3">
            <a:alphaModFix/>
          </a:blip>
          <a:stretch>
            <a:fillRect/>
          </a:stretch>
        </p:blipFill>
        <p:spPr>
          <a:xfrm>
            <a:off x="1886050" y="2947825"/>
            <a:ext cx="5371900" cy="1646700"/>
          </a:xfrm>
          <a:prstGeom prst="rect">
            <a:avLst/>
          </a:prstGeom>
          <a:noFill/>
          <a:ln>
            <a:noFill/>
          </a:ln>
        </p:spPr>
      </p:pic>
      <p:sp>
        <p:nvSpPr>
          <p:cNvPr id="271" name="Google Shape;271;p45"/>
          <p:cNvSpPr/>
          <p:nvPr/>
        </p:nvSpPr>
        <p:spPr>
          <a:xfrm>
            <a:off x="3465150" y="3648950"/>
            <a:ext cx="189900" cy="12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2" name="Google Shape;272;p45"/>
          <p:cNvSpPr/>
          <p:nvPr/>
        </p:nvSpPr>
        <p:spPr>
          <a:xfrm>
            <a:off x="5479700" y="3648950"/>
            <a:ext cx="189900" cy="12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3" name="Google Shape;273;p45"/>
          <p:cNvSpPr txBox="1"/>
          <p:nvPr/>
        </p:nvSpPr>
        <p:spPr>
          <a:xfrm>
            <a:off x="1630125" y="4594525"/>
            <a:ext cx="17085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I</a:t>
            </a:r>
            <a:r>
              <a:rPr lang="en" sz="1100">
                <a:solidFill>
                  <a:schemeClr val="dk1"/>
                </a:solidFill>
              </a:rPr>
              <a:t>mbalanced</a:t>
            </a:r>
            <a:r>
              <a:rPr lang="en" sz="1100">
                <a:solidFill>
                  <a:schemeClr val="dk1"/>
                </a:solidFill>
              </a:rPr>
              <a:t> Dataset</a:t>
            </a:r>
            <a:endParaRPr sz="1100">
              <a:solidFill>
                <a:schemeClr val="dk1"/>
              </a:solidFill>
            </a:endParaRPr>
          </a:p>
        </p:txBody>
      </p:sp>
      <p:sp>
        <p:nvSpPr>
          <p:cNvPr id="274" name="Google Shape;274;p45"/>
          <p:cNvSpPr txBox="1"/>
          <p:nvPr/>
        </p:nvSpPr>
        <p:spPr>
          <a:xfrm>
            <a:off x="3677088" y="4513075"/>
            <a:ext cx="1925400" cy="47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Generating synthetic data points</a:t>
            </a:r>
            <a:endParaRPr sz="1000">
              <a:solidFill>
                <a:schemeClr val="dk1"/>
              </a:solidFill>
            </a:endParaRPr>
          </a:p>
        </p:txBody>
      </p:sp>
      <p:sp>
        <p:nvSpPr>
          <p:cNvPr id="275" name="Google Shape;275;p45"/>
          <p:cNvSpPr txBox="1"/>
          <p:nvPr/>
        </p:nvSpPr>
        <p:spPr>
          <a:xfrm>
            <a:off x="5940950" y="4594525"/>
            <a:ext cx="17085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ADASYN </a:t>
            </a:r>
            <a:r>
              <a:rPr lang="en" sz="1000">
                <a:solidFill>
                  <a:schemeClr val="dk1"/>
                </a:solidFill>
              </a:rPr>
              <a:t>Dataset</a:t>
            </a:r>
            <a:endParaRPr sz="1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ctrTitle"/>
          </p:nvPr>
        </p:nvSpPr>
        <p:spPr>
          <a:xfrm>
            <a:off x="685800" y="2020492"/>
            <a:ext cx="7772400" cy="1102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MODEL DEPLOYMENT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Models</a:t>
            </a:r>
            <a:endParaRPr/>
          </a:p>
        </p:txBody>
      </p:sp>
      <p:sp>
        <p:nvSpPr>
          <p:cNvPr id="286" name="Google Shape;286;p47"/>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Clr>
                <a:schemeClr val="dk1"/>
              </a:buClr>
              <a:buSzPts val="2400"/>
              <a:buAutoNum type="arabicPeriod"/>
            </a:pPr>
            <a:r>
              <a:rPr lang="en">
                <a:solidFill>
                  <a:schemeClr val="dk1"/>
                </a:solidFill>
              </a:rPr>
              <a:t>Logistic Regression</a:t>
            </a:r>
            <a:endParaRPr>
              <a:solidFill>
                <a:schemeClr val="dk1"/>
              </a:solidFill>
            </a:endParaRPr>
          </a:p>
          <a:p>
            <a:pPr indent="-381000" lvl="0" marL="457200" rtl="0" algn="l">
              <a:spcBef>
                <a:spcPts val="0"/>
              </a:spcBef>
              <a:spcAft>
                <a:spcPts val="0"/>
              </a:spcAft>
              <a:buClr>
                <a:schemeClr val="dk1"/>
              </a:buClr>
              <a:buSzPts val="2400"/>
              <a:buAutoNum type="arabicPeriod"/>
            </a:pPr>
            <a:r>
              <a:rPr lang="en">
                <a:solidFill>
                  <a:schemeClr val="dk1"/>
                </a:solidFill>
              </a:rPr>
              <a:t>Naive Bayes Classifier</a:t>
            </a:r>
            <a:endParaRPr>
              <a:solidFill>
                <a:schemeClr val="dk1"/>
              </a:solidFill>
            </a:endParaRPr>
          </a:p>
          <a:p>
            <a:pPr indent="-381000" lvl="0" marL="457200" rtl="0" algn="l">
              <a:spcBef>
                <a:spcPts val="0"/>
              </a:spcBef>
              <a:spcAft>
                <a:spcPts val="0"/>
              </a:spcAft>
              <a:buClr>
                <a:schemeClr val="dk1"/>
              </a:buClr>
              <a:buSzPts val="2400"/>
              <a:buAutoNum type="arabicPeriod"/>
            </a:pPr>
            <a:r>
              <a:rPr lang="en">
                <a:solidFill>
                  <a:schemeClr val="dk1"/>
                </a:solidFill>
              </a:rPr>
              <a:t>Support Vector Machines</a:t>
            </a:r>
            <a:endParaRPr>
              <a:solidFill>
                <a:schemeClr val="dk1"/>
              </a:solidFill>
            </a:endParaRPr>
          </a:p>
          <a:p>
            <a:pPr indent="-381000" lvl="0" marL="457200" rtl="0" algn="l">
              <a:spcBef>
                <a:spcPts val="0"/>
              </a:spcBef>
              <a:spcAft>
                <a:spcPts val="0"/>
              </a:spcAft>
              <a:buClr>
                <a:schemeClr val="dk1"/>
              </a:buClr>
              <a:buSzPts val="2400"/>
              <a:buAutoNum type="arabicPeriod"/>
            </a:pPr>
            <a:r>
              <a:rPr lang="en">
                <a:solidFill>
                  <a:schemeClr val="dk1"/>
                </a:solidFill>
              </a:rPr>
              <a:t>Decision Tree Classifier</a:t>
            </a:r>
            <a:endParaRPr>
              <a:solidFill>
                <a:schemeClr val="dk1"/>
              </a:solidFill>
            </a:endParaRPr>
          </a:p>
          <a:p>
            <a:pPr indent="-381000" lvl="0" marL="457200" rtl="0" algn="l">
              <a:spcBef>
                <a:spcPts val="0"/>
              </a:spcBef>
              <a:spcAft>
                <a:spcPts val="0"/>
              </a:spcAft>
              <a:buClr>
                <a:schemeClr val="dk1"/>
              </a:buClr>
              <a:buSzPts val="2400"/>
              <a:buAutoNum type="arabicPeriod"/>
            </a:pPr>
            <a:r>
              <a:rPr lang="en">
                <a:solidFill>
                  <a:schemeClr val="dk1"/>
                </a:solidFill>
              </a:rPr>
              <a:t>Random Forest Classifier</a:t>
            </a:r>
            <a:endParaRPr>
              <a:solidFill>
                <a:schemeClr val="dk1"/>
              </a:solidFill>
            </a:endParaRPr>
          </a:p>
          <a:p>
            <a:pPr indent="-381000" lvl="0" marL="457200" rtl="0" algn="l">
              <a:spcBef>
                <a:spcPts val="0"/>
              </a:spcBef>
              <a:spcAft>
                <a:spcPts val="0"/>
              </a:spcAft>
              <a:buClr>
                <a:schemeClr val="dk1"/>
              </a:buClr>
              <a:buSzPts val="2400"/>
              <a:buAutoNum type="arabicPeriod"/>
            </a:pPr>
            <a:r>
              <a:rPr lang="en">
                <a:solidFill>
                  <a:schemeClr val="dk1"/>
                </a:solidFill>
              </a:rPr>
              <a:t>Gradient Boosting Classifier</a:t>
            </a:r>
            <a:endParaRPr>
              <a:solidFill>
                <a:schemeClr val="dk1"/>
              </a:solidFill>
            </a:endParaRPr>
          </a:p>
          <a:p>
            <a:pPr indent="-381000" lvl="0" marL="457200" rtl="0" algn="l">
              <a:spcBef>
                <a:spcPts val="0"/>
              </a:spcBef>
              <a:spcAft>
                <a:spcPts val="0"/>
              </a:spcAft>
              <a:buClr>
                <a:schemeClr val="dk1"/>
              </a:buClr>
              <a:buSzPts val="2400"/>
              <a:buAutoNum type="arabicPeriod"/>
            </a:pPr>
            <a:r>
              <a:rPr lang="en">
                <a:solidFill>
                  <a:schemeClr val="dk1"/>
                </a:solidFill>
              </a:rPr>
              <a:t>XGBoost</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Logistic Regression</a:t>
            </a:r>
            <a:endParaRPr/>
          </a:p>
        </p:txBody>
      </p:sp>
      <p:sp>
        <p:nvSpPr>
          <p:cNvPr id="292" name="Google Shape;292;p48"/>
          <p:cNvSpPr txBox="1"/>
          <p:nvPr>
            <p:ph idx="1" type="body"/>
          </p:nvPr>
        </p:nvSpPr>
        <p:spPr>
          <a:xfrm>
            <a:off x="457200" y="1240949"/>
            <a:ext cx="8229600" cy="3787200"/>
          </a:xfrm>
          <a:prstGeom prst="rect">
            <a:avLst/>
          </a:prstGeom>
        </p:spPr>
        <p:txBody>
          <a:bodyPr anchorCtr="0" anchor="t" bIns="34275" lIns="68575" spcFirstLastPara="1" rIns="68575" wrap="square" tIns="34275">
            <a:noAutofit/>
          </a:bodyPr>
          <a:lstStyle/>
          <a:p>
            <a:pPr indent="0" lvl="0" marL="0" rtl="0" algn="l">
              <a:lnSpc>
                <a:spcPct val="115000"/>
              </a:lnSpc>
              <a:spcBef>
                <a:spcPts val="500"/>
              </a:spcBef>
              <a:spcAft>
                <a:spcPts val="0"/>
              </a:spcAft>
              <a:buNone/>
            </a:pPr>
            <a:r>
              <a:rPr b="1" lang="en" sz="1300">
                <a:solidFill>
                  <a:schemeClr val="dk1"/>
                </a:solidFill>
              </a:rPr>
              <a:t>How it Works: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Models the probability of a binary outcome using a logistic function, which maps inputs to a probability between 0 and 1, in our case it is fraud or not fraud.</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It uses a decision boundary to classify instances, separating them into the two classes based on the predicted probabilities.</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Pros:</a:t>
            </a:r>
            <a:endParaRPr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Provides clear insights into the impact of each feature on the predicted probability.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Less prone to overfitting: Performs well with small to moderate-sized datasets and avoids complex model structures.</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Cons: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Assumes linear relationship: May not capture complex non-linear relationships between features.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Limited to binary outcomes: Directly applicable only to binary classification problems; modifications needed for multi-class classification.</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a:p>
            <a:pPr indent="0" lvl="0" marL="0" rtl="0" algn="l">
              <a:lnSpc>
                <a:spcPct val="115000"/>
              </a:lnSpc>
              <a:spcBef>
                <a:spcPts val="500"/>
              </a:spcBef>
              <a:spcAft>
                <a:spcPts val="0"/>
              </a:spcAft>
              <a:buClr>
                <a:schemeClr val="dk1"/>
              </a:buClr>
              <a:buSzPts val="1100"/>
              <a:buFont typeface="Arial"/>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482600" y="76201"/>
            <a:ext cx="5765700" cy="8574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Logistic Regression Results</a:t>
            </a:r>
            <a:endParaRPr/>
          </a:p>
        </p:txBody>
      </p:sp>
      <p:graphicFrame>
        <p:nvGraphicFramePr>
          <p:cNvPr id="298" name="Google Shape;298;p49"/>
          <p:cNvGraphicFramePr/>
          <p:nvPr/>
        </p:nvGraphicFramePr>
        <p:xfrm>
          <a:off x="347000" y="1369050"/>
          <a:ext cx="3000000" cy="3000000"/>
        </p:xfrm>
        <a:graphic>
          <a:graphicData uri="http://schemas.openxmlformats.org/drawingml/2006/table">
            <a:tbl>
              <a:tblPr>
                <a:noFill/>
                <a:tableStyleId>{47A0D47D-CD68-4A32-AE63-BA86B1D1D81B}</a:tableStyleId>
              </a:tblPr>
              <a:tblGrid>
                <a:gridCol w="1191425"/>
                <a:gridCol w="820100"/>
                <a:gridCol w="740575"/>
                <a:gridCol w="805675"/>
                <a:gridCol w="721925"/>
                <a:gridCol w="721925"/>
              </a:tblGrid>
              <a:tr h="253900">
                <a:tc>
                  <a:txBody>
                    <a:bodyPr/>
                    <a:lstStyle/>
                    <a:p>
                      <a:pPr indent="0" lvl="0" marL="0" rtl="0" algn="ctr">
                        <a:spcBef>
                          <a:spcPts val="0"/>
                        </a:spcBef>
                        <a:spcAft>
                          <a:spcPts val="0"/>
                        </a:spcAft>
                        <a:buNone/>
                      </a:pPr>
                      <a:r>
                        <a:rPr b="1" lang="en" sz="1000"/>
                        <a:t>Logistic Regression</a:t>
                      </a:r>
                      <a:endParaRPr b="1" sz="1000"/>
                    </a:p>
                  </a:txBody>
                  <a:tcPr marT="91425" marB="91425" marR="91425" marL="91425" anchor="ctr"/>
                </a:tc>
                <a:tc>
                  <a:txBody>
                    <a:bodyPr/>
                    <a:lstStyle/>
                    <a:p>
                      <a:pPr indent="0" lvl="0" marL="0" rtl="0" algn="ctr">
                        <a:spcBef>
                          <a:spcPts val="0"/>
                        </a:spcBef>
                        <a:spcAft>
                          <a:spcPts val="0"/>
                        </a:spcAft>
                        <a:buNone/>
                      </a:pPr>
                      <a:r>
                        <a:rPr b="1" lang="en" sz="1000"/>
                        <a:t>Accuracy</a:t>
                      </a:r>
                      <a:endParaRPr b="1" sz="1000"/>
                    </a:p>
                  </a:txBody>
                  <a:tcPr marT="91425" marB="91425" marR="91425" marL="91425" anchor="ctr">
                    <a:solidFill>
                      <a:srgbClr val="C9DAF8"/>
                    </a:solidFill>
                  </a:tcPr>
                </a:tc>
                <a:tc>
                  <a:txBody>
                    <a:bodyPr/>
                    <a:lstStyle/>
                    <a:p>
                      <a:pPr indent="0" lvl="0" marL="0" rtl="0" algn="ctr">
                        <a:spcBef>
                          <a:spcPts val="0"/>
                        </a:spcBef>
                        <a:spcAft>
                          <a:spcPts val="0"/>
                        </a:spcAft>
                        <a:buNone/>
                      </a:pPr>
                      <a:r>
                        <a:rPr b="1" lang="en" sz="1000"/>
                        <a:t>AUC</a:t>
                      </a:r>
                      <a:endParaRPr b="1" sz="1000"/>
                    </a:p>
                  </a:txBody>
                  <a:tcPr marT="91425" marB="91425" marR="91425" marL="91425" anchor="ctr">
                    <a:solidFill>
                      <a:srgbClr val="C9DAF8"/>
                    </a:solidFill>
                  </a:tcPr>
                </a:tc>
                <a:tc>
                  <a:txBody>
                    <a:bodyPr/>
                    <a:lstStyle/>
                    <a:p>
                      <a:pPr indent="0" lvl="0" marL="0" rtl="0" algn="ctr">
                        <a:spcBef>
                          <a:spcPts val="0"/>
                        </a:spcBef>
                        <a:spcAft>
                          <a:spcPts val="0"/>
                        </a:spcAft>
                        <a:buNone/>
                      </a:pPr>
                      <a:r>
                        <a:rPr b="1" lang="en" sz="1000"/>
                        <a:t>Precision</a:t>
                      </a:r>
                      <a:endParaRPr b="1" sz="1000"/>
                    </a:p>
                  </a:txBody>
                  <a:tcPr marT="91425" marB="91425" marR="91425" marL="91425" anchor="ctr">
                    <a:solidFill>
                      <a:srgbClr val="C9DAF8"/>
                    </a:solidFill>
                  </a:tcPr>
                </a:tc>
                <a:tc>
                  <a:txBody>
                    <a:bodyPr/>
                    <a:lstStyle/>
                    <a:p>
                      <a:pPr indent="0" lvl="0" marL="0" rtl="0" algn="ctr">
                        <a:spcBef>
                          <a:spcPts val="0"/>
                        </a:spcBef>
                        <a:spcAft>
                          <a:spcPts val="0"/>
                        </a:spcAft>
                        <a:buNone/>
                      </a:pPr>
                      <a:r>
                        <a:rPr b="1" lang="en" sz="1000"/>
                        <a:t>Recall</a:t>
                      </a:r>
                      <a:endParaRPr b="1" sz="1000"/>
                    </a:p>
                  </a:txBody>
                  <a:tcPr marT="91425" marB="91425" marR="91425" marL="91425" anchor="ctr">
                    <a:solidFill>
                      <a:srgbClr val="C9DAF8"/>
                    </a:solidFill>
                  </a:tcPr>
                </a:tc>
                <a:tc>
                  <a:txBody>
                    <a:bodyPr/>
                    <a:lstStyle/>
                    <a:p>
                      <a:pPr indent="0" lvl="0" marL="0" rtl="0" algn="ctr">
                        <a:spcBef>
                          <a:spcPts val="0"/>
                        </a:spcBef>
                        <a:spcAft>
                          <a:spcPts val="0"/>
                        </a:spcAft>
                        <a:buNone/>
                      </a:pPr>
                      <a:r>
                        <a:rPr b="1" lang="en" sz="1000"/>
                        <a:t>F1</a:t>
                      </a:r>
                      <a:endParaRPr b="1" sz="1000"/>
                    </a:p>
                  </a:txBody>
                  <a:tcPr marT="91425" marB="91425" marR="91425" marL="91425" anchor="ctr">
                    <a:solidFill>
                      <a:srgbClr val="C9DAF8"/>
                    </a:solidFill>
                  </a:tcPr>
                </a:tc>
              </a:tr>
              <a:tr h="402025">
                <a:tc>
                  <a:txBody>
                    <a:bodyPr/>
                    <a:lstStyle/>
                    <a:p>
                      <a:pPr indent="0" lvl="0" marL="0" rtl="0" algn="ctr">
                        <a:spcBef>
                          <a:spcPts val="0"/>
                        </a:spcBef>
                        <a:spcAft>
                          <a:spcPts val="0"/>
                        </a:spcAft>
                        <a:buNone/>
                      </a:pPr>
                      <a:r>
                        <a:rPr b="1" lang="en" sz="1000"/>
                        <a:t>Imbalanced</a:t>
                      </a:r>
                      <a:endParaRPr b="1" sz="1000"/>
                    </a:p>
                  </a:txBody>
                  <a:tcPr marT="91425" marB="91425" marR="91425" marL="91425" anchor="ctr">
                    <a:solidFill>
                      <a:srgbClr val="B6D7A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0.99920</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0.80549</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0.88000</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0.61111</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B6D7A8"/>
                          </a:highlight>
                        </a:rPr>
                        <a:t>0.72131</a:t>
                      </a:r>
                      <a:endParaRPr sz="1000"/>
                    </a:p>
                  </a:txBody>
                  <a:tcPr marT="91425" marB="91425" marR="91425" marL="91425" anchor="ctr">
                    <a:solidFill>
                      <a:srgbClr val="B6D7A8"/>
                    </a:solidFill>
                  </a:tcPr>
                </a:tc>
              </a:tr>
              <a:tr h="356850">
                <a:tc>
                  <a:txBody>
                    <a:bodyPr/>
                    <a:lstStyle/>
                    <a:p>
                      <a:pPr indent="0" lvl="0" marL="0" rtl="0" algn="ctr">
                        <a:spcBef>
                          <a:spcPts val="0"/>
                        </a:spcBef>
                        <a:spcAft>
                          <a:spcPts val="0"/>
                        </a:spcAft>
                        <a:buNone/>
                      </a:pPr>
                      <a:r>
                        <a:rPr b="1" lang="en" sz="1000"/>
                        <a:t>Undersampling</a:t>
                      </a:r>
                      <a:endParaRPr b="1" sz="1000"/>
                    </a:p>
                  </a:txBody>
                  <a:tcPr marT="91425" marB="91425" marR="91425" marL="91425" anchor="ctr">
                    <a:solidFill>
                      <a:srgbClr val="C9DAF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0.97252</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0.94117</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0.05312</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0.90972</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0.10038</a:t>
                      </a:r>
                      <a:endParaRPr sz="1000"/>
                    </a:p>
                  </a:txBody>
                  <a:tcPr marT="91425" marB="91425" marR="91425" marL="91425" anchor="ctr"/>
                </a:tc>
              </a:tr>
              <a:tr h="302600">
                <a:tc>
                  <a:txBody>
                    <a:bodyPr/>
                    <a:lstStyle/>
                    <a:p>
                      <a:pPr indent="0" lvl="0" marL="0" rtl="0" algn="ctr">
                        <a:spcBef>
                          <a:spcPts val="0"/>
                        </a:spcBef>
                        <a:spcAft>
                          <a:spcPts val="0"/>
                        </a:spcAft>
                        <a:buNone/>
                      </a:pPr>
                      <a:r>
                        <a:rPr b="1" lang="en" sz="1000"/>
                        <a:t>Oversampling</a:t>
                      </a:r>
                      <a:endParaRPr b="1" sz="1000"/>
                    </a:p>
                  </a:txBody>
                  <a:tcPr marT="91425" marB="91425" marR="91425" marL="91425" anchor="ctr">
                    <a:solidFill>
                      <a:srgbClr val="C9DAF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0.97799</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0.93698</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0.06466</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0.89583</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0.12062</a:t>
                      </a:r>
                      <a:endParaRPr sz="1000"/>
                    </a:p>
                  </a:txBody>
                  <a:tcPr marT="91425" marB="91425" marR="91425" marL="91425" anchor="ctr"/>
                </a:tc>
              </a:tr>
              <a:tr h="302600">
                <a:tc>
                  <a:txBody>
                    <a:bodyPr/>
                    <a:lstStyle/>
                    <a:p>
                      <a:pPr indent="0" lvl="0" marL="0" rtl="0" algn="ctr">
                        <a:spcBef>
                          <a:spcPts val="0"/>
                        </a:spcBef>
                        <a:spcAft>
                          <a:spcPts val="0"/>
                        </a:spcAft>
                        <a:buNone/>
                      </a:pPr>
                      <a:r>
                        <a:rPr b="1" lang="en" sz="1000"/>
                        <a:t>SMOTE</a:t>
                      </a:r>
                      <a:endParaRPr b="1" sz="1000"/>
                    </a:p>
                  </a:txBody>
                  <a:tcPr marT="91425" marB="91425" marR="91425" marL="91425" anchor="ctr">
                    <a:solidFill>
                      <a:srgbClr val="C9DAF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0.97604</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0.93601</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0.05969</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0.89583</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0.11193</a:t>
                      </a:r>
                      <a:endParaRPr sz="1000"/>
                    </a:p>
                  </a:txBody>
                  <a:tcPr marT="91425" marB="91425" marR="91425" marL="91425" anchor="ctr"/>
                </a:tc>
              </a:tr>
              <a:tr h="488350">
                <a:tc>
                  <a:txBody>
                    <a:bodyPr/>
                    <a:lstStyle/>
                    <a:p>
                      <a:pPr indent="0" lvl="0" marL="0" rtl="0" algn="ctr">
                        <a:spcBef>
                          <a:spcPts val="0"/>
                        </a:spcBef>
                        <a:spcAft>
                          <a:spcPts val="0"/>
                        </a:spcAft>
                        <a:buNone/>
                      </a:pPr>
                      <a:r>
                        <a:rPr b="1" lang="en" sz="1000"/>
                        <a:t>ADASYN</a:t>
                      </a:r>
                      <a:endParaRPr b="1" sz="1000"/>
                    </a:p>
                  </a:txBody>
                  <a:tcPr marT="91425" marB="91425" marR="91425" marL="91425" anchor="ctr">
                    <a:solidFill>
                      <a:srgbClr val="C9DAF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0.91866</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0.93153</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0.01921</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0.94444</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0.03766</a:t>
                      </a:r>
                      <a:endParaRPr sz="1000"/>
                    </a:p>
                  </a:txBody>
                  <a:tcPr marT="91425" marB="91425" marR="91425" marL="91425" anchor="ctr"/>
                </a:tc>
              </a:tr>
            </a:tbl>
          </a:graphicData>
        </a:graphic>
      </p:graphicFrame>
      <p:pic>
        <p:nvPicPr>
          <p:cNvPr id="299" name="Google Shape;299;p49"/>
          <p:cNvPicPr preferRelativeResize="0"/>
          <p:nvPr/>
        </p:nvPicPr>
        <p:blipFill>
          <a:blip r:embed="rId3">
            <a:alphaModFix/>
          </a:blip>
          <a:stretch>
            <a:fillRect/>
          </a:stretch>
        </p:blipFill>
        <p:spPr>
          <a:xfrm>
            <a:off x="5427025" y="1280600"/>
            <a:ext cx="3596725" cy="2892350"/>
          </a:xfrm>
          <a:prstGeom prst="rect">
            <a:avLst/>
          </a:prstGeom>
          <a:noFill/>
          <a:ln>
            <a:noFill/>
          </a:ln>
        </p:spPr>
      </p:pic>
      <p:sp>
        <p:nvSpPr>
          <p:cNvPr id="300" name="Google Shape;300;p49"/>
          <p:cNvSpPr txBox="1"/>
          <p:nvPr/>
        </p:nvSpPr>
        <p:spPr>
          <a:xfrm>
            <a:off x="382200" y="4272700"/>
            <a:ext cx="837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Logistic Regression with </a:t>
            </a:r>
            <a:r>
              <a:rPr lang="en" sz="1300">
                <a:solidFill>
                  <a:schemeClr val="dk1"/>
                </a:solidFill>
              </a:rPr>
              <a:t>imbalanced data performed the best among the other datasets.</a:t>
            </a:r>
            <a:endParaRPr sz="13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Naive Bayes </a:t>
            </a:r>
            <a:endParaRPr/>
          </a:p>
        </p:txBody>
      </p:sp>
      <p:sp>
        <p:nvSpPr>
          <p:cNvPr id="306" name="Google Shape;306;p50"/>
          <p:cNvSpPr txBox="1"/>
          <p:nvPr>
            <p:ph idx="1" type="body"/>
          </p:nvPr>
        </p:nvSpPr>
        <p:spPr>
          <a:xfrm>
            <a:off x="457200" y="1109124"/>
            <a:ext cx="8229600" cy="3769200"/>
          </a:xfrm>
          <a:prstGeom prst="rect">
            <a:avLst/>
          </a:prstGeom>
        </p:spPr>
        <p:txBody>
          <a:bodyPr anchorCtr="0" anchor="t" bIns="34275" lIns="68575" spcFirstLastPara="1" rIns="68575" wrap="square" tIns="34275">
            <a:noAutofit/>
          </a:bodyPr>
          <a:lstStyle/>
          <a:p>
            <a:pPr indent="0" lvl="0" marL="0" rtl="0" algn="l">
              <a:lnSpc>
                <a:spcPct val="115000"/>
              </a:lnSpc>
              <a:spcBef>
                <a:spcPts val="500"/>
              </a:spcBef>
              <a:spcAft>
                <a:spcPts val="0"/>
              </a:spcAft>
              <a:buClr>
                <a:schemeClr val="dk1"/>
              </a:buClr>
              <a:buSzPts val="1100"/>
              <a:buFont typeface="Arial"/>
              <a:buNone/>
            </a:pPr>
            <a:r>
              <a:rPr b="1" lang="en" sz="1300">
                <a:solidFill>
                  <a:schemeClr val="dk1"/>
                </a:solidFill>
              </a:rPr>
              <a:t>How it works: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Utilizes Bayes' theorem to calculate the probability of each class given the input features.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Assumes feature independence, meaning it treats each feature as independent of the others, which simplifies the calculation.</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Pros: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Simple and Efficient: Easy to implement and computationally inexpensive.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Performs well even with a large number of features compared to instances.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Handles Missing Data Gracefully: Can make predictions even when some features are missing.</a:t>
            </a:r>
            <a:endParaRPr sz="1300">
              <a:solidFill>
                <a:schemeClr val="dk1"/>
              </a:solidFill>
            </a:endParaRPr>
          </a:p>
          <a:p>
            <a:pPr indent="0" lvl="0" marL="0" rtl="0" algn="l">
              <a:lnSpc>
                <a:spcPct val="115000"/>
              </a:lnSpc>
              <a:spcBef>
                <a:spcPts val="500"/>
              </a:spcBef>
              <a:spcAft>
                <a:spcPts val="0"/>
              </a:spcAft>
              <a:buClr>
                <a:schemeClr val="dk1"/>
              </a:buClr>
              <a:buSzPts val="1100"/>
              <a:buFont typeface="Arial"/>
              <a:buNone/>
            </a:pPr>
            <a:r>
              <a:rPr b="1" lang="en" sz="1300">
                <a:solidFill>
                  <a:schemeClr val="dk1"/>
                </a:solidFill>
              </a:rPr>
              <a:t>Cons:</a:t>
            </a:r>
            <a:endParaRPr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The "naive" assumption may not hold true in all datasets, leading to inaccurate predictions.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May not capture complex relationships between features.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Can be sensitive to outliers or skewed data distributions.</a:t>
            </a:r>
            <a:endParaRPr sz="1300">
              <a:solidFill>
                <a:schemeClr val="dk1"/>
              </a:solidFill>
            </a:endParaRPr>
          </a:p>
          <a:p>
            <a:pPr indent="0" lvl="0" marL="0" rtl="0" algn="l">
              <a:lnSpc>
                <a:spcPct val="115000"/>
              </a:lnSpc>
              <a:spcBef>
                <a:spcPts val="500"/>
              </a:spcBef>
              <a:spcAft>
                <a:spcPts val="0"/>
              </a:spcAft>
              <a:buNone/>
            </a:pPr>
            <a:r>
              <a:t/>
            </a:r>
            <a:endParaRPr b="1" sz="13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Naive Bayes</a:t>
            </a:r>
            <a:r>
              <a:rPr lang="en"/>
              <a:t> Results</a:t>
            </a:r>
            <a:endParaRPr/>
          </a:p>
        </p:txBody>
      </p:sp>
      <p:graphicFrame>
        <p:nvGraphicFramePr>
          <p:cNvPr id="312" name="Google Shape;312;p51"/>
          <p:cNvGraphicFramePr/>
          <p:nvPr/>
        </p:nvGraphicFramePr>
        <p:xfrm>
          <a:off x="319900" y="1305175"/>
          <a:ext cx="3000000" cy="3000000"/>
        </p:xfrm>
        <a:graphic>
          <a:graphicData uri="http://schemas.openxmlformats.org/drawingml/2006/table">
            <a:tbl>
              <a:tblPr>
                <a:noFill/>
                <a:tableStyleId>{47A0D47D-CD68-4A32-AE63-BA86B1D1D81B}</a:tableStyleId>
              </a:tblPr>
              <a:tblGrid>
                <a:gridCol w="1191425"/>
                <a:gridCol w="820100"/>
                <a:gridCol w="740575"/>
                <a:gridCol w="805675"/>
                <a:gridCol w="721925"/>
                <a:gridCol w="721925"/>
              </a:tblGrid>
              <a:tr h="253900">
                <a:tc>
                  <a:txBody>
                    <a:bodyPr/>
                    <a:lstStyle/>
                    <a:p>
                      <a:pPr indent="0" lvl="0" marL="0" rtl="0" algn="ctr">
                        <a:spcBef>
                          <a:spcPts val="0"/>
                        </a:spcBef>
                        <a:spcAft>
                          <a:spcPts val="0"/>
                        </a:spcAft>
                        <a:buNone/>
                      </a:pPr>
                      <a:r>
                        <a:rPr b="1" lang="en" sz="1000"/>
                        <a:t>Naive Bayes</a:t>
                      </a:r>
                      <a:endParaRPr b="1" sz="1000"/>
                    </a:p>
                  </a:txBody>
                  <a:tcPr marT="91425" marB="91425" marR="91425" marL="91425" anchor="ctr"/>
                </a:tc>
                <a:tc>
                  <a:txBody>
                    <a:bodyPr/>
                    <a:lstStyle/>
                    <a:p>
                      <a:pPr indent="0" lvl="0" marL="0" rtl="0" algn="ctr">
                        <a:spcBef>
                          <a:spcPts val="0"/>
                        </a:spcBef>
                        <a:spcAft>
                          <a:spcPts val="0"/>
                        </a:spcAft>
                        <a:buNone/>
                      </a:pPr>
                      <a:r>
                        <a:rPr b="1" lang="en" sz="1000"/>
                        <a:t>Accuracy</a:t>
                      </a:r>
                      <a:endParaRPr b="1" sz="1000"/>
                    </a:p>
                  </a:txBody>
                  <a:tcPr marT="91425" marB="91425" marR="91425" marL="91425" anchor="ctr">
                    <a:solidFill>
                      <a:srgbClr val="C9DAF8"/>
                    </a:solidFill>
                  </a:tcPr>
                </a:tc>
                <a:tc>
                  <a:txBody>
                    <a:bodyPr/>
                    <a:lstStyle/>
                    <a:p>
                      <a:pPr indent="0" lvl="0" marL="0" rtl="0" algn="ctr">
                        <a:spcBef>
                          <a:spcPts val="0"/>
                        </a:spcBef>
                        <a:spcAft>
                          <a:spcPts val="0"/>
                        </a:spcAft>
                        <a:buNone/>
                      </a:pPr>
                      <a:r>
                        <a:rPr b="1" lang="en" sz="1000"/>
                        <a:t>AUC</a:t>
                      </a:r>
                      <a:endParaRPr b="1" sz="1000"/>
                    </a:p>
                  </a:txBody>
                  <a:tcPr marT="91425" marB="91425" marR="91425" marL="91425" anchor="ctr">
                    <a:solidFill>
                      <a:srgbClr val="C9DAF8"/>
                    </a:solidFill>
                  </a:tcPr>
                </a:tc>
                <a:tc>
                  <a:txBody>
                    <a:bodyPr/>
                    <a:lstStyle/>
                    <a:p>
                      <a:pPr indent="0" lvl="0" marL="0" rtl="0" algn="ctr">
                        <a:spcBef>
                          <a:spcPts val="0"/>
                        </a:spcBef>
                        <a:spcAft>
                          <a:spcPts val="0"/>
                        </a:spcAft>
                        <a:buNone/>
                      </a:pPr>
                      <a:r>
                        <a:rPr b="1" lang="en" sz="1000"/>
                        <a:t>Precision</a:t>
                      </a:r>
                      <a:endParaRPr b="1" sz="1000"/>
                    </a:p>
                  </a:txBody>
                  <a:tcPr marT="91425" marB="91425" marR="91425" marL="91425" anchor="ctr">
                    <a:solidFill>
                      <a:srgbClr val="C9DAF8"/>
                    </a:solidFill>
                  </a:tcPr>
                </a:tc>
                <a:tc>
                  <a:txBody>
                    <a:bodyPr/>
                    <a:lstStyle/>
                    <a:p>
                      <a:pPr indent="0" lvl="0" marL="0" rtl="0" algn="ctr">
                        <a:spcBef>
                          <a:spcPts val="0"/>
                        </a:spcBef>
                        <a:spcAft>
                          <a:spcPts val="0"/>
                        </a:spcAft>
                        <a:buNone/>
                      </a:pPr>
                      <a:r>
                        <a:rPr b="1" lang="en" sz="1000"/>
                        <a:t>Recall</a:t>
                      </a:r>
                      <a:endParaRPr b="1" sz="1000"/>
                    </a:p>
                  </a:txBody>
                  <a:tcPr marT="91425" marB="91425" marR="91425" marL="91425" anchor="ctr">
                    <a:solidFill>
                      <a:srgbClr val="C9DAF8"/>
                    </a:solidFill>
                  </a:tcPr>
                </a:tc>
                <a:tc>
                  <a:txBody>
                    <a:bodyPr/>
                    <a:lstStyle/>
                    <a:p>
                      <a:pPr indent="0" lvl="0" marL="0" rtl="0" algn="ctr">
                        <a:spcBef>
                          <a:spcPts val="0"/>
                        </a:spcBef>
                        <a:spcAft>
                          <a:spcPts val="0"/>
                        </a:spcAft>
                        <a:buNone/>
                      </a:pPr>
                      <a:r>
                        <a:rPr b="1" lang="en" sz="1000"/>
                        <a:t>F1</a:t>
                      </a:r>
                      <a:endParaRPr b="1" sz="1000"/>
                    </a:p>
                  </a:txBody>
                  <a:tcPr marT="91425" marB="91425" marR="91425" marL="91425" anchor="ctr">
                    <a:lnB cap="flat" cmpd="sng" w="9525">
                      <a:solidFill>
                        <a:srgbClr val="B6D7A8"/>
                      </a:solidFill>
                      <a:prstDash val="solid"/>
                      <a:round/>
                      <a:headEnd len="sm" w="sm" type="none"/>
                      <a:tailEnd len="sm" w="sm" type="none"/>
                    </a:lnB>
                    <a:solidFill>
                      <a:srgbClr val="C9DAF8"/>
                    </a:solidFill>
                  </a:tcPr>
                </a:tc>
              </a:tr>
              <a:tr h="438200">
                <a:tc>
                  <a:txBody>
                    <a:bodyPr/>
                    <a:lstStyle/>
                    <a:p>
                      <a:pPr indent="0" lvl="0" marL="0" rtl="0" algn="ctr">
                        <a:spcBef>
                          <a:spcPts val="0"/>
                        </a:spcBef>
                        <a:spcAft>
                          <a:spcPts val="0"/>
                        </a:spcAft>
                        <a:buNone/>
                      </a:pPr>
                      <a:r>
                        <a:rPr b="1" lang="en" sz="1000"/>
                        <a:t>Imbalanced</a:t>
                      </a:r>
                      <a:endParaRPr b="1" sz="1000"/>
                    </a:p>
                  </a:txBody>
                  <a:tcPr marT="91425" marB="91425" marR="91425" marL="91425" anchor="ctr">
                    <a:solidFill>
                      <a:srgbClr val="B6D7A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0.97788</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0.90920</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0.06087</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0.84028</a:t>
                      </a:r>
                      <a:endParaRPr sz="1000"/>
                    </a:p>
                  </a:txBody>
                  <a:tcPr marT="91425" marB="91425" marR="91425" marL="91425" anchor="ctr">
                    <a:lnR cap="flat" cmpd="sng" w="9525">
                      <a:solidFill>
                        <a:srgbClr val="B6D7A8"/>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B6D7A8"/>
                          </a:highlight>
                        </a:rPr>
                        <a:t>0.11351</a:t>
                      </a:r>
                      <a:endParaRPr sz="1000"/>
                    </a:p>
                  </a:txBody>
                  <a:tcPr marT="91425" marB="91425" marR="91425" marL="91425" anchor="ctr">
                    <a:lnL cap="flat" cmpd="sng" w="9525">
                      <a:solidFill>
                        <a:srgbClr val="B6D7A8"/>
                      </a:solidFill>
                      <a:prstDash val="solid"/>
                      <a:round/>
                      <a:headEnd len="sm" w="sm" type="none"/>
                      <a:tailEnd len="sm" w="sm" type="none"/>
                    </a:lnL>
                    <a:lnR cap="flat" cmpd="sng" w="9525">
                      <a:solidFill>
                        <a:srgbClr val="B6D7A8"/>
                      </a:solidFill>
                      <a:prstDash val="solid"/>
                      <a:round/>
                      <a:headEnd len="sm" w="sm" type="none"/>
                      <a:tailEnd len="sm" w="sm" type="none"/>
                    </a:lnR>
                    <a:lnT cap="flat" cmpd="sng" w="9525">
                      <a:solidFill>
                        <a:srgbClr val="B6D7A8"/>
                      </a:solidFill>
                      <a:prstDash val="solid"/>
                      <a:round/>
                      <a:headEnd len="sm" w="sm" type="none"/>
                      <a:tailEnd len="sm" w="sm" type="none"/>
                    </a:lnT>
                    <a:lnB cap="flat" cmpd="sng" w="9525">
                      <a:solidFill>
                        <a:srgbClr val="B6D7A8"/>
                      </a:solidFill>
                      <a:prstDash val="solid"/>
                      <a:round/>
                      <a:headEnd len="sm" w="sm" type="none"/>
                      <a:tailEnd len="sm" w="sm" type="none"/>
                    </a:lnB>
                    <a:solidFill>
                      <a:srgbClr val="B6D7A8"/>
                    </a:solidFill>
                  </a:tcPr>
                </a:tc>
              </a:tr>
              <a:tr h="356850">
                <a:tc>
                  <a:txBody>
                    <a:bodyPr/>
                    <a:lstStyle/>
                    <a:p>
                      <a:pPr indent="0" lvl="0" marL="0" rtl="0" algn="ctr">
                        <a:spcBef>
                          <a:spcPts val="0"/>
                        </a:spcBef>
                        <a:spcAft>
                          <a:spcPts val="0"/>
                        </a:spcAft>
                        <a:buNone/>
                      </a:pPr>
                      <a:r>
                        <a:rPr b="1" lang="en" sz="1000"/>
                        <a:t>Undersampling</a:t>
                      </a:r>
                      <a:endParaRPr b="1" sz="1000"/>
                    </a:p>
                  </a:txBody>
                  <a:tcPr marT="91425" marB="91425" marR="91425" marL="91425" anchor="ctr">
                    <a:solidFill>
                      <a:srgbClr val="C9DAF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0.95951</a:t>
                      </a:r>
                      <a:r>
                        <a:rPr lang="en" sz="1000"/>
                        <a:t> </a:t>
                      </a:r>
                      <a:endParaRPr sz="1000"/>
                    </a:p>
                  </a:txBody>
                  <a:tcPr marT="91425" marB="91425" marR="91425" marL="91425" anchor="ctr"/>
                </a:tc>
                <a:tc>
                  <a:txBody>
                    <a:bodyPr/>
                    <a:lstStyle/>
                    <a:p>
                      <a:pPr indent="0" lvl="0" marL="0" rtl="0" algn="ctr">
                        <a:spcBef>
                          <a:spcPts val="0"/>
                        </a:spcBef>
                        <a:spcAft>
                          <a:spcPts val="0"/>
                        </a:spcAft>
                        <a:buNone/>
                      </a:pPr>
                      <a:r>
                        <a:rPr lang="en" sz="1000"/>
                        <a:t> </a:t>
                      </a:r>
                      <a:r>
                        <a:rPr lang="en" sz="1000">
                          <a:solidFill>
                            <a:schemeClr val="dk1"/>
                          </a:solidFill>
                          <a:highlight>
                            <a:srgbClr val="FFFFFF"/>
                          </a:highlight>
                        </a:rPr>
                        <a:t>0.91386</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0.03505</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0.86806</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0.06739</a:t>
                      </a:r>
                      <a:endParaRPr sz="1000"/>
                    </a:p>
                  </a:txBody>
                  <a:tcPr marT="91425" marB="91425" marR="91425" marL="91425" anchor="ctr">
                    <a:lnT cap="flat" cmpd="sng" w="9525">
                      <a:solidFill>
                        <a:srgbClr val="B6D7A8"/>
                      </a:solidFill>
                      <a:prstDash val="solid"/>
                      <a:round/>
                      <a:headEnd len="sm" w="sm" type="none"/>
                      <a:tailEnd len="sm" w="sm" type="none"/>
                    </a:lnT>
                  </a:tcPr>
                </a:tc>
              </a:tr>
              <a:tr h="486875">
                <a:tc>
                  <a:txBody>
                    <a:bodyPr/>
                    <a:lstStyle/>
                    <a:p>
                      <a:pPr indent="0" lvl="0" marL="0" rtl="0" algn="ctr">
                        <a:spcBef>
                          <a:spcPts val="0"/>
                        </a:spcBef>
                        <a:spcAft>
                          <a:spcPts val="0"/>
                        </a:spcAft>
                        <a:buNone/>
                      </a:pPr>
                      <a:r>
                        <a:rPr b="1" lang="en" sz="1000"/>
                        <a:t>Oversampling</a:t>
                      </a:r>
                      <a:endParaRPr b="1" sz="1000"/>
                    </a:p>
                  </a:txBody>
                  <a:tcPr marT="91425" marB="91425" marR="91425" marL="91425" anchor="ctr">
                    <a:solidFill>
                      <a:srgbClr val="C9DAF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0.97411</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0.91424</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0.05315</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0.85417</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0.10008</a:t>
                      </a:r>
                      <a:endParaRPr sz="1000"/>
                    </a:p>
                  </a:txBody>
                  <a:tcPr marT="91425" marB="91425" marR="91425" marL="91425" anchor="ctr"/>
                </a:tc>
              </a:tr>
              <a:tr h="302600">
                <a:tc>
                  <a:txBody>
                    <a:bodyPr/>
                    <a:lstStyle/>
                    <a:p>
                      <a:pPr indent="0" lvl="0" marL="0" rtl="0" algn="ctr">
                        <a:spcBef>
                          <a:spcPts val="0"/>
                        </a:spcBef>
                        <a:spcAft>
                          <a:spcPts val="0"/>
                        </a:spcAft>
                        <a:buNone/>
                      </a:pPr>
                      <a:r>
                        <a:rPr b="1" lang="en" sz="1000"/>
                        <a:t>SMOTE</a:t>
                      </a:r>
                      <a:endParaRPr b="1" sz="1000"/>
                    </a:p>
                  </a:txBody>
                  <a:tcPr marT="91425" marB="91425" marR="91425" marL="91425" anchor="ctr">
                    <a:solidFill>
                      <a:srgbClr val="C9DAF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0.97451</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0.91444</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0.05395</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0.85417</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0.10149</a:t>
                      </a:r>
                      <a:endParaRPr sz="1000"/>
                    </a:p>
                  </a:txBody>
                  <a:tcPr marT="91425" marB="91425" marR="91425" marL="91425" anchor="ctr"/>
                </a:tc>
              </a:tr>
              <a:tr h="553100">
                <a:tc>
                  <a:txBody>
                    <a:bodyPr/>
                    <a:lstStyle/>
                    <a:p>
                      <a:pPr indent="0" lvl="0" marL="0" rtl="0" algn="ctr">
                        <a:spcBef>
                          <a:spcPts val="0"/>
                        </a:spcBef>
                        <a:spcAft>
                          <a:spcPts val="0"/>
                        </a:spcAft>
                        <a:buNone/>
                      </a:pPr>
                      <a:r>
                        <a:rPr b="1" lang="en" sz="1000"/>
                        <a:t>ADASYN</a:t>
                      </a:r>
                      <a:endParaRPr b="1" sz="1000"/>
                    </a:p>
                  </a:txBody>
                  <a:tcPr marT="91425" marB="91425" marR="91425" marL="91425" anchor="ctr">
                    <a:solidFill>
                      <a:srgbClr val="C9DAF8"/>
                    </a:solidFill>
                  </a:tcP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0.95956</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0.92082</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0.03562</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0.88194</a:t>
                      </a:r>
                      <a:endParaRPr sz="1000"/>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highlight>
                            <a:srgbClr val="FFFFFF"/>
                          </a:highlight>
                        </a:rPr>
                        <a:t>0.06848</a:t>
                      </a:r>
                      <a:endParaRPr sz="1000"/>
                    </a:p>
                  </a:txBody>
                  <a:tcPr marT="91425" marB="91425" marR="91425" marL="91425" anchor="ctr"/>
                </a:tc>
              </a:tr>
            </a:tbl>
          </a:graphicData>
        </a:graphic>
      </p:graphicFrame>
      <p:sp>
        <p:nvSpPr>
          <p:cNvPr id="313" name="Google Shape;313;p51"/>
          <p:cNvSpPr txBox="1"/>
          <p:nvPr/>
        </p:nvSpPr>
        <p:spPr>
          <a:xfrm>
            <a:off x="382200" y="4182300"/>
            <a:ext cx="837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Naive Bayes </a:t>
            </a:r>
            <a:r>
              <a:rPr lang="en" sz="1300">
                <a:solidFill>
                  <a:schemeClr val="dk1"/>
                </a:solidFill>
              </a:rPr>
              <a:t>with imbalanced data performed the best among the other datasets.</a:t>
            </a:r>
            <a:endParaRPr sz="1300">
              <a:solidFill>
                <a:schemeClr val="dk1"/>
              </a:solidFill>
            </a:endParaRPr>
          </a:p>
        </p:txBody>
      </p:sp>
      <p:pic>
        <p:nvPicPr>
          <p:cNvPr id="314" name="Google Shape;314;p51"/>
          <p:cNvPicPr preferRelativeResize="0"/>
          <p:nvPr/>
        </p:nvPicPr>
        <p:blipFill>
          <a:blip r:embed="rId3">
            <a:alphaModFix/>
          </a:blip>
          <a:stretch>
            <a:fillRect/>
          </a:stretch>
        </p:blipFill>
        <p:spPr>
          <a:xfrm>
            <a:off x="5519125" y="1086001"/>
            <a:ext cx="3472474" cy="27948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5300"/>
              <a:buFont typeface="Arial"/>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Support Vector </a:t>
            </a:r>
            <a:r>
              <a:rPr lang="en"/>
              <a:t>Machine</a:t>
            </a:r>
            <a:endParaRPr/>
          </a:p>
        </p:txBody>
      </p:sp>
      <p:sp>
        <p:nvSpPr>
          <p:cNvPr id="320" name="Google Shape;320;p52"/>
          <p:cNvSpPr txBox="1"/>
          <p:nvPr>
            <p:ph idx="1" type="body"/>
          </p:nvPr>
        </p:nvSpPr>
        <p:spPr>
          <a:xfrm>
            <a:off x="457200" y="982549"/>
            <a:ext cx="8229600" cy="3787200"/>
          </a:xfrm>
          <a:prstGeom prst="rect">
            <a:avLst/>
          </a:prstGeom>
        </p:spPr>
        <p:txBody>
          <a:bodyPr anchorCtr="0" anchor="t" bIns="34275" lIns="68575" spcFirstLastPara="1" rIns="68575" wrap="square" tIns="34275">
            <a:noAutofit/>
          </a:bodyPr>
          <a:lstStyle/>
          <a:p>
            <a:pPr indent="0" lvl="0" marL="0" rtl="0" algn="l">
              <a:lnSpc>
                <a:spcPct val="115000"/>
              </a:lnSpc>
              <a:spcBef>
                <a:spcPts val="500"/>
              </a:spcBef>
              <a:spcAft>
                <a:spcPts val="0"/>
              </a:spcAft>
              <a:buNone/>
            </a:pPr>
            <a:r>
              <a:rPr b="1" lang="en" sz="1300">
                <a:solidFill>
                  <a:schemeClr val="dk1"/>
                </a:solidFill>
              </a:rPr>
              <a:t>How it works: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Employs a hyperplane to separate different classes in the feature space.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Maximizes the margin between the nearest points of the classes, known as support vectors.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Can handle linear and non-linear data by using different kernel functions to transform the input space into a higher-dimensional space.</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Pros: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Well-suited for datasets with many features.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Different kernel functions can be specified for the decision function, catering to various types of data distributions.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Memory Efficiency: Uses a subset of support vectors, leading to a more compact model.</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Cons: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Choosing the right kernel function can be tricky.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Requires feature scaling and data normalization for optimal performance.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Can be computationally intensive, especially with large datasets and complex kernel functions.</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SVM</a:t>
            </a:r>
            <a:r>
              <a:rPr lang="en"/>
              <a:t> Results</a:t>
            </a:r>
            <a:endParaRPr/>
          </a:p>
        </p:txBody>
      </p:sp>
      <p:graphicFrame>
        <p:nvGraphicFramePr>
          <p:cNvPr id="326" name="Google Shape;326;p53"/>
          <p:cNvGraphicFramePr/>
          <p:nvPr/>
        </p:nvGraphicFramePr>
        <p:xfrm>
          <a:off x="301800" y="1437650"/>
          <a:ext cx="3000000" cy="3000000"/>
        </p:xfrm>
        <a:graphic>
          <a:graphicData uri="http://schemas.openxmlformats.org/drawingml/2006/table">
            <a:tbl>
              <a:tblPr>
                <a:noFill/>
                <a:tableStyleId>{47A0D47D-CD68-4A32-AE63-BA86B1D1D81B}</a:tableStyleId>
              </a:tblPr>
              <a:tblGrid>
                <a:gridCol w="1191425"/>
                <a:gridCol w="820100"/>
                <a:gridCol w="740575"/>
                <a:gridCol w="805675"/>
                <a:gridCol w="721925"/>
                <a:gridCol w="721925"/>
              </a:tblGrid>
              <a:tr h="326225">
                <a:tc>
                  <a:txBody>
                    <a:bodyPr/>
                    <a:lstStyle/>
                    <a:p>
                      <a:pPr indent="0" lvl="0" marL="0" rtl="0" algn="ctr">
                        <a:spcBef>
                          <a:spcPts val="0"/>
                        </a:spcBef>
                        <a:spcAft>
                          <a:spcPts val="0"/>
                        </a:spcAft>
                        <a:buNone/>
                      </a:pPr>
                      <a:r>
                        <a:rPr b="1" lang="en" sz="1000"/>
                        <a:t>SVM</a:t>
                      </a:r>
                      <a:endParaRPr b="1" sz="1000"/>
                    </a:p>
                  </a:txBody>
                  <a:tcPr marT="91425" marB="91425" marR="91425" marL="91425"/>
                </a:tc>
                <a:tc>
                  <a:txBody>
                    <a:bodyPr/>
                    <a:lstStyle/>
                    <a:p>
                      <a:pPr indent="0" lvl="0" marL="0" rtl="0" algn="ctr">
                        <a:spcBef>
                          <a:spcPts val="0"/>
                        </a:spcBef>
                        <a:spcAft>
                          <a:spcPts val="0"/>
                        </a:spcAft>
                        <a:buNone/>
                      </a:pPr>
                      <a:r>
                        <a:rPr b="1" lang="en" sz="1000"/>
                        <a:t>Accuracy</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AUC</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Precision</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Recall</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F1</a:t>
                      </a:r>
                      <a:endParaRPr b="1" sz="1000"/>
                    </a:p>
                  </a:txBody>
                  <a:tcPr marT="91425" marB="91425" marR="91425" marL="91425">
                    <a:solidFill>
                      <a:srgbClr val="C9DAF8"/>
                    </a:solidFill>
                  </a:tcPr>
                </a:tc>
              </a:tr>
              <a:tr h="402025">
                <a:tc>
                  <a:txBody>
                    <a:bodyPr/>
                    <a:lstStyle/>
                    <a:p>
                      <a:pPr indent="0" lvl="0" marL="0" rtl="0" algn="ctr">
                        <a:spcBef>
                          <a:spcPts val="0"/>
                        </a:spcBef>
                        <a:spcAft>
                          <a:spcPts val="0"/>
                        </a:spcAft>
                        <a:buNone/>
                      </a:pPr>
                      <a:r>
                        <a:rPr b="1" lang="en" sz="1000"/>
                        <a:t>Imbalanced</a:t>
                      </a:r>
                      <a:endParaRPr b="1" sz="1000"/>
                    </a:p>
                  </a:txBody>
                  <a:tcPr marT="91425" marB="91425" marR="91425" marL="91425">
                    <a:solidFill>
                      <a:srgbClr val="B6D7A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0.99943</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0.87146</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0.89916</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0.74306</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B6D7A8"/>
                          </a:highlight>
                        </a:rPr>
                        <a:t>0.81369</a:t>
                      </a:r>
                      <a:endParaRPr>
                        <a:highlight>
                          <a:srgbClr val="B6D7A8"/>
                        </a:highlight>
                      </a:endParaRPr>
                    </a:p>
                  </a:txBody>
                  <a:tcPr marT="91425" marB="91425" marR="91425" marL="91425" anchor="ctr">
                    <a:solidFill>
                      <a:srgbClr val="B6D7A8"/>
                    </a:solidFill>
                  </a:tcPr>
                </a:tc>
              </a:tr>
              <a:tr h="356850">
                <a:tc>
                  <a:txBody>
                    <a:bodyPr/>
                    <a:lstStyle/>
                    <a:p>
                      <a:pPr indent="0" lvl="0" marL="0" rtl="0" algn="ctr">
                        <a:spcBef>
                          <a:spcPts val="0"/>
                        </a:spcBef>
                        <a:spcAft>
                          <a:spcPts val="0"/>
                        </a:spcAft>
                        <a:buNone/>
                      </a:pPr>
                      <a:r>
                        <a:rPr b="1" lang="en" sz="1000"/>
                        <a:t>Undersampling</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0.97446</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0.94215</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0.05696</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0.90972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0.10720</a:t>
                      </a:r>
                      <a:endParaRPr/>
                    </a:p>
                  </a:txBody>
                  <a:tcPr marT="91425" marB="91425" marR="91425" marL="91425" anchor="ctr"/>
                </a:tc>
              </a:tr>
              <a:tr h="302600">
                <a:tc>
                  <a:txBody>
                    <a:bodyPr/>
                    <a:lstStyle/>
                    <a:p>
                      <a:pPr indent="0" lvl="0" marL="0" rtl="0" algn="ctr">
                        <a:spcBef>
                          <a:spcPts val="0"/>
                        </a:spcBef>
                        <a:spcAft>
                          <a:spcPts val="0"/>
                        </a:spcAft>
                        <a:buNone/>
                      </a:pPr>
                      <a:r>
                        <a:rPr b="1" lang="en" sz="1000"/>
                        <a:t>Oversampling</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0.97885</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0.93741</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0.06715</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0.89583</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0.12494</a:t>
                      </a:r>
                      <a:endParaRPr/>
                    </a:p>
                  </a:txBody>
                  <a:tcPr marT="91425" marB="91425" marR="91425" marL="91425" anchor="ctr"/>
                </a:tc>
              </a:tr>
              <a:tr h="302600">
                <a:tc>
                  <a:txBody>
                    <a:bodyPr/>
                    <a:lstStyle/>
                    <a:p>
                      <a:pPr indent="0" lvl="0" marL="0" rtl="0" algn="ctr">
                        <a:spcBef>
                          <a:spcPts val="0"/>
                        </a:spcBef>
                        <a:spcAft>
                          <a:spcPts val="0"/>
                        </a:spcAft>
                        <a:buNone/>
                      </a:pPr>
                      <a:r>
                        <a:rPr b="1" lang="en" sz="1000"/>
                        <a:t>SMOTE</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0.97848</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0.93722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0.06605</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0.89583</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0.12303</a:t>
                      </a:r>
                      <a:endParaRPr/>
                    </a:p>
                  </a:txBody>
                  <a:tcPr marT="91425" marB="91425" marR="91425" marL="91425" anchor="ctr"/>
                </a:tc>
              </a:tr>
              <a:tr h="488350">
                <a:tc>
                  <a:txBody>
                    <a:bodyPr/>
                    <a:lstStyle/>
                    <a:p>
                      <a:pPr indent="0" lvl="0" marL="0" rtl="0" algn="ctr">
                        <a:spcBef>
                          <a:spcPts val="0"/>
                        </a:spcBef>
                        <a:spcAft>
                          <a:spcPts val="0"/>
                        </a:spcAft>
                        <a:buNone/>
                      </a:pPr>
                      <a:r>
                        <a:rPr b="1" lang="en" sz="1000"/>
                        <a:t>ADASYN</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0.92362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0.93402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0.02044</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0.94444</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0.04001</a:t>
                      </a:r>
                      <a:endParaRPr/>
                    </a:p>
                  </a:txBody>
                  <a:tcPr marT="91425" marB="91425" marR="91425" marL="91425" anchor="ctr"/>
                </a:tc>
              </a:tr>
            </a:tbl>
          </a:graphicData>
        </a:graphic>
      </p:graphicFrame>
      <p:sp>
        <p:nvSpPr>
          <p:cNvPr id="327" name="Google Shape;327;p53"/>
          <p:cNvSpPr txBox="1"/>
          <p:nvPr/>
        </p:nvSpPr>
        <p:spPr>
          <a:xfrm>
            <a:off x="382200" y="4146125"/>
            <a:ext cx="837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SVM</a:t>
            </a:r>
            <a:r>
              <a:rPr lang="en" sz="1300">
                <a:solidFill>
                  <a:schemeClr val="dk1"/>
                </a:solidFill>
              </a:rPr>
              <a:t> with imbalanced data performed the best among the other datasets.</a:t>
            </a:r>
            <a:endParaRPr sz="1300">
              <a:solidFill>
                <a:schemeClr val="dk1"/>
              </a:solidFill>
            </a:endParaRPr>
          </a:p>
        </p:txBody>
      </p:sp>
      <p:pic>
        <p:nvPicPr>
          <p:cNvPr id="328" name="Google Shape;328;p53"/>
          <p:cNvPicPr preferRelativeResize="0"/>
          <p:nvPr/>
        </p:nvPicPr>
        <p:blipFill>
          <a:blip r:embed="rId3">
            <a:alphaModFix/>
          </a:blip>
          <a:stretch>
            <a:fillRect/>
          </a:stretch>
        </p:blipFill>
        <p:spPr>
          <a:xfrm>
            <a:off x="5473925" y="1162651"/>
            <a:ext cx="3508651" cy="281820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Decision Tree Classifier</a:t>
            </a:r>
            <a:endParaRPr/>
          </a:p>
        </p:txBody>
      </p:sp>
      <p:sp>
        <p:nvSpPr>
          <p:cNvPr id="334" name="Google Shape;334;p54"/>
          <p:cNvSpPr txBox="1"/>
          <p:nvPr>
            <p:ph idx="1" type="body"/>
          </p:nvPr>
        </p:nvSpPr>
        <p:spPr>
          <a:xfrm>
            <a:off x="457200" y="982549"/>
            <a:ext cx="8229600" cy="3787200"/>
          </a:xfrm>
          <a:prstGeom prst="rect">
            <a:avLst/>
          </a:prstGeom>
        </p:spPr>
        <p:txBody>
          <a:bodyPr anchorCtr="0" anchor="t" bIns="34275" lIns="68575" spcFirstLastPara="1" rIns="68575" wrap="square" tIns="34275">
            <a:noAutofit/>
          </a:bodyPr>
          <a:lstStyle/>
          <a:p>
            <a:pPr indent="0" lvl="0" marL="0" rtl="0" algn="l">
              <a:lnSpc>
                <a:spcPct val="115000"/>
              </a:lnSpc>
              <a:spcBef>
                <a:spcPts val="500"/>
              </a:spcBef>
              <a:spcAft>
                <a:spcPts val="0"/>
              </a:spcAft>
              <a:buNone/>
            </a:pPr>
            <a:r>
              <a:rPr b="1" lang="en" sz="1300">
                <a:solidFill>
                  <a:schemeClr val="dk1"/>
                </a:solidFill>
              </a:rPr>
              <a:t>How it works: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Represents a tree-like structure where each internal node represents a feature, each branch represents a decision based on that feature, and each leaf node represents a class label or a numerical value.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The goal is to split the data into subsets that are as homogeneous as possible with respect to the target variable.</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Pros: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Easy to understand and interpret which can explain the reasoning behind the classification decisions.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Helps to c</a:t>
            </a:r>
            <a:r>
              <a:rPr lang="en" sz="1300">
                <a:solidFill>
                  <a:schemeClr val="dk1"/>
                </a:solidFill>
              </a:rPr>
              <a:t>apture non-linear relationships between features and target variables without requiring complex transformations.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P</a:t>
            </a:r>
            <a:r>
              <a:rPr lang="en" sz="1300">
                <a:solidFill>
                  <a:schemeClr val="dk1"/>
                </a:solidFill>
              </a:rPr>
              <a:t>rovide insights into the importance of different features in predicting the target variable</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Cons: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Decision trees are prone to overfitting.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Small variations in the data can lead to different decision tree structures, making them unstable models.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Can be b</a:t>
            </a:r>
            <a:r>
              <a:rPr lang="en" sz="1300">
                <a:solidFill>
                  <a:schemeClr val="dk1"/>
                </a:solidFill>
              </a:rPr>
              <a:t>iased towards Majority Classes in classification task.</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Decision</a:t>
            </a:r>
            <a:r>
              <a:rPr lang="en"/>
              <a:t> Tree</a:t>
            </a:r>
            <a:r>
              <a:rPr lang="en"/>
              <a:t> Results</a:t>
            </a:r>
            <a:endParaRPr/>
          </a:p>
        </p:txBody>
      </p:sp>
      <p:graphicFrame>
        <p:nvGraphicFramePr>
          <p:cNvPr id="340" name="Google Shape;340;p55"/>
          <p:cNvGraphicFramePr/>
          <p:nvPr/>
        </p:nvGraphicFramePr>
        <p:xfrm>
          <a:off x="301800" y="1437650"/>
          <a:ext cx="3000000" cy="3000000"/>
        </p:xfrm>
        <a:graphic>
          <a:graphicData uri="http://schemas.openxmlformats.org/drawingml/2006/table">
            <a:tbl>
              <a:tblPr>
                <a:noFill/>
                <a:tableStyleId>{47A0D47D-CD68-4A32-AE63-BA86B1D1D81B}</a:tableStyleId>
              </a:tblPr>
              <a:tblGrid>
                <a:gridCol w="1191425"/>
                <a:gridCol w="820100"/>
                <a:gridCol w="740575"/>
                <a:gridCol w="805675"/>
                <a:gridCol w="721925"/>
                <a:gridCol w="721925"/>
              </a:tblGrid>
              <a:tr h="326225">
                <a:tc>
                  <a:txBody>
                    <a:bodyPr/>
                    <a:lstStyle/>
                    <a:p>
                      <a:pPr indent="0" lvl="0" marL="0" rtl="0" algn="ctr">
                        <a:spcBef>
                          <a:spcPts val="0"/>
                        </a:spcBef>
                        <a:spcAft>
                          <a:spcPts val="0"/>
                        </a:spcAft>
                        <a:buNone/>
                      </a:pPr>
                      <a:r>
                        <a:rPr b="1" lang="en" sz="1000"/>
                        <a:t>DT</a:t>
                      </a:r>
                      <a:endParaRPr b="1" sz="1000"/>
                    </a:p>
                  </a:txBody>
                  <a:tcPr marT="91425" marB="91425" marR="91425" marL="91425"/>
                </a:tc>
                <a:tc>
                  <a:txBody>
                    <a:bodyPr/>
                    <a:lstStyle/>
                    <a:p>
                      <a:pPr indent="0" lvl="0" marL="0" rtl="0" algn="ctr">
                        <a:spcBef>
                          <a:spcPts val="0"/>
                        </a:spcBef>
                        <a:spcAft>
                          <a:spcPts val="0"/>
                        </a:spcAft>
                        <a:buNone/>
                      </a:pPr>
                      <a:r>
                        <a:rPr b="1" lang="en" sz="1000"/>
                        <a:t>Accuracy</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AUC</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Precision</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Recall</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F1</a:t>
                      </a:r>
                      <a:endParaRPr b="1" sz="1000"/>
                    </a:p>
                  </a:txBody>
                  <a:tcPr marT="91425" marB="91425" marR="91425" marL="91425">
                    <a:solidFill>
                      <a:srgbClr val="C9DAF8"/>
                    </a:solidFill>
                  </a:tcPr>
                </a:tc>
              </a:tr>
              <a:tr h="402025">
                <a:tc>
                  <a:txBody>
                    <a:bodyPr/>
                    <a:lstStyle/>
                    <a:p>
                      <a:pPr indent="0" lvl="0" marL="0" rtl="0" algn="ctr">
                        <a:spcBef>
                          <a:spcPts val="0"/>
                        </a:spcBef>
                        <a:spcAft>
                          <a:spcPts val="0"/>
                        </a:spcAft>
                        <a:buNone/>
                      </a:pPr>
                      <a:r>
                        <a:rPr b="1" lang="en" sz="1000"/>
                        <a:t>Imbalanced</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0.99912</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0.88864</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0.72258</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0.77778</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chemeClr val="lt1"/>
                          </a:highlight>
                        </a:rPr>
                        <a:t>0.74916</a:t>
                      </a:r>
                      <a:endParaRPr>
                        <a:highlight>
                          <a:schemeClr val="lt1"/>
                        </a:highlight>
                      </a:endParaRPr>
                    </a:p>
                  </a:txBody>
                  <a:tcPr marT="91425" marB="91425" marR="91425" marL="91425" anchor="ctr">
                    <a:solidFill>
                      <a:schemeClr val="lt1"/>
                    </a:solidFill>
                  </a:tcPr>
                </a:tc>
              </a:tr>
              <a:tr h="356850">
                <a:tc>
                  <a:txBody>
                    <a:bodyPr/>
                    <a:lstStyle/>
                    <a:p>
                      <a:pPr indent="0" lvl="0" marL="0" rtl="0" algn="ctr">
                        <a:spcBef>
                          <a:spcPts val="0"/>
                        </a:spcBef>
                        <a:spcAft>
                          <a:spcPts val="0"/>
                        </a:spcAft>
                        <a:buNone/>
                      </a:pPr>
                      <a:r>
                        <a:rPr b="1" lang="en" sz="1000"/>
                        <a:t>Undersampling</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0.89660</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0.89622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0.01442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0.89583</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0.02837</a:t>
                      </a:r>
                      <a:endParaRPr/>
                    </a:p>
                  </a:txBody>
                  <a:tcPr marT="91425" marB="91425" marR="91425" marL="91425" anchor="ctr"/>
                </a:tc>
              </a:tr>
              <a:tr h="302600">
                <a:tc>
                  <a:txBody>
                    <a:bodyPr/>
                    <a:lstStyle/>
                    <a:p>
                      <a:pPr indent="0" lvl="0" marL="0" rtl="0" algn="ctr">
                        <a:spcBef>
                          <a:spcPts val="0"/>
                        </a:spcBef>
                        <a:spcAft>
                          <a:spcPts val="0"/>
                        </a:spcAft>
                        <a:buNone/>
                      </a:pPr>
                      <a:r>
                        <a:rPr b="1" lang="en" sz="1000">
                          <a:highlight>
                            <a:srgbClr val="B6D7A8"/>
                          </a:highlight>
                        </a:rPr>
                        <a:t>Oversampling</a:t>
                      </a:r>
                      <a:endParaRPr b="1" sz="1000">
                        <a:highlight>
                          <a:srgbClr val="B6D7A8"/>
                        </a:highlight>
                      </a:endParaRPr>
                    </a:p>
                  </a:txBody>
                  <a:tcPr marT="91425" marB="91425" marR="91425" marL="91425">
                    <a:solidFill>
                      <a:srgbClr val="B6D7A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0.99927</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0.85058</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0.84167</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0.70139</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B6D7A8"/>
                          </a:highlight>
                        </a:rPr>
                        <a:t>0.76515</a:t>
                      </a:r>
                      <a:endParaRPr>
                        <a:highlight>
                          <a:srgbClr val="B6D7A8"/>
                        </a:highlight>
                      </a:endParaRPr>
                    </a:p>
                  </a:txBody>
                  <a:tcPr marT="91425" marB="91425" marR="91425" marL="91425" anchor="ctr">
                    <a:solidFill>
                      <a:srgbClr val="B6D7A8"/>
                    </a:solidFill>
                  </a:tcPr>
                </a:tc>
              </a:tr>
              <a:tr h="302600">
                <a:tc>
                  <a:txBody>
                    <a:bodyPr/>
                    <a:lstStyle/>
                    <a:p>
                      <a:pPr indent="0" lvl="0" marL="0" rtl="0" algn="ctr">
                        <a:spcBef>
                          <a:spcPts val="0"/>
                        </a:spcBef>
                        <a:spcAft>
                          <a:spcPts val="0"/>
                        </a:spcAft>
                        <a:buNone/>
                      </a:pPr>
                      <a:r>
                        <a:rPr b="1" lang="en" sz="1000"/>
                        <a:t>SMOTE</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0.99792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0.88803</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0.43411</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0.77778</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0.55721</a:t>
                      </a:r>
                      <a:endParaRPr/>
                    </a:p>
                  </a:txBody>
                  <a:tcPr marT="91425" marB="91425" marR="91425" marL="91425" anchor="ctr"/>
                </a:tc>
              </a:tr>
              <a:tr h="488350">
                <a:tc>
                  <a:txBody>
                    <a:bodyPr/>
                    <a:lstStyle/>
                    <a:p>
                      <a:pPr indent="0" lvl="0" marL="0" rtl="0" algn="ctr">
                        <a:spcBef>
                          <a:spcPts val="0"/>
                        </a:spcBef>
                        <a:spcAft>
                          <a:spcPts val="0"/>
                        </a:spcAft>
                        <a:buNone/>
                      </a:pPr>
                      <a:r>
                        <a:rPr b="1" lang="en" sz="1000"/>
                        <a:t>ADASYN</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0.99787</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0.89148</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0.42803</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0.78472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0.55392</a:t>
                      </a:r>
                      <a:endParaRPr/>
                    </a:p>
                  </a:txBody>
                  <a:tcPr marT="91425" marB="91425" marR="91425" marL="91425" anchor="ctr"/>
                </a:tc>
              </a:tr>
            </a:tbl>
          </a:graphicData>
        </a:graphic>
      </p:graphicFrame>
      <p:sp>
        <p:nvSpPr>
          <p:cNvPr id="341" name="Google Shape;341;p55"/>
          <p:cNvSpPr txBox="1"/>
          <p:nvPr/>
        </p:nvSpPr>
        <p:spPr>
          <a:xfrm>
            <a:off x="382200" y="4146125"/>
            <a:ext cx="837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DT</a:t>
            </a:r>
            <a:r>
              <a:rPr lang="en" sz="1300">
                <a:solidFill>
                  <a:schemeClr val="dk1"/>
                </a:solidFill>
              </a:rPr>
              <a:t> with randomly oversampled data performed the best among the other datasets.</a:t>
            </a:r>
            <a:endParaRPr sz="1300">
              <a:solidFill>
                <a:schemeClr val="dk1"/>
              </a:solidFill>
            </a:endParaRPr>
          </a:p>
        </p:txBody>
      </p:sp>
      <p:pic>
        <p:nvPicPr>
          <p:cNvPr id="342" name="Google Shape;342;p55"/>
          <p:cNvPicPr preferRelativeResize="0"/>
          <p:nvPr/>
        </p:nvPicPr>
        <p:blipFill>
          <a:blip r:embed="rId3">
            <a:alphaModFix/>
          </a:blip>
          <a:stretch>
            <a:fillRect/>
          </a:stretch>
        </p:blipFill>
        <p:spPr>
          <a:xfrm>
            <a:off x="5575450" y="1041687"/>
            <a:ext cx="2986246" cy="3060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Random Forest </a:t>
            </a:r>
            <a:r>
              <a:rPr lang="en"/>
              <a:t>Classifier</a:t>
            </a:r>
            <a:endParaRPr/>
          </a:p>
        </p:txBody>
      </p:sp>
      <p:sp>
        <p:nvSpPr>
          <p:cNvPr id="348" name="Google Shape;348;p56"/>
          <p:cNvSpPr txBox="1"/>
          <p:nvPr>
            <p:ph idx="1" type="body"/>
          </p:nvPr>
        </p:nvSpPr>
        <p:spPr>
          <a:xfrm>
            <a:off x="457200" y="982549"/>
            <a:ext cx="8229600" cy="3787200"/>
          </a:xfrm>
          <a:prstGeom prst="rect">
            <a:avLst/>
          </a:prstGeom>
        </p:spPr>
        <p:txBody>
          <a:bodyPr anchorCtr="0" anchor="t" bIns="34275" lIns="68575" spcFirstLastPara="1" rIns="68575" wrap="square" tIns="34275">
            <a:noAutofit/>
          </a:bodyPr>
          <a:lstStyle/>
          <a:p>
            <a:pPr indent="0" lvl="0" marL="0" rtl="0" algn="l">
              <a:lnSpc>
                <a:spcPct val="115000"/>
              </a:lnSpc>
              <a:spcBef>
                <a:spcPts val="500"/>
              </a:spcBef>
              <a:spcAft>
                <a:spcPts val="0"/>
              </a:spcAft>
              <a:buNone/>
            </a:pPr>
            <a:r>
              <a:rPr b="1" lang="en" sz="1300">
                <a:solidFill>
                  <a:schemeClr val="dk1"/>
                </a:solidFill>
              </a:rPr>
              <a:t>How it works: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An ensemble learning method used for classification and regression tasks.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It operates by constructing multiple decision trees during training and outputs the mode of the individual trees during classification task.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Each decision tree in the forest is trained on a random subset of the training data and a random subset of features, leading to diversity among the trees and reducing overfitting.</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Pros: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Tends to produce highly accurate predictions, often outperforming single decision trees.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L</a:t>
            </a:r>
            <a:r>
              <a:rPr lang="en" sz="1300">
                <a:solidFill>
                  <a:schemeClr val="dk1"/>
                </a:solidFill>
              </a:rPr>
              <a:t>ess prone to overfitting compared to individual decision trees due to aggregation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P</a:t>
            </a:r>
            <a:r>
              <a:rPr lang="en" sz="1300">
                <a:solidFill>
                  <a:schemeClr val="dk1"/>
                </a:solidFill>
              </a:rPr>
              <a:t>rovides a measure of feature importance</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Cons: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Training a Random Forest model can be computationally expensive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L</a:t>
            </a:r>
            <a:r>
              <a:rPr lang="en" sz="1300">
                <a:solidFill>
                  <a:schemeClr val="dk1"/>
                </a:solidFill>
              </a:rPr>
              <a:t>ess interpretable than a single decision tree due to aggregation of multiple decision trees.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As the number of trees in the forest increases, so does the memory and storage requirements, making deployment on resource-constrained devices challenging.</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RF </a:t>
            </a:r>
            <a:r>
              <a:rPr lang="en"/>
              <a:t>Results</a:t>
            </a:r>
            <a:endParaRPr/>
          </a:p>
        </p:txBody>
      </p:sp>
      <p:graphicFrame>
        <p:nvGraphicFramePr>
          <p:cNvPr id="354" name="Google Shape;354;p57"/>
          <p:cNvGraphicFramePr/>
          <p:nvPr/>
        </p:nvGraphicFramePr>
        <p:xfrm>
          <a:off x="301800" y="1437650"/>
          <a:ext cx="3000000" cy="3000000"/>
        </p:xfrm>
        <a:graphic>
          <a:graphicData uri="http://schemas.openxmlformats.org/drawingml/2006/table">
            <a:tbl>
              <a:tblPr>
                <a:noFill/>
                <a:tableStyleId>{47A0D47D-CD68-4A32-AE63-BA86B1D1D81B}</a:tableStyleId>
              </a:tblPr>
              <a:tblGrid>
                <a:gridCol w="1191425"/>
                <a:gridCol w="820100"/>
                <a:gridCol w="740575"/>
                <a:gridCol w="805675"/>
                <a:gridCol w="721925"/>
                <a:gridCol w="721925"/>
              </a:tblGrid>
              <a:tr h="326225">
                <a:tc>
                  <a:txBody>
                    <a:bodyPr/>
                    <a:lstStyle/>
                    <a:p>
                      <a:pPr indent="0" lvl="0" marL="0" rtl="0" algn="ctr">
                        <a:spcBef>
                          <a:spcPts val="0"/>
                        </a:spcBef>
                        <a:spcAft>
                          <a:spcPts val="0"/>
                        </a:spcAft>
                        <a:buNone/>
                      </a:pPr>
                      <a:r>
                        <a:rPr b="1" lang="en" sz="1000"/>
                        <a:t>RF</a:t>
                      </a:r>
                      <a:endParaRPr b="1" sz="1000"/>
                    </a:p>
                  </a:txBody>
                  <a:tcPr marT="91425" marB="91425" marR="91425" marL="91425"/>
                </a:tc>
                <a:tc>
                  <a:txBody>
                    <a:bodyPr/>
                    <a:lstStyle/>
                    <a:p>
                      <a:pPr indent="0" lvl="0" marL="0" rtl="0" algn="ctr">
                        <a:spcBef>
                          <a:spcPts val="0"/>
                        </a:spcBef>
                        <a:spcAft>
                          <a:spcPts val="0"/>
                        </a:spcAft>
                        <a:buNone/>
                      </a:pPr>
                      <a:r>
                        <a:rPr b="1" lang="en" sz="1000"/>
                        <a:t>Accuracy</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AUC</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Precision</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Recall</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F1</a:t>
                      </a:r>
                      <a:endParaRPr b="1" sz="1000"/>
                    </a:p>
                  </a:txBody>
                  <a:tcPr marT="91425" marB="91425" marR="91425" marL="91425">
                    <a:solidFill>
                      <a:srgbClr val="C9DAF8"/>
                    </a:solidFill>
                  </a:tcPr>
                </a:tc>
              </a:tr>
              <a:tr h="402025">
                <a:tc>
                  <a:txBody>
                    <a:bodyPr/>
                    <a:lstStyle/>
                    <a:p>
                      <a:pPr indent="0" lvl="0" marL="0" rtl="0" algn="ctr">
                        <a:spcBef>
                          <a:spcPts val="0"/>
                        </a:spcBef>
                        <a:spcAft>
                          <a:spcPts val="0"/>
                        </a:spcAft>
                        <a:buNone/>
                      </a:pPr>
                      <a:r>
                        <a:rPr b="1" lang="en" sz="1000"/>
                        <a:t>Imbalanced</a:t>
                      </a:r>
                      <a:endParaRPr b="1" sz="1000"/>
                    </a:p>
                  </a:txBody>
                  <a:tcPr marT="91425" marB="91425" marR="91425" marL="91425">
                    <a:solidFill>
                      <a:srgbClr val="B6D7A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0.99958</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0.89926</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0.94262</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0.79861</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B6D7A8"/>
                          </a:highlight>
                        </a:rPr>
                        <a:t>0.86466</a:t>
                      </a:r>
                      <a:endParaRPr>
                        <a:highlight>
                          <a:srgbClr val="B6D7A8"/>
                        </a:highlight>
                      </a:endParaRPr>
                    </a:p>
                  </a:txBody>
                  <a:tcPr marT="91425" marB="91425" marR="91425" marL="91425" anchor="ctr">
                    <a:solidFill>
                      <a:srgbClr val="B6D7A8"/>
                    </a:solidFill>
                  </a:tcPr>
                </a:tc>
              </a:tr>
              <a:tr h="356850">
                <a:tc>
                  <a:txBody>
                    <a:bodyPr/>
                    <a:lstStyle/>
                    <a:p>
                      <a:pPr indent="0" lvl="0" marL="0" rtl="0" algn="ctr">
                        <a:spcBef>
                          <a:spcPts val="0"/>
                        </a:spcBef>
                        <a:spcAft>
                          <a:spcPts val="0"/>
                        </a:spcAft>
                        <a:buNone/>
                      </a:pPr>
                      <a:r>
                        <a:rPr b="1" lang="en" sz="1000"/>
                        <a:t>Undersampling</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0.96915</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0.92215</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0.04592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0.87500</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0.08726</a:t>
                      </a:r>
                      <a:endParaRPr/>
                    </a:p>
                  </a:txBody>
                  <a:tcPr marT="91425" marB="91425" marR="91425" marL="91425" anchor="ctr"/>
                </a:tc>
              </a:tr>
              <a:tr h="302600">
                <a:tc>
                  <a:txBody>
                    <a:bodyPr/>
                    <a:lstStyle/>
                    <a:p>
                      <a:pPr indent="0" lvl="0" marL="0" rtl="0" algn="ctr">
                        <a:spcBef>
                          <a:spcPts val="0"/>
                        </a:spcBef>
                        <a:spcAft>
                          <a:spcPts val="0"/>
                        </a:spcAft>
                        <a:buNone/>
                      </a:pPr>
                      <a:r>
                        <a:rPr b="1" lang="en" sz="1000"/>
                        <a:t>Oversampling</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0.99957</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0.89579</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0.94215</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0.79167</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0.86038</a:t>
                      </a:r>
                      <a:endParaRPr/>
                    </a:p>
                  </a:txBody>
                  <a:tcPr marT="91425" marB="91425" marR="91425" marL="91425" anchor="ctr"/>
                </a:tc>
              </a:tr>
              <a:tr h="302600">
                <a:tc>
                  <a:txBody>
                    <a:bodyPr/>
                    <a:lstStyle/>
                    <a:p>
                      <a:pPr indent="0" lvl="0" marL="0" rtl="0" algn="ctr">
                        <a:spcBef>
                          <a:spcPts val="0"/>
                        </a:spcBef>
                        <a:spcAft>
                          <a:spcPts val="0"/>
                        </a:spcAft>
                        <a:buNone/>
                      </a:pPr>
                      <a:r>
                        <a:rPr b="1" lang="en" sz="1000"/>
                        <a:t>SMOTE</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0.99954</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0.91658</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0.88889</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0.83333</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0.86022</a:t>
                      </a:r>
                      <a:endParaRPr/>
                    </a:p>
                  </a:txBody>
                  <a:tcPr marT="91425" marB="91425" marR="91425" marL="91425" anchor="ctr"/>
                </a:tc>
              </a:tr>
              <a:tr h="488350">
                <a:tc>
                  <a:txBody>
                    <a:bodyPr/>
                    <a:lstStyle/>
                    <a:p>
                      <a:pPr indent="0" lvl="0" marL="0" rtl="0" algn="ctr">
                        <a:spcBef>
                          <a:spcPts val="0"/>
                        </a:spcBef>
                        <a:spcAft>
                          <a:spcPts val="0"/>
                        </a:spcAft>
                        <a:buNone/>
                      </a:pPr>
                      <a:r>
                        <a:rPr b="1" lang="en" sz="1000"/>
                        <a:t>ADASYN</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0.99952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0.92003</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0.87050</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0.84028</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0.85512</a:t>
                      </a:r>
                      <a:endParaRPr/>
                    </a:p>
                  </a:txBody>
                  <a:tcPr marT="91425" marB="91425" marR="91425" marL="91425" anchor="ctr"/>
                </a:tc>
              </a:tr>
            </a:tbl>
          </a:graphicData>
        </a:graphic>
      </p:graphicFrame>
      <p:sp>
        <p:nvSpPr>
          <p:cNvPr id="355" name="Google Shape;355;p57"/>
          <p:cNvSpPr txBox="1"/>
          <p:nvPr/>
        </p:nvSpPr>
        <p:spPr>
          <a:xfrm>
            <a:off x="382200" y="4146125"/>
            <a:ext cx="837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RF</a:t>
            </a:r>
            <a:r>
              <a:rPr lang="en" sz="1300">
                <a:solidFill>
                  <a:schemeClr val="dk1"/>
                </a:solidFill>
              </a:rPr>
              <a:t> with imbalanced data performed the best among the other datasets.</a:t>
            </a:r>
            <a:endParaRPr sz="1300">
              <a:solidFill>
                <a:schemeClr val="dk1"/>
              </a:solidFill>
            </a:endParaRPr>
          </a:p>
        </p:txBody>
      </p:sp>
      <p:pic>
        <p:nvPicPr>
          <p:cNvPr id="356" name="Google Shape;356;p57"/>
          <p:cNvPicPr preferRelativeResize="0"/>
          <p:nvPr/>
        </p:nvPicPr>
        <p:blipFill>
          <a:blip r:embed="rId3">
            <a:alphaModFix/>
          </a:blip>
          <a:stretch>
            <a:fillRect/>
          </a:stretch>
        </p:blipFill>
        <p:spPr>
          <a:xfrm>
            <a:off x="5515625" y="933599"/>
            <a:ext cx="3084532" cy="3212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482600" y="76201"/>
            <a:ext cx="5765700" cy="8574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Gradient Boosting</a:t>
            </a:r>
            <a:r>
              <a:rPr lang="en"/>
              <a:t> Classifier</a:t>
            </a:r>
            <a:endParaRPr/>
          </a:p>
        </p:txBody>
      </p:sp>
      <p:sp>
        <p:nvSpPr>
          <p:cNvPr id="362" name="Google Shape;362;p58"/>
          <p:cNvSpPr txBox="1"/>
          <p:nvPr>
            <p:ph idx="1" type="body"/>
          </p:nvPr>
        </p:nvSpPr>
        <p:spPr>
          <a:xfrm>
            <a:off x="457200" y="982549"/>
            <a:ext cx="8229600" cy="3787200"/>
          </a:xfrm>
          <a:prstGeom prst="rect">
            <a:avLst/>
          </a:prstGeom>
        </p:spPr>
        <p:txBody>
          <a:bodyPr anchorCtr="0" anchor="t" bIns="34275" lIns="68575" spcFirstLastPara="1" rIns="68575" wrap="square" tIns="34275">
            <a:noAutofit/>
          </a:bodyPr>
          <a:lstStyle/>
          <a:p>
            <a:pPr indent="0" lvl="0" marL="0" rtl="0" algn="l">
              <a:lnSpc>
                <a:spcPct val="115000"/>
              </a:lnSpc>
              <a:spcBef>
                <a:spcPts val="500"/>
              </a:spcBef>
              <a:spcAft>
                <a:spcPts val="0"/>
              </a:spcAft>
              <a:buNone/>
            </a:pPr>
            <a:r>
              <a:rPr b="1" lang="en" sz="1300">
                <a:solidFill>
                  <a:schemeClr val="dk1"/>
                </a:solidFill>
              </a:rPr>
              <a:t>How it works: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Another ensemble learning technique used for classification tasks.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It works by building a series of decision trees sequentially, where each subsequent tree corrects the errors made by the previous one.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The model minimizes a loss function by adding trees in a greedy manner, where each tree is fitted to the negative gradient of the loss function.</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Pros: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Often yields highly accurate predictions, especially when combined with decision trees as base learners.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L</a:t>
            </a:r>
            <a:r>
              <a:rPr lang="en" sz="1300">
                <a:solidFill>
                  <a:schemeClr val="dk1"/>
                </a:solidFill>
              </a:rPr>
              <a:t>ess prone to overfitting compared to individual decision trees (boosting sequentially correct errors).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Provides insights into feature importance, aiding in feature selection and interpretation.</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Cons: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Hyperparameter tuning can be challenging and time-consuming.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Training can be computationally expensive, especially for large datasets and complex models.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While less prone to overfitting than single decision trees, Gradient Boosting models can still overfit if not properly regularized.</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Gradient Boost</a:t>
            </a:r>
            <a:r>
              <a:rPr lang="en"/>
              <a:t> Results</a:t>
            </a:r>
            <a:endParaRPr/>
          </a:p>
        </p:txBody>
      </p:sp>
      <p:graphicFrame>
        <p:nvGraphicFramePr>
          <p:cNvPr id="368" name="Google Shape;368;p59"/>
          <p:cNvGraphicFramePr/>
          <p:nvPr/>
        </p:nvGraphicFramePr>
        <p:xfrm>
          <a:off x="301800" y="1437650"/>
          <a:ext cx="3000000" cy="3000000"/>
        </p:xfrm>
        <a:graphic>
          <a:graphicData uri="http://schemas.openxmlformats.org/drawingml/2006/table">
            <a:tbl>
              <a:tblPr>
                <a:noFill/>
                <a:tableStyleId>{47A0D47D-CD68-4A32-AE63-BA86B1D1D81B}</a:tableStyleId>
              </a:tblPr>
              <a:tblGrid>
                <a:gridCol w="1191425"/>
                <a:gridCol w="820100"/>
                <a:gridCol w="740575"/>
                <a:gridCol w="805675"/>
                <a:gridCol w="721925"/>
                <a:gridCol w="721925"/>
              </a:tblGrid>
              <a:tr h="326225">
                <a:tc>
                  <a:txBody>
                    <a:bodyPr/>
                    <a:lstStyle/>
                    <a:p>
                      <a:pPr indent="0" lvl="0" marL="0" rtl="0" algn="ctr">
                        <a:spcBef>
                          <a:spcPts val="0"/>
                        </a:spcBef>
                        <a:spcAft>
                          <a:spcPts val="0"/>
                        </a:spcAft>
                        <a:buNone/>
                      </a:pPr>
                      <a:r>
                        <a:rPr b="1" lang="en" sz="1000"/>
                        <a:t>Gradient Boost</a:t>
                      </a:r>
                      <a:endParaRPr b="1" sz="1000"/>
                    </a:p>
                  </a:txBody>
                  <a:tcPr marT="91425" marB="91425" marR="91425" marL="91425"/>
                </a:tc>
                <a:tc>
                  <a:txBody>
                    <a:bodyPr/>
                    <a:lstStyle/>
                    <a:p>
                      <a:pPr indent="0" lvl="0" marL="0" rtl="0" algn="ctr">
                        <a:spcBef>
                          <a:spcPts val="0"/>
                        </a:spcBef>
                        <a:spcAft>
                          <a:spcPts val="0"/>
                        </a:spcAft>
                        <a:buNone/>
                      </a:pPr>
                      <a:r>
                        <a:rPr b="1" lang="en" sz="1000"/>
                        <a:t>Accuracy</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AUC</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Precision</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Recall</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F1</a:t>
                      </a:r>
                      <a:endParaRPr b="1" sz="1000"/>
                    </a:p>
                  </a:txBody>
                  <a:tcPr marT="91425" marB="91425" marR="91425" marL="91425">
                    <a:solidFill>
                      <a:srgbClr val="C9DAF8"/>
                    </a:solidFill>
                  </a:tcPr>
                </a:tc>
              </a:tr>
              <a:tr h="402025">
                <a:tc>
                  <a:txBody>
                    <a:bodyPr/>
                    <a:lstStyle/>
                    <a:p>
                      <a:pPr indent="0" lvl="0" marL="0" rtl="0" algn="ctr">
                        <a:spcBef>
                          <a:spcPts val="0"/>
                        </a:spcBef>
                        <a:spcAft>
                          <a:spcPts val="0"/>
                        </a:spcAft>
                        <a:buNone/>
                      </a:pPr>
                      <a:r>
                        <a:rPr b="1" lang="en" sz="1000"/>
                        <a:t>Imbalanced</a:t>
                      </a:r>
                      <a:endParaRPr b="1" sz="1000"/>
                    </a:p>
                  </a:txBody>
                  <a:tcPr marT="91425" marB="91425" marR="91425" marL="91425">
                    <a:solidFill>
                      <a:srgbClr val="B6D7A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0.99910</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0.79157</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0.83168</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0.58333</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B6D7A8"/>
                          </a:highlight>
                        </a:rPr>
                        <a:t>0.68571</a:t>
                      </a:r>
                      <a:endParaRPr>
                        <a:highlight>
                          <a:srgbClr val="B6D7A8"/>
                        </a:highlight>
                      </a:endParaRPr>
                    </a:p>
                  </a:txBody>
                  <a:tcPr marT="91425" marB="91425" marR="91425" marL="91425" anchor="ctr">
                    <a:solidFill>
                      <a:srgbClr val="B6D7A8"/>
                    </a:solidFill>
                  </a:tcPr>
                </a:tc>
              </a:tr>
              <a:tr h="356850">
                <a:tc>
                  <a:txBody>
                    <a:bodyPr/>
                    <a:lstStyle/>
                    <a:p>
                      <a:pPr indent="0" lvl="0" marL="0" rtl="0" algn="ctr">
                        <a:spcBef>
                          <a:spcPts val="0"/>
                        </a:spcBef>
                        <a:spcAft>
                          <a:spcPts val="0"/>
                        </a:spcAft>
                        <a:buNone/>
                      </a:pPr>
                      <a:r>
                        <a:rPr b="1" lang="en" sz="1000"/>
                        <a:t>Undersampling</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0.96492</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0.94084</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0.04235</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0.91667</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0.08096</a:t>
                      </a:r>
                      <a:endParaRPr/>
                    </a:p>
                  </a:txBody>
                  <a:tcPr marT="91425" marB="91425" marR="91425" marL="91425" anchor="ctr"/>
                </a:tc>
              </a:tr>
              <a:tr h="302600">
                <a:tc>
                  <a:txBody>
                    <a:bodyPr/>
                    <a:lstStyle/>
                    <a:p>
                      <a:pPr indent="0" lvl="0" marL="0" rtl="0" algn="ctr">
                        <a:spcBef>
                          <a:spcPts val="0"/>
                        </a:spcBef>
                        <a:spcAft>
                          <a:spcPts val="0"/>
                        </a:spcAft>
                        <a:buNone/>
                      </a:pPr>
                      <a:r>
                        <a:rPr b="1" lang="en" sz="1000"/>
                        <a:t>Oversampling</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0.99357</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0.93439</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0.19178</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0.87500</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0.31461</a:t>
                      </a:r>
                      <a:endParaRPr/>
                    </a:p>
                  </a:txBody>
                  <a:tcPr marT="91425" marB="91425" marR="91425" marL="91425" anchor="ctr"/>
                </a:tc>
              </a:tr>
              <a:tr h="302600">
                <a:tc>
                  <a:txBody>
                    <a:bodyPr/>
                    <a:lstStyle/>
                    <a:p>
                      <a:pPr indent="0" lvl="0" marL="0" rtl="0" algn="ctr">
                        <a:spcBef>
                          <a:spcPts val="0"/>
                        </a:spcBef>
                        <a:spcAft>
                          <a:spcPts val="0"/>
                        </a:spcAft>
                        <a:buNone/>
                      </a:pPr>
                      <a:r>
                        <a:rPr b="1" lang="en" sz="1000"/>
                        <a:t>SMOTE</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0.98770</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0.93144</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0.10871</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0.87500</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0.19340</a:t>
                      </a:r>
                      <a:endParaRPr/>
                    </a:p>
                  </a:txBody>
                  <a:tcPr marT="91425" marB="91425" marR="91425" marL="91425" anchor="ctr"/>
                </a:tc>
              </a:tr>
              <a:tr h="488350">
                <a:tc>
                  <a:txBody>
                    <a:bodyPr/>
                    <a:lstStyle/>
                    <a:p>
                      <a:pPr indent="0" lvl="0" marL="0" rtl="0" algn="ctr">
                        <a:spcBef>
                          <a:spcPts val="0"/>
                        </a:spcBef>
                        <a:spcAft>
                          <a:spcPts val="0"/>
                        </a:spcAft>
                        <a:buNone/>
                      </a:pPr>
                      <a:r>
                        <a:rPr b="1" lang="en" sz="1000"/>
                        <a:t>ADASYN</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0.96957</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0.93623</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0.04786</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0.90278</a:t>
                      </a:r>
                      <a:endParaRPr/>
                    </a:p>
                  </a:txBody>
                  <a:tcPr marT="91425" marB="91425" marR="91425" marL="91425" anchor="ct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0.09091</a:t>
                      </a:r>
                      <a:endParaRPr/>
                    </a:p>
                  </a:txBody>
                  <a:tcPr marT="91425" marB="91425" marR="91425" marL="91425" anchor="ctr"/>
                </a:tc>
              </a:tr>
            </a:tbl>
          </a:graphicData>
        </a:graphic>
      </p:graphicFrame>
      <p:sp>
        <p:nvSpPr>
          <p:cNvPr id="369" name="Google Shape;369;p59"/>
          <p:cNvSpPr txBox="1"/>
          <p:nvPr/>
        </p:nvSpPr>
        <p:spPr>
          <a:xfrm>
            <a:off x="382200" y="4146125"/>
            <a:ext cx="837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Gradient Boost</a:t>
            </a:r>
            <a:r>
              <a:rPr lang="en" sz="1300">
                <a:solidFill>
                  <a:schemeClr val="dk1"/>
                </a:solidFill>
              </a:rPr>
              <a:t> with imbalanced data performed the best among the other datasets.</a:t>
            </a:r>
            <a:endParaRPr sz="1300">
              <a:solidFill>
                <a:schemeClr val="dk1"/>
              </a:solidFill>
            </a:endParaRPr>
          </a:p>
        </p:txBody>
      </p:sp>
      <p:pic>
        <p:nvPicPr>
          <p:cNvPr id="370" name="Google Shape;370;p59"/>
          <p:cNvPicPr preferRelativeResize="0"/>
          <p:nvPr/>
        </p:nvPicPr>
        <p:blipFill>
          <a:blip r:embed="rId3">
            <a:alphaModFix/>
          </a:blip>
          <a:stretch>
            <a:fillRect/>
          </a:stretch>
        </p:blipFill>
        <p:spPr>
          <a:xfrm>
            <a:off x="5489800" y="933608"/>
            <a:ext cx="3115000" cy="32175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Extreme Gradient Boosting</a:t>
            </a:r>
            <a:endParaRPr/>
          </a:p>
        </p:txBody>
      </p:sp>
      <p:sp>
        <p:nvSpPr>
          <p:cNvPr id="376" name="Google Shape;376;p60"/>
          <p:cNvSpPr txBox="1"/>
          <p:nvPr>
            <p:ph idx="1" type="body"/>
          </p:nvPr>
        </p:nvSpPr>
        <p:spPr>
          <a:xfrm>
            <a:off x="457200" y="982549"/>
            <a:ext cx="8229600" cy="3787200"/>
          </a:xfrm>
          <a:prstGeom prst="rect">
            <a:avLst/>
          </a:prstGeom>
        </p:spPr>
        <p:txBody>
          <a:bodyPr anchorCtr="0" anchor="t" bIns="34275" lIns="68575" spcFirstLastPara="1" rIns="68575" wrap="square" tIns="34275">
            <a:noAutofit/>
          </a:bodyPr>
          <a:lstStyle/>
          <a:p>
            <a:pPr indent="0" lvl="0" marL="0" rtl="0" algn="l">
              <a:lnSpc>
                <a:spcPct val="115000"/>
              </a:lnSpc>
              <a:spcBef>
                <a:spcPts val="500"/>
              </a:spcBef>
              <a:spcAft>
                <a:spcPts val="0"/>
              </a:spcAft>
              <a:buNone/>
            </a:pPr>
            <a:r>
              <a:rPr b="1" lang="en" sz="1300">
                <a:solidFill>
                  <a:schemeClr val="dk1"/>
                </a:solidFill>
              </a:rPr>
              <a:t>How it works: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An optimized implementation of gradient boosting machines.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It improves upon traditional gradient boosting algorithms by introducing several enhancements, such as regularization, parallelization, and tree pruning, leading to faster training and higher accuracy.</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Pros: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High performance and scalability, suitable for large datasets and complex problems.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O</a:t>
            </a:r>
            <a:r>
              <a:rPr lang="en" sz="1300">
                <a:solidFill>
                  <a:schemeClr val="dk1"/>
                </a:solidFill>
              </a:rPr>
              <a:t>ffers built-in regularization techniques like L1 and L2 regularization to prevent overfitting.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P</a:t>
            </a:r>
            <a:r>
              <a:rPr lang="en" sz="1300">
                <a:solidFill>
                  <a:schemeClr val="dk1"/>
                </a:solidFill>
              </a:rPr>
              <a:t>rovides feature importance scores, helping users understand which features contribute most to the model's predictions.</a:t>
            </a:r>
            <a:endParaRPr sz="1300">
              <a:solidFill>
                <a:schemeClr val="dk1"/>
              </a:solidFill>
            </a:endParaRPr>
          </a:p>
          <a:p>
            <a:pPr indent="0" lvl="0" marL="0" rtl="0" algn="l">
              <a:lnSpc>
                <a:spcPct val="115000"/>
              </a:lnSpc>
              <a:spcBef>
                <a:spcPts val="500"/>
              </a:spcBef>
              <a:spcAft>
                <a:spcPts val="0"/>
              </a:spcAft>
              <a:buNone/>
            </a:pPr>
            <a:r>
              <a:rPr b="1" lang="en" sz="1300">
                <a:solidFill>
                  <a:schemeClr val="dk1"/>
                </a:solidFill>
              </a:rPr>
              <a:t>Cons:</a:t>
            </a:r>
            <a:endParaRPr b="1"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XGBoost has many hyperparameters that need to be tuned, which can make it more challenging to use compared to simpler models.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Training can be resource-intensive, requiring significant computational power and memory.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L</a:t>
            </a:r>
            <a:r>
              <a:rPr lang="en" sz="1300">
                <a:solidFill>
                  <a:schemeClr val="dk1"/>
                </a:solidFill>
              </a:rPr>
              <a:t>ess interpretable than simpler models like decision trees.</a:t>
            </a:r>
            <a:endParaRPr sz="1300">
              <a:solidFill>
                <a:schemeClr val="dk1"/>
              </a:solidFill>
            </a:endParaRPr>
          </a:p>
          <a:p>
            <a:pPr indent="0" lvl="0" marL="0" rtl="0" algn="l">
              <a:lnSpc>
                <a:spcPct val="115000"/>
              </a:lnSpc>
              <a:spcBef>
                <a:spcPts val="500"/>
              </a:spcBef>
              <a:spcAft>
                <a:spcPts val="0"/>
              </a:spcAft>
              <a:buNone/>
            </a:pPr>
            <a:r>
              <a:t/>
            </a:r>
            <a:endParaRPr sz="13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XGBoost</a:t>
            </a:r>
            <a:r>
              <a:rPr lang="en"/>
              <a:t> Results</a:t>
            </a:r>
            <a:endParaRPr/>
          </a:p>
        </p:txBody>
      </p:sp>
      <p:graphicFrame>
        <p:nvGraphicFramePr>
          <p:cNvPr id="382" name="Google Shape;382;p61"/>
          <p:cNvGraphicFramePr/>
          <p:nvPr/>
        </p:nvGraphicFramePr>
        <p:xfrm>
          <a:off x="301800" y="1437650"/>
          <a:ext cx="3000000" cy="3000000"/>
        </p:xfrm>
        <a:graphic>
          <a:graphicData uri="http://schemas.openxmlformats.org/drawingml/2006/table">
            <a:tbl>
              <a:tblPr>
                <a:noFill/>
                <a:tableStyleId>{47A0D47D-CD68-4A32-AE63-BA86B1D1D81B}</a:tableStyleId>
              </a:tblPr>
              <a:tblGrid>
                <a:gridCol w="1191425"/>
                <a:gridCol w="820100"/>
                <a:gridCol w="740575"/>
                <a:gridCol w="805675"/>
                <a:gridCol w="721925"/>
                <a:gridCol w="721925"/>
              </a:tblGrid>
              <a:tr h="326225">
                <a:tc>
                  <a:txBody>
                    <a:bodyPr/>
                    <a:lstStyle/>
                    <a:p>
                      <a:pPr indent="0" lvl="0" marL="0" rtl="0" algn="ctr">
                        <a:spcBef>
                          <a:spcPts val="0"/>
                        </a:spcBef>
                        <a:spcAft>
                          <a:spcPts val="0"/>
                        </a:spcAft>
                        <a:buNone/>
                      </a:pPr>
                      <a:r>
                        <a:rPr b="1" lang="en" sz="1000"/>
                        <a:t>XGBoost</a:t>
                      </a:r>
                      <a:endParaRPr b="1" sz="1000"/>
                    </a:p>
                  </a:txBody>
                  <a:tcPr marT="91425" marB="91425" marR="91425" marL="91425"/>
                </a:tc>
                <a:tc>
                  <a:txBody>
                    <a:bodyPr/>
                    <a:lstStyle/>
                    <a:p>
                      <a:pPr indent="0" lvl="0" marL="0" rtl="0" algn="ctr">
                        <a:spcBef>
                          <a:spcPts val="0"/>
                        </a:spcBef>
                        <a:spcAft>
                          <a:spcPts val="0"/>
                        </a:spcAft>
                        <a:buNone/>
                      </a:pPr>
                      <a:r>
                        <a:rPr b="1" lang="en" sz="1000"/>
                        <a:t>Accuracy</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AUC</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Precision</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Recall</a:t>
                      </a:r>
                      <a:endParaRPr b="1" sz="1000"/>
                    </a:p>
                  </a:txBody>
                  <a:tcPr marT="91425" marB="91425" marR="91425" marL="91425">
                    <a:solidFill>
                      <a:srgbClr val="C9DAF8"/>
                    </a:solidFill>
                  </a:tcPr>
                </a:tc>
                <a:tc>
                  <a:txBody>
                    <a:bodyPr/>
                    <a:lstStyle/>
                    <a:p>
                      <a:pPr indent="0" lvl="0" marL="0" rtl="0" algn="ctr">
                        <a:spcBef>
                          <a:spcPts val="0"/>
                        </a:spcBef>
                        <a:spcAft>
                          <a:spcPts val="0"/>
                        </a:spcAft>
                        <a:buNone/>
                      </a:pPr>
                      <a:r>
                        <a:rPr b="1" lang="en" sz="1000"/>
                        <a:t>F1</a:t>
                      </a:r>
                      <a:endParaRPr b="1" sz="1000"/>
                    </a:p>
                  </a:txBody>
                  <a:tcPr marT="91425" marB="91425" marR="91425" marL="91425">
                    <a:solidFill>
                      <a:srgbClr val="C9DAF8"/>
                    </a:solidFill>
                  </a:tcPr>
                </a:tc>
              </a:tr>
              <a:tr h="402025">
                <a:tc>
                  <a:txBody>
                    <a:bodyPr/>
                    <a:lstStyle/>
                    <a:p>
                      <a:pPr indent="0" lvl="0" marL="0" rtl="0" algn="ctr">
                        <a:spcBef>
                          <a:spcPts val="0"/>
                        </a:spcBef>
                        <a:spcAft>
                          <a:spcPts val="0"/>
                        </a:spcAft>
                        <a:buNone/>
                      </a:pPr>
                      <a:r>
                        <a:rPr b="1" lang="en" sz="1000"/>
                        <a:t>Imbalanced</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0.99956</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0.89232</a:t>
                      </a:r>
                      <a:endParaRPr sz="1000"/>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0.94167</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0.78472</a:t>
                      </a:r>
                      <a:endParaRPr/>
                    </a:p>
                  </a:txBody>
                  <a:tcPr marT="91425" marB="91425" marR="91425" marL="91425" anchor="ctr">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ECECEC"/>
                          </a:highlight>
                        </a:rPr>
                        <a:t>0.85606</a:t>
                      </a:r>
                      <a:endParaRPr>
                        <a:highlight>
                          <a:srgbClr val="ECECEC"/>
                        </a:highlight>
                      </a:endParaRPr>
                    </a:p>
                  </a:txBody>
                  <a:tcPr marT="91425" marB="91425" marR="91425" marL="91425" anchor="ctr">
                    <a:solidFill>
                      <a:srgbClr val="ECECEC"/>
                    </a:solidFill>
                  </a:tcPr>
                </a:tc>
              </a:tr>
              <a:tr h="356850">
                <a:tc>
                  <a:txBody>
                    <a:bodyPr/>
                    <a:lstStyle/>
                    <a:p>
                      <a:pPr indent="0" lvl="0" marL="0" rtl="0" algn="ctr">
                        <a:spcBef>
                          <a:spcPts val="0"/>
                        </a:spcBef>
                        <a:spcAft>
                          <a:spcPts val="0"/>
                        </a:spcAft>
                        <a:buNone/>
                      </a:pPr>
                      <a:r>
                        <a:rPr b="1" lang="en" sz="1000"/>
                        <a:t>Undersampling</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0.96324</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0.94692</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0.04104</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0.93056</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0.07862</a:t>
                      </a:r>
                      <a:endParaRPr/>
                    </a:p>
                  </a:txBody>
                  <a:tcPr marT="91425" marB="91425" marR="91425" marL="91425" anchor="ctr">
                    <a:lnB cap="flat" cmpd="sng" w="9525">
                      <a:solidFill>
                        <a:srgbClr val="9E9E9E"/>
                      </a:solidFill>
                      <a:prstDash val="solid"/>
                      <a:round/>
                      <a:headEnd len="sm" w="sm" type="none"/>
                      <a:tailEnd len="sm" w="sm" type="none"/>
                    </a:lnB>
                  </a:tcPr>
                </a:tc>
              </a:tr>
              <a:tr h="302600">
                <a:tc>
                  <a:txBody>
                    <a:bodyPr/>
                    <a:lstStyle/>
                    <a:p>
                      <a:pPr indent="0" lvl="0" marL="0" rtl="0" algn="ctr">
                        <a:spcBef>
                          <a:spcPts val="0"/>
                        </a:spcBef>
                        <a:spcAft>
                          <a:spcPts val="0"/>
                        </a:spcAft>
                        <a:buNone/>
                      </a:pPr>
                      <a:r>
                        <a:rPr b="1" lang="en" sz="1000"/>
                        <a:t>Oversampling</a:t>
                      </a:r>
                      <a:endParaRPr b="1" sz="1000"/>
                    </a:p>
                  </a:txBody>
                  <a:tcPr marT="91425" marB="91425" marR="91425" marL="91425">
                    <a:lnR cap="flat" cmpd="sng" w="9525">
                      <a:solidFill>
                        <a:srgbClr val="9E9E9E"/>
                      </a:solidFill>
                      <a:prstDash val="solid"/>
                      <a:round/>
                      <a:headEnd len="sm" w="sm" type="none"/>
                      <a:tailEnd len="sm" w="sm" type="none"/>
                    </a:lnR>
                    <a:solidFill>
                      <a:srgbClr val="B6D7A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0.99961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0.90968</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0.94400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0.81944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B6D7A8"/>
                          </a:highlight>
                        </a:rPr>
                        <a:t>0.87732</a:t>
                      </a:r>
                      <a:endParaRPr>
                        <a:highlight>
                          <a:srgbClr val="B6D7A8"/>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302600">
                <a:tc>
                  <a:txBody>
                    <a:bodyPr/>
                    <a:lstStyle/>
                    <a:p>
                      <a:pPr indent="0" lvl="0" marL="0" rtl="0" algn="ctr">
                        <a:spcBef>
                          <a:spcPts val="0"/>
                        </a:spcBef>
                        <a:spcAft>
                          <a:spcPts val="0"/>
                        </a:spcAft>
                        <a:buNone/>
                      </a:pPr>
                      <a:r>
                        <a:rPr b="1" lang="en" sz="1000"/>
                        <a:t>SMOTE</a:t>
                      </a:r>
                      <a:endParaRPr b="1" sz="1000"/>
                    </a:p>
                  </a:txBody>
                  <a:tcPr marT="91425" marB="91425" marR="91425" marL="91425">
                    <a:lnR cap="flat" cmpd="sng" w="9525">
                      <a:solidFill>
                        <a:srgbClr val="9E9E9E"/>
                      </a:solidFill>
                      <a:prstDash val="solid"/>
                      <a:round/>
                      <a:headEnd len="sm" w="sm" type="none"/>
                      <a:tailEnd len="sm" w="sm" type="none"/>
                    </a:lnR>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0.99939</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0.92344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0.80263</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0.84722</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0.82432</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350">
                <a:tc>
                  <a:txBody>
                    <a:bodyPr/>
                    <a:lstStyle/>
                    <a:p>
                      <a:pPr indent="0" lvl="0" marL="0" rtl="0" algn="ctr">
                        <a:spcBef>
                          <a:spcPts val="0"/>
                        </a:spcBef>
                        <a:spcAft>
                          <a:spcPts val="0"/>
                        </a:spcAft>
                        <a:buNone/>
                      </a:pPr>
                      <a:r>
                        <a:rPr b="1" lang="en" sz="1000"/>
                        <a:t>ADASYN</a:t>
                      </a:r>
                      <a:endParaRPr b="1" sz="1000"/>
                    </a:p>
                  </a:txBody>
                  <a:tcPr marT="91425" marB="91425" marR="91425" marL="91425">
                    <a:solidFill>
                      <a:srgbClr val="C9DAF8"/>
                    </a:solidFill>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0.99920</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0.91641</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0.73171</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0.83333</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50">
                          <a:solidFill>
                            <a:schemeClr val="dk1"/>
                          </a:solidFill>
                          <a:highlight>
                            <a:srgbClr val="FFFFFF"/>
                          </a:highlight>
                        </a:rPr>
                        <a:t>0.77922</a:t>
                      </a:r>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
        <p:nvSpPr>
          <p:cNvPr id="383" name="Google Shape;383;p61"/>
          <p:cNvSpPr txBox="1"/>
          <p:nvPr/>
        </p:nvSpPr>
        <p:spPr>
          <a:xfrm>
            <a:off x="382200" y="4146125"/>
            <a:ext cx="837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XGBoost</a:t>
            </a:r>
            <a:r>
              <a:rPr lang="en" sz="1300">
                <a:solidFill>
                  <a:schemeClr val="dk1"/>
                </a:solidFill>
              </a:rPr>
              <a:t> with randomly oversampled data performed the best among the other datasets.</a:t>
            </a:r>
            <a:endParaRPr sz="1300">
              <a:solidFill>
                <a:schemeClr val="dk1"/>
              </a:solidFill>
            </a:endParaRPr>
          </a:p>
        </p:txBody>
      </p:sp>
      <p:pic>
        <p:nvPicPr>
          <p:cNvPr id="384" name="Google Shape;384;p61"/>
          <p:cNvPicPr preferRelativeResize="0"/>
          <p:nvPr/>
        </p:nvPicPr>
        <p:blipFill>
          <a:blip r:embed="rId3">
            <a:alphaModFix/>
          </a:blip>
          <a:stretch>
            <a:fillRect/>
          </a:stretch>
        </p:blipFill>
        <p:spPr>
          <a:xfrm>
            <a:off x="5553025" y="933600"/>
            <a:ext cx="3134966" cy="321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Problem Statement</a:t>
            </a:r>
            <a:endParaRPr/>
          </a:p>
        </p:txBody>
      </p:sp>
      <p:sp>
        <p:nvSpPr>
          <p:cNvPr id="148" name="Google Shape;148;p26"/>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Clr>
                <a:schemeClr val="dk1"/>
              </a:buClr>
              <a:buSzPts val="2400"/>
              <a:buChar char="●"/>
            </a:pPr>
            <a:r>
              <a:rPr lang="en">
                <a:solidFill>
                  <a:schemeClr val="dk1"/>
                </a:solidFill>
              </a:rPr>
              <a:t>Developing an efficient credit card fraud detection system to combat rising fraud rates.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The challenge is to accurately identify fraudulent transactions amidst vast data, minimizing false positives and safeguarding both customers and financial institutions.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The goal is a robust solution that enhances security, reduces losses, and maintains customer trust.</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Overall results</a:t>
            </a:r>
            <a:endParaRPr/>
          </a:p>
        </p:txBody>
      </p:sp>
      <p:sp>
        <p:nvSpPr>
          <p:cNvPr id="390" name="Google Shape;390;p62"/>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t/>
            </a:r>
            <a:endParaRPr/>
          </a:p>
        </p:txBody>
      </p:sp>
      <p:pic>
        <p:nvPicPr>
          <p:cNvPr id="391" name="Google Shape;391;p62"/>
          <p:cNvPicPr preferRelativeResize="0"/>
          <p:nvPr/>
        </p:nvPicPr>
        <p:blipFill>
          <a:blip r:embed="rId3">
            <a:alphaModFix/>
          </a:blip>
          <a:stretch>
            <a:fillRect/>
          </a:stretch>
        </p:blipFill>
        <p:spPr>
          <a:xfrm>
            <a:off x="482600" y="1109125"/>
            <a:ext cx="7643266" cy="3485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ph type="ctrTitle"/>
          </p:nvPr>
        </p:nvSpPr>
        <p:spPr>
          <a:xfrm>
            <a:off x="685800" y="2020492"/>
            <a:ext cx="7772400" cy="1102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Conclusion</a:t>
            </a:r>
            <a:endParaRPr/>
          </a:p>
        </p:txBody>
      </p:sp>
      <p:sp>
        <p:nvSpPr>
          <p:cNvPr id="402" name="Google Shape;402;p64"/>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SzPts val="2400"/>
              <a:buChar char="●"/>
            </a:pPr>
            <a:r>
              <a:rPr lang="en"/>
              <a:t>XGBoost and Random forest were the best models for this case.</a:t>
            </a:r>
            <a:endParaRPr/>
          </a:p>
          <a:p>
            <a:pPr indent="-381000" lvl="0" marL="457200" rtl="0" algn="l">
              <a:spcBef>
                <a:spcPts val="0"/>
              </a:spcBef>
              <a:spcAft>
                <a:spcPts val="0"/>
              </a:spcAft>
              <a:buSzPts val="2400"/>
              <a:buChar char="●"/>
            </a:pPr>
            <a:r>
              <a:rPr lang="en"/>
              <a:t>Random undersampling performed poorly against the oversampling techniques.</a:t>
            </a:r>
            <a:endParaRPr/>
          </a:p>
          <a:p>
            <a:pPr indent="-381000" lvl="0" marL="457200" rtl="0" algn="l">
              <a:spcBef>
                <a:spcPts val="0"/>
              </a:spcBef>
              <a:spcAft>
                <a:spcPts val="0"/>
              </a:spcAft>
              <a:buSzPts val="2400"/>
              <a:buChar char="●"/>
            </a:pPr>
            <a:r>
              <a:rPr lang="en"/>
              <a:t>The focus of the project was to maximize </a:t>
            </a:r>
            <a:r>
              <a:rPr lang="en"/>
              <a:t>the fraud recall with a substantial threshold of false positives.</a:t>
            </a:r>
            <a:endParaRPr/>
          </a:p>
          <a:p>
            <a:pPr indent="-381000" lvl="0" marL="457200" rtl="0" algn="l">
              <a:spcBef>
                <a:spcPts val="0"/>
              </a:spcBef>
              <a:spcAft>
                <a:spcPts val="0"/>
              </a:spcAft>
              <a:buSzPts val="2400"/>
              <a:buChar char="●"/>
            </a:pPr>
            <a:r>
              <a:rPr lang="en"/>
              <a:t>This threshold can be altered as per requirement as the transactions flagged by our model can be re-checked by human.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Future work</a:t>
            </a:r>
            <a:endParaRPr/>
          </a:p>
        </p:txBody>
      </p:sp>
      <p:sp>
        <p:nvSpPr>
          <p:cNvPr id="408" name="Google Shape;408;p65"/>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SzPts val="2400"/>
              <a:buChar char="●"/>
            </a:pPr>
            <a:r>
              <a:rPr lang="en"/>
              <a:t>Application of deep learning models to detect more complex relationships.</a:t>
            </a:r>
            <a:endParaRPr/>
          </a:p>
          <a:p>
            <a:pPr indent="-381000" lvl="0" marL="457200" rtl="0" algn="l">
              <a:spcBef>
                <a:spcPts val="0"/>
              </a:spcBef>
              <a:spcAft>
                <a:spcPts val="0"/>
              </a:spcAft>
              <a:buSzPts val="2400"/>
              <a:buChar char="●"/>
            </a:pPr>
            <a:r>
              <a:rPr lang="en"/>
              <a:t>Generative models with adversarial training can help to reduce imbalance by generating more fraud samples with a relative similar distribution of current fraud samples.</a:t>
            </a:r>
            <a:endParaRPr/>
          </a:p>
          <a:p>
            <a:pPr indent="-381000" lvl="0" marL="457200" rtl="0" algn="l">
              <a:spcBef>
                <a:spcPts val="0"/>
              </a:spcBef>
              <a:spcAft>
                <a:spcPts val="0"/>
              </a:spcAft>
              <a:buSzPts val="2400"/>
              <a:buChar char="●"/>
            </a:pPr>
            <a:r>
              <a:rPr lang="en"/>
              <a:t>Discovery and implementation of more data can be helpful in improving the model performance.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6"/>
          <p:cNvSpPr txBox="1"/>
          <p:nvPr>
            <p:ph type="title"/>
          </p:nvPr>
        </p:nvSpPr>
        <p:spPr>
          <a:xfrm>
            <a:off x="1124712" y="2154392"/>
            <a:ext cx="6894576"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00000"/>
              </a:buClr>
              <a:buSzPts val="3600"/>
              <a:buFont typeface="Arial"/>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Motivation</a:t>
            </a:r>
            <a:endParaRPr/>
          </a:p>
        </p:txBody>
      </p:sp>
      <p:sp>
        <p:nvSpPr>
          <p:cNvPr id="154" name="Google Shape;154;p27"/>
          <p:cNvSpPr txBox="1"/>
          <p:nvPr>
            <p:ph idx="1" type="body"/>
          </p:nvPr>
        </p:nvSpPr>
        <p:spPr>
          <a:xfrm>
            <a:off x="457200" y="1109133"/>
            <a:ext cx="8229600" cy="3485400"/>
          </a:xfrm>
          <a:prstGeom prst="rect">
            <a:avLst/>
          </a:prstGeom>
        </p:spPr>
        <p:txBody>
          <a:bodyPr anchorCtr="0" anchor="t" bIns="34275" lIns="68575" spcFirstLastPara="1" rIns="68575" wrap="square" tIns="34275">
            <a:normAutofit lnSpcReduction="10000"/>
          </a:bodyPr>
          <a:lstStyle/>
          <a:p>
            <a:pPr indent="-381000" lvl="0" marL="457200" rtl="0" algn="l">
              <a:spcBef>
                <a:spcPts val="500"/>
              </a:spcBef>
              <a:spcAft>
                <a:spcPts val="0"/>
              </a:spcAft>
              <a:buClr>
                <a:schemeClr val="dk1"/>
              </a:buClr>
              <a:buSzPts val="2400"/>
              <a:buChar char="●"/>
            </a:pPr>
            <a:r>
              <a:rPr lang="en">
                <a:solidFill>
                  <a:schemeClr val="dk1"/>
                </a:solidFill>
              </a:rPr>
              <a:t>This project is motivated by the pressing need to combat the increasing threat of credit card fraud.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As online transactions rise, so do sophisticated fraud tactics.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Our goal is to develop a cutting-edge fraud detection system to protect consumers, financial institutions, and the integrity of the credit card system.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By proactively identifying and preventing fraud, we aim to enhance transaction security and build trust in digital payments.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5300"/>
              <a:buFont typeface="Arial"/>
              <a:buNone/>
            </a:pPr>
            <a:r>
              <a:rPr lang="en"/>
              <a:t>Challenges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Cost of Misclassification</a:t>
            </a:r>
            <a:endParaRPr/>
          </a:p>
        </p:txBody>
      </p:sp>
      <p:sp>
        <p:nvSpPr>
          <p:cNvPr id="165" name="Google Shape;165;p29"/>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Clr>
                <a:schemeClr val="dk1"/>
              </a:buClr>
              <a:buSzPts val="2400"/>
              <a:buChar char="●"/>
            </a:pPr>
            <a:r>
              <a:rPr lang="en">
                <a:solidFill>
                  <a:schemeClr val="dk1"/>
                </a:solidFill>
              </a:rPr>
              <a:t>It is crucial to consider the potential consequences of incorrectly classifying a fraudulent transaction as legitimate.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A high recall system in machine learning can help avoid such errors by accurately identifying fraudulent transactions while also distinguishing between legitimate ones.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Class Imbalance</a:t>
            </a:r>
            <a:endParaRPr/>
          </a:p>
        </p:txBody>
      </p:sp>
      <p:sp>
        <p:nvSpPr>
          <p:cNvPr id="171" name="Google Shape;171;p30"/>
          <p:cNvSpPr txBox="1"/>
          <p:nvPr>
            <p:ph idx="1" type="body"/>
          </p:nvPr>
        </p:nvSpPr>
        <p:spPr>
          <a:xfrm>
            <a:off x="457200" y="1109125"/>
            <a:ext cx="8214900" cy="3485400"/>
          </a:xfrm>
          <a:prstGeom prst="rect">
            <a:avLst/>
          </a:prstGeom>
        </p:spPr>
        <p:txBody>
          <a:bodyPr anchorCtr="0" anchor="t" bIns="34275" lIns="68575" spcFirstLastPara="1" rIns="68575" wrap="square" tIns="34275">
            <a:normAutofit/>
          </a:bodyPr>
          <a:lstStyle/>
          <a:p>
            <a:pPr indent="-381000" lvl="0" marL="457200" rtl="0" algn="l">
              <a:spcBef>
                <a:spcPts val="0"/>
              </a:spcBef>
              <a:spcAft>
                <a:spcPts val="0"/>
              </a:spcAft>
              <a:buClr>
                <a:schemeClr val="dk1"/>
              </a:buClr>
              <a:buSzPts val="2400"/>
              <a:buChar char="●"/>
            </a:pPr>
            <a:r>
              <a:rPr lang="en">
                <a:solidFill>
                  <a:schemeClr val="dk1"/>
                </a:solidFill>
              </a:rPr>
              <a:t>The challenge we face in detecting credit card fraud stems from the class imbalance in real-world datasets. With the majority of transactions being legitimate, fraudulent cases are rare.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This imbalance complicates machine learning models, which must accurately identify these rare instances while not overlooking the abundance of legitimate transactions.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82600" y="76201"/>
            <a:ext cx="57657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sz="2340"/>
              <a:t>Potential Complications</a:t>
            </a:r>
            <a:endParaRPr sz="2340"/>
          </a:p>
        </p:txBody>
      </p:sp>
      <p:sp>
        <p:nvSpPr>
          <p:cNvPr id="177" name="Google Shape;177;p31"/>
          <p:cNvSpPr txBox="1"/>
          <p:nvPr>
            <p:ph idx="1" type="body"/>
          </p:nvPr>
        </p:nvSpPr>
        <p:spPr>
          <a:xfrm>
            <a:off x="457200" y="1109133"/>
            <a:ext cx="8229600" cy="34854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a:solidFill>
                  <a:schemeClr val="dk1"/>
                </a:solidFill>
              </a:rPr>
              <a:t>Class imbalance can lead to several complications:</a:t>
            </a:r>
            <a:endParaRPr>
              <a:solidFill>
                <a:schemeClr val="dk1"/>
              </a:solidFill>
            </a:endParaRPr>
          </a:p>
          <a:p>
            <a:pPr indent="0" lvl="0" marL="0" rtl="0" algn="l">
              <a:spcBef>
                <a:spcPts val="500"/>
              </a:spcBef>
              <a:spcAft>
                <a:spcPts val="0"/>
              </a:spcAft>
              <a:buNone/>
            </a:pPr>
            <a:r>
              <a:t/>
            </a:r>
            <a:endParaRPr>
              <a:solidFill>
                <a:schemeClr val="dk1"/>
              </a:solidFill>
            </a:endParaRPr>
          </a:p>
          <a:p>
            <a:pPr indent="-374650" lvl="0" marL="457200" rtl="0" algn="l">
              <a:spcBef>
                <a:spcPts val="500"/>
              </a:spcBef>
              <a:spcAft>
                <a:spcPts val="0"/>
              </a:spcAft>
              <a:buClr>
                <a:schemeClr val="dk1"/>
              </a:buClr>
              <a:buSzPts val="2300"/>
              <a:buAutoNum type="arabicPeriod"/>
            </a:pPr>
            <a:r>
              <a:rPr lang="en" sz="2300">
                <a:solidFill>
                  <a:schemeClr val="dk1"/>
                </a:solidFill>
              </a:rPr>
              <a:t>Overfitting to Majority Class</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Biased Models</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Reduced Model Performance</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Limited Learning from Minority Class</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Increased False Alarms</a:t>
            </a:r>
            <a:endParaRPr sz="2300">
              <a:solidFill>
                <a:schemeClr val="dk1"/>
              </a:solidFill>
            </a:endParaRPr>
          </a:p>
          <a:p>
            <a:pPr indent="0" lvl="0" marL="457200" rtl="0" algn="l">
              <a:spcBef>
                <a:spcPts val="50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