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91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12/5/2020</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656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12/5/2020</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836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12/5/2020</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34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12/5/2020</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904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12/5/2020</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9534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12/5/2020</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451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12/5/2020</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37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12/5/2020</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984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12/5/2020</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3663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12/5/2020</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2269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12/5/2020</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7246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12/5/2020</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400479204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9"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CE3C5560-7A9C-489F-9148-18C5E1D0F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2A8A6D-77B6-4525-9859-44C128954E26}"/>
              </a:ext>
            </a:extLst>
          </p:cNvPr>
          <p:cNvSpPr>
            <a:spLocks noGrp="1"/>
          </p:cNvSpPr>
          <p:nvPr>
            <p:ph type="ctrTitle"/>
          </p:nvPr>
        </p:nvSpPr>
        <p:spPr>
          <a:xfrm>
            <a:off x="1119152" y="245475"/>
            <a:ext cx="8379451" cy="1752191"/>
          </a:xfrm>
        </p:spPr>
        <p:txBody>
          <a:bodyPr>
            <a:normAutofit/>
          </a:bodyPr>
          <a:lstStyle/>
          <a:p>
            <a:r>
              <a:rPr lang="en-US" sz="5400" dirty="0">
                <a:solidFill>
                  <a:schemeClr val="bg1"/>
                </a:solidFill>
              </a:rPr>
              <a:t>Introduction to Problem Statement</a:t>
            </a:r>
          </a:p>
        </p:txBody>
      </p:sp>
      <p:sp>
        <p:nvSpPr>
          <p:cNvPr id="3" name="Subtitle 2">
            <a:extLst>
              <a:ext uri="{FF2B5EF4-FFF2-40B4-BE49-F238E27FC236}">
                <a16:creationId xmlns:a16="http://schemas.microsoft.com/office/drawing/2014/main" id="{A5E39DEC-3180-4390-9F07-380BFE6124D7}"/>
              </a:ext>
            </a:extLst>
          </p:cNvPr>
          <p:cNvSpPr>
            <a:spLocks noGrp="1"/>
          </p:cNvSpPr>
          <p:nvPr>
            <p:ph type="subTitle" idx="1"/>
          </p:nvPr>
        </p:nvSpPr>
        <p:spPr>
          <a:xfrm>
            <a:off x="1301262" y="4165512"/>
            <a:ext cx="5836211" cy="1198120"/>
          </a:xfrm>
        </p:spPr>
        <p:txBody>
          <a:bodyPr>
            <a:normAutofit/>
          </a:bodyPr>
          <a:lstStyle/>
          <a:p>
            <a:r>
              <a:rPr lang="en-US" b="1" dirty="0">
                <a:solidFill>
                  <a:schemeClr val="bg1"/>
                </a:solidFill>
                <a:latin typeface="Times New Roman" panose="02020603050405020304" pitchFamily="18" charset="0"/>
                <a:cs typeface="Times New Roman" panose="02020603050405020304" pitchFamily="18" charset="0"/>
              </a:rPr>
              <a:t>The  impacts of Intelligent Automation </a:t>
            </a:r>
          </a:p>
          <a:p>
            <a:r>
              <a:rPr lang="en-US" b="1" dirty="0">
                <a:solidFill>
                  <a:schemeClr val="bg1"/>
                </a:solidFill>
                <a:latin typeface="Times New Roman" panose="02020603050405020304" pitchFamily="18" charset="0"/>
                <a:cs typeface="Times New Roman" panose="02020603050405020304" pitchFamily="18" charset="0"/>
              </a:rPr>
              <a:t>(AI and RPA)  </a:t>
            </a:r>
          </a:p>
          <a:p>
            <a:endParaRPr lang="en-US" sz="2000" dirty="0">
              <a:solidFill>
                <a:schemeClr val="bg1"/>
              </a:solidFill>
            </a:endParaRPr>
          </a:p>
        </p:txBody>
      </p:sp>
      <p:sp>
        <p:nvSpPr>
          <p:cNvPr id="6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6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6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70" name="Straight Connector 6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50520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72" name="Graphic 71">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836425" y="5436655"/>
            <a:ext cx="151536" cy="151536"/>
          </a:xfrm>
          <a:prstGeom prst="rect">
            <a:avLst/>
          </a:prstGeom>
        </p:spPr>
      </p:pic>
      <p:pic>
        <p:nvPicPr>
          <p:cNvPr id="74" name="Graphic 7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1245175" y="5896734"/>
            <a:ext cx="108625" cy="108625"/>
          </a:xfrm>
          <a:prstGeom prst="rect">
            <a:avLst/>
          </a:prstGeom>
        </p:spPr>
      </p:pic>
      <p:pic>
        <p:nvPicPr>
          <p:cNvPr id="76" name="Graphic 75">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10554288" y="6038004"/>
            <a:ext cx="95759" cy="95759"/>
          </a:xfrm>
          <a:prstGeom prst="rect">
            <a:avLst/>
          </a:prstGeom>
        </p:spPr>
      </p:pic>
      <p:pic>
        <p:nvPicPr>
          <p:cNvPr id="4" name="Picture 3">
            <a:extLst>
              <a:ext uri="{FF2B5EF4-FFF2-40B4-BE49-F238E27FC236}">
                <a16:creationId xmlns:a16="http://schemas.microsoft.com/office/drawing/2014/main" id="{8E977B15-4E0E-4839-9D8B-C4189BE21CBB}"/>
              </a:ext>
            </a:extLst>
          </p:cNvPr>
          <p:cNvPicPr>
            <a:picLocks noChangeAspect="1"/>
          </p:cNvPicPr>
          <p:nvPr/>
        </p:nvPicPr>
        <p:blipFill rotWithShape="1">
          <a:blip r:embed="rId8"/>
          <a:srcRect l="22143" r="-2" b="-2"/>
          <a:stretch/>
        </p:blipFill>
        <p:spPr>
          <a:xfrm>
            <a:off x="6753602" y="1637462"/>
            <a:ext cx="5451642" cy="5251590"/>
          </a:xfrm>
          <a:custGeom>
            <a:avLst/>
            <a:gdLst/>
            <a:ahLst/>
            <a:cxnLst/>
            <a:rect l="l" t="t" r="r" b="b"/>
            <a:pathLst>
              <a:path w="5923214" h="5705857">
                <a:moveTo>
                  <a:pt x="3612238" y="0"/>
                </a:moveTo>
                <a:cubicBezTo>
                  <a:pt x="4485043" y="0"/>
                  <a:pt x="5285549" y="309553"/>
                  <a:pt x="5909957" y="824860"/>
                </a:cubicBezTo>
                <a:lnTo>
                  <a:pt x="5923214" y="836909"/>
                </a:lnTo>
                <a:lnTo>
                  <a:pt x="5923214" y="5705857"/>
                </a:lnTo>
                <a:lnTo>
                  <a:pt x="672237" y="5705857"/>
                </a:lnTo>
                <a:lnTo>
                  <a:pt x="616914" y="5631875"/>
                </a:lnTo>
                <a:cubicBezTo>
                  <a:pt x="227427" y="5055358"/>
                  <a:pt x="0" y="4360357"/>
                  <a:pt x="0" y="3612238"/>
                </a:cubicBezTo>
                <a:cubicBezTo>
                  <a:pt x="0" y="1617255"/>
                  <a:pt x="1617255" y="0"/>
                  <a:pt x="3612238" y="0"/>
                </a:cubicBezTo>
                <a:close/>
              </a:path>
            </a:pathLst>
          </a:custGeom>
        </p:spPr>
      </p:pic>
    </p:spTree>
    <p:extLst>
      <p:ext uri="{BB962C8B-B14F-4D97-AF65-F5344CB8AC3E}">
        <p14:creationId xmlns:p14="http://schemas.microsoft.com/office/powerpoint/2010/main" val="1378921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4D7389-549C-438B-A90A-6BDB7EECFD19}"/>
              </a:ext>
            </a:extLst>
          </p:cNvPr>
          <p:cNvSpPr>
            <a:spLocks noGrp="1"/>
          </p:cNvSpPr>
          <p:nvPr>
            <p:ph idx="1"/>
          </p:nvPr>
        </p:nvSpPr>
        <p:spPr>
          <a:xfrm>
            <a:off x="718930" y="340518"/>
            <a:ext cx="10515600" cy="6176963"/>
          </a:xfrm>
        </p:spPr>
        <p:txBody>
          <a:bodyPr>
            <a:noAutofit/>
          </a:bodyPr>
          <a:lstStyle/>
          <a:p>
            <a:pPr marL="0" indent="0">
              <a:buNone/>
            </a:pP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RPA involves the use of a virtual worker (or software “robot”) to complete computerized tasks using a software application user interface, replacing the need for human intervention. RPA is logic-based software which automates: (1) repetitive digital steps, (2) rule/logic-driven steps, and (3) processes with static rules. While leading ERP packages perform many of these same tasks, RPA is different insomuch as the processes are executed on the presentation layer, replicating human actions. RPA “bots” can also run multiple tasks simultaneously, whereas ERP software typically runs tasks sequentially. Also, new “bots” can be added to move higher process volumes. They also require far less IT involvement to implement, resulting in faster “green lights” for additional applications.</a:t>
            </a:r>
          </a:p>
          <a:p>
            <a:r>
              <a:rPr lang="en-US" sz="2000" dirty="0">
                <a:latin typeface="Times New Roman" panose="02020603050405020304" pitchFamily="18" charset="0"/>
                <a:cs typeface="Times New Roman" panose="02020603050405020304" pitchFamily="18" charset="0"/>
              </a:rPr>
              <a:t>Support services employees spend the majority of their time looking up information using other software/ERP packages, completing repetitive calculations, shifting data from one system to another, and filling in online forms. Many of these tasks are critical for supporting customers, but they are also time consuming, error prone, and tedious. Designing service “bots” to replace these tasks can free up back-office workers to focus on higher-value activities. Examples where support services “bots” have been used to automate repetitive tasks include invoice processing, account reconciliations, offer letter issuance, background check adjudication, and fraud protection.</a:t>
            </a:r>
          </a:p>
          <a:p>
            <a:r>
              <a:rPr lang="en-US" sz="2000" dirty="0">
                <a:latin typeface="Times New Roman" panose="02020603050405020304" pitchFamily="18" charset="0"/>
                <a:cs typeface="Times New Roman" panose="02020603050405020304" pitchFamily="18" charset="0"/>
              </a:rPr>
              <a:t>Some of the companies currently offering RPA solutions include Automation Anywhere, Blue Prism, </a:t>
            </a:r>
            <a:r>
              <a:rPr lang="en-US" sz="2000" dirty="0" err="1">
                <a:latin typeface="Times New Roman" panose="02020603050405020304" pitchFamily="18" charset="0"/>
                <a:cs typeface="Times New Roman" panose="02020603050405020304" pitchFamily="18" charset="0"/>
              </a:rPr>
              <a:t>Eplance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Exilant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OpenConnect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Kryone</a:t>
            </a:r>
            <a:r>
              <a:rPr lang="en-US" sz="2000" dirty="0">
                <a:latin typeface="Times New Roman" panose="02020603050405020304" pitchFamily="18" charset="0"/>
                <a:cs typeface="Times New Roman" panose="02020603050405020304" pitchFamily="18" charset="0"/>
              </a:rPr>
              <a:t> Systems, and UiPath.</a:t>
            </a:r>
          </a:p>
          <a:p>
            <a:endParaRPr lang="en-US" sz="2000" dirty="0"/>
          </a:p>
        </p:txBody>
      </p:sp>
    </p:spTree>
    <p:extLst>
      <p:ext uri="{BB962C8B-B14F-4D97-AF65-F5344CB8AC3E}">
        <p14:creationId xmlns:p14="http://schemas.microsoft.com/office/powerpoint/2010/main" val="3755117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8458EE-40E9-43DE-A0B9-9B06E1517749}"/>
              </a:ext>
            </a:extLst>
          </p:cNvPr>
          <p:cNvSpPr>
            <a:spLocks noGrp="1"/>
          </p:cNvSpPr>
          <p:nvPr>
            <p:ph idx="1"/>
          </p:nvPr>
        </p:nvSpPr>
        <p:spPr>
          <a:xfrm>
            <a:off x="669235" y="1139825"/>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Although Artificial Intelligence dramatically improves our world in many ways, there are notable concerns regarding the forthcoming impact of A.I. on employment and the workforce.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There are predictions talking about millions of unemployed people in the next decades — primarily due to the impact of Intelligent Automation and A.I. systems.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any case, the entire socioeconomic system is entering a phase of accelerating transformation: </a:t>
            </a:r>
            <a:r>
              <a:rPr lang="en-US" sz="2000" i="1" dirty="0">
                <a:latin typeface="Times New Roman" panose="02020603050405020304" pitchFamily="18" charset="0"/>
                <a:cs typeface="Times New Roman" panose="02020603050405020304" pitchFamily="18" charset="0"/>
              </a:rPr>
              <a:t>markets, businesses, education, government</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social welfare, </a:t>
            </a:r>
            <a:r>
              <a:rPr lang="en-US" sz="2000" dirty="0">
                <a:latin typeface="Times New Roman" panose="02020603050405020304" pitchFamily="18" charset="0"/>
                <a:cs typeface="Times New Roman" panose="02020603050405020304" pitchFamily="18" charset="0"/>
              </a:rPr>
              <a:t>and </a:t>
            </a:r>
            <a:r>
              <a:rPr lang="en-US" sz="2000" i="1" dirty="0">
                <a:latin typeface="Times New Roman" panose="02020603050405020304" pitchFamily="18" charset="0"/>
                <a:cs typeface="Times New Roman" panose="02020603050405020304" pitchFamily="18" charset="0"/>
              </a:rPr>
              <a:t>employment models</a:t>
            </a:r>
            <a:r>
              <a:rPr lang="en-US" sz="2000" dirty="0">
                <a:latin typeface="Times New Roman" panose="02020603050405020304" pitchFamily="18" charset="0"/>
                <a:cs typeface="Times New Roman" panose="02020603050405020304" pitchFamily="18" charset="0"/>
              </a:rPr>
              <a:t> will be severely impacted.</a:t>
            </a:r>
          </a:p>
          <a:p>
            <a:endParaRPr lang="en-US"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C587D2A-0FCF-401B-9C30-187402A46607}"/>
              </a:ext>
            </a:extLst>
          </p:cNvPr>
          <p:cNvSpPr txBox="1"/>
          <p:nvPr/>
        </p:nvSpPr>
        <p:spPr>
          <a:xfrm>
            <a:off x="6977269" y="5804452"/>
            <a:ext cx="4353339" cy="400110"/>
          </a:xfrm>
          <a:prstGeom prst="rect">
            <a:avLst/>
          </a:prstGeom>
          <a:noFill/>
        </p:spPr>
        <p:txBody>
          <a:bodyPr wrap="square" rtlCol="0">
            <a:spAutoFit/>
          </a:bodyPr>
          <a:lstStyle/>
          <a:p>
            <a:r>
              <a:rPr lang="en-US" sz="2000" dirty="0"/>
              <a:t>Presented by:- Ritik Nandanwar</a:t>
            </a:r>
          </a:p>
        </p:txBody>
      </p:sp>
    </p:spTree>
    <p:extLst>
      <p:ext uri="{BB962C8B-B14F-4D97-AF65-F5344CB8AC3E}">
        <p14:creationId xmlns:p14="http://schemas.microsoft.com/office/powerpoint/2010/main" val="3162041051"/>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20</TotalTime>
  <Words>400</Words>
  <Application>Microsoft Office PowerPoint</Application>
  <PresentationFormat>Widescreen</PresentationFormat>
  <Paragraphs>13</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Gill Sans Nova</vt:lpstr>
      <vt:lpstr>Times New Roman</vt:lpstr>
      <vt:lpstr>GradientVTI</vt:lpstr>
      <vt:lpstr>Introduction to Problem Statement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Ritik Nandanwar</dc:creator>
  <cp:lastModifiedBy>Ritik Nandanwar</cp:lastModifiedBy>
  <cp:revision>7</cp:revision>
  <dcterms:created xsi:type="dcterms:W3CDTF">2020-12-03T10:43:52Z</dcterms:created>
  <dcterms:modified xsi:type="dcterms:W3CDTF">2020-12-05T10:13:08Z</dcterms:modified>
</cp:coreProperties>
</file>