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03945C-8A2D-4360-A256-1D0AE0E7E8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1251746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3945C-8A2D-4360-A256-1D0AE0E7E8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244998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3945C-8A2D-4360-A256-1D0AE0E7E8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D3F04-A702-4E3F-8820-3CD9D51B0B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6367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3945C-8A2D-4360-A256-1D0AE0E7E8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1428403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3945C-8A2D-4360-A256-1D0AE0E7E8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D3F04-A702-4E3F-8820-3CD9D51B0B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3319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3945C-8A2D-4360-A256-1D0AE0E7E8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477324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3945C-8A2D-4360-A256-1D0AE0E7E8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2305687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3945C-8A2D-4360-A256-1D0AE0E7E8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239147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3945C-8A2D-4360-A256-1D0AE0E7E8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128562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3945C-8A2D-4360-A256-1D0AE0E7E8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306904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03945C-8A2D-4360-A256-1D0AE0E7E838}"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214356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03945C-8A2D-4360-A256-1D0AE0E7E838}" type="datetimeFigureOut">
              <a:rPr lang="en-US" smtClean="0"/>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195449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03945C-8A2D-4360-A256-1D0AE0E7E838}" type="datetimeFigureOut">
              <a:rPr lang="en-US" smtClean="0"/>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244044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3945C-8A2D-4360-A256-1D0AE0E7E838}" type="datetimeFigureOut">
              <a:rPr lang="en-US" smtClean="0"/>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405213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03945C-8A2D-4360-A256-1D0AE0E7E838}"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D3F04-A702-4E3F-8820-3CD9D51B0B83}" type="slidenum">
              <a:rPr lang="en-US" smtClean="0"/>
              <a:t>‹#›</a:t>
            </a:fld>
            <a:endParaRPr lang="en-US"/>
          </a:p>
        </p:txBody>
      </p:sp>
    </p:spTree>
    <p:extLst>
      <p:ext uri="{BB962C8B-B14F-4D97-AF65-F5344CB8AC3E}">
        <p14:creationId xmlns:p14="http://schemas.microsoft.com/office/powerpoint/2010/main" val="337995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D3F04-A702-4E3F-8820-3CD9D51B0B83}" type="slidenum">
              <a:rPr lang="en-US" smtClean="0"/>
              <a:t>‹#›</a:t>
            </a:fld>
            <a:endParaRPr lang="en-US"/>
          </a:p>
        </p:txBody>
      </p:sp>
      <p:sp>
        <p:nvSpPr>
          <p:cNvPr id="5" name="Date Placeholder 4"/>
          <p:cNvSpPr>
            <a:spLocks noGrp="1"/>
          </p:cNvSpPr>
          <p:nvPr>
            <p:ph type="dt" sz="half" idx="10"/>
          </p:nvPr>
        </p:nvSpPr>
        <p:spPr/>
        <p:txBody>
          <a:bodyPr/>
          <a:lstStyle/>
          <a:p>
            <a:fld id="{9003945C-8A2D-4360-A256-1D0AE0E7E838}" type="datetimeFigureOut">
              <a:rPr lang="en-US" smtClean="0"/>
              <a:t>9/10/2020</a:t>
            </a:fld>
            <a:endParaRPr lang="en-US"/>
          </a:p>
        </p:txBody>
      </p:sp>
    </p:spTree>
    <p:extLst>
      <p:ext uri="{BB962C8B-B14F-4D97-AF65-F5344CB8AC3E}">
        <p14:creationId xmlns:p14="http://schemas.microsoft.com/office/powerpoint/2010/main" val="129976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03945C-8A2D-4360-A256-1D0AE0E7E838}" type="datetimeFigureOut">
              <a:rPr lang="en-US" smtClean="0"/>
              <a:t>9/10/2020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5D3F04-A702-4E3F-8820-3CD9D51B0B83}" type="slidenum">
              <a:rPr lang="en-US" smtClean="0"/>
              <a:t>‹#›</a:t>
            </a:fld>
            <a:endParaRPr lang="en-US"/>
          </a:p>
        </p:txBody>
      </p:sp>
    </p:spTree>
    <p:extLst>
      <p:ext uri="{BB962C8B-B14F-4D97-AF65-F5344CB8AC3E}">
        <p14:creationId xmlns:p14="http://schemas.microsoft.com/office/powerpoint/2010/main" val="41924407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1" name="Rectangle 5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Isosceles Triangle 5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 name="TextBox 7">
            <a:extLst>
              <a:ext uri="{FF2B5EF4-FFF2-40B4-BE49-F238E27FC236}">
                <a16:creationId xmlns:a16="http://schemas.microsoft.com/office/drawing/2014/main" id="{732FB648-A6D9-4659-B121-F609C29567BA}"/>
              </a:ext>
            </a:extLst>
          </p:cNvPr>
          <p:cNvSpPr txBox="1"/>
          <p:nvPr/>
        </p:nvSpPr>
        <p:spPr>
          <a:xfrm>
            <a:off x="673754" y="643467"/>
            <a:ext cx="4203045" cy="1375608"/>
          </a:xfrm>
        </p:spPr>
        <p:txBody>
          <a:bodyPr vert="horz" lIns="91440" tIns="45720" rIns="91440" bIns="45720" rtlCol="0" anchor="ctr">
            <a:normAutofit/>
          </a:bodyPr>
          <a:lstStyle/>
          <a:p>
            <a:pPr>
              <a:spcBef>
                <a:spcPct val="0"/>
              </a:spcBef>
              <a:spcAft>
                <a:spcPts val="600"/>
              </a:spcAft>
            </a:pPr>
            <a:r>
              <a:rPr lang="en-US" sz="3600" b="1">
                <a:solidFill>
                  <a:schemeClr val="bg1"/>
                </a:solidFill>
                <a:latin typeface="+mj-lt"/>
                <a:ea typeface="+mj-ea"/>
                <a:cs typeface="+mj-cs"/>
              </a:rPr>
              <a:t>Business Process Management</a:t>
            </a:r>
          </a:p>
        </p:txBody>
      </p:sp>
      <p:sp>
        <p:nvSpPr>
          <p:cNvPr id="11" name="TextBox 10">
            <a:extLst>
              <a:ext uri="{FF2B5EF4-FFF2-40B4-BE49-F238E27FC236}">
                <a16:creationId xmlns:a16="http://schemas.microsoft.com/office/drawing/2014/main" id="{22D34E72-F43D-4485-AE5C-40F0B4D06D91}"/>
              </a:ext>
            </a:extLst>
          </p:cNvPr>
          <p:cNvSpPr txBox="1"/>
          <p:nvPr/>
        </p:nvSpPr>
        <p:spPr>
          <a:xfrm>
            <a:off x="673754" y="2160590"/>
            <a:ext cx="3973943" cy="3440110"/>
          </a:xfr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300">
                <a:solidFill>
                  <a:schemeClr val="bg1"/>
                </a:solidFill>
              </a:rPr>
              <a:t>1) BPM is a process automation technology that includes the efficient coordination of people,system and data</a:t>
            </a:r>
          </a:p>
          <a:p>
            <a:pPr>
              <a:lnSpc>
                <a:spcPct val="90000"/>
              </a:lnSpc>
              <a:spcBef>
                <a:spcPts val="1000"/>
              </a:spcBef>
              <a:buClr>
                <a:schemeClr val="accent1"/>
              </a:buClr>
              <a:buSzPct val="80000"/>
              <a:buFont typeface="Wingdings 3" charset="2"/>
              <a:buChar char=""/>
            </a:pPr>
            <a:endParaRPr lang="en-US" sz="1300">
              <a:solidFill>
                <a:schemeClr val="bg1"/>
              </a:solidFill>
            </a:endParaRPr>
          </a:p>
          <a:p>
            <a:pPr>
              <a:lnSpc>
                <a:spcPct val="90000"/>
              </a:lnSpc>
              <a:spcBef>
                <a:spcPts val="1000"/>
              </a:spcBef>
              <a:buClr>
                <a:schemeClr val="accent1"/>
              </a:buClr>
              <a:buSzPct val="80000"/>
              <a:buFont typeface="Wingdings 3" charset="2"/>
              <a:buChar char=""/>
            </a:pPr>
            <a:r>
              <a:rPr lang="en-US" sz="1300">
                <a:solidFill>
                  <a:schemeClr val="bg1"/>
                </a:solidFill>
              </a:rPr>
              <a:t>2) The objective of BPM is to ensure that the operational and business process infrastructure </a:t>
            </a:r>
            <a:r>
              <a:rPr lang="en-US" sz="1300" b="1">
                <a:solidFill>
                  <a:schemeClr val="bg1"/>
                </a:solidFill>
              </a:rPr>
              <a:t>is </a:t>
            </a:r>
            <a:r>
              <a:rPr lang="en-US" sz="1300">
                <a:solidFill>
                  <a:schemeClr val="bg1"/>
                </a:solidFill>
              </a:rPr>
              <a:t>solid. Therefore, it acts as a base layer in the organization, automating the behavior of complex processes that require people to intervene in data entry and decision making, the use of systems at specific moments such as calculations or integrations, control of actions and data generation and storage</a:t>
            </a:r>
            <a:endParaRPr lang="en-US" sz="1300" dirty="0">
              <a:solidFill>
                <a:schemeClr val="bg1"/>
              </a:solidFill>
            </a:endParaRPr>
          </a:p>
        </p:txBody>
      </p:sp>
      <p:pic>
        <p:nvPicPr>
          <p:cNvPr id="5" name="Picture 4" descr="A picture containing electronics, device, sign&#10;&#10;Description automatically generated">
            <a:extLst>
              <a:ext uri="{FF2B5EF4-FFF2-40B4-BE49-F238E27FC236}">
                <a16:creationId xmlns:a16="http://schemas.microsoft.com/office/drawing/2014/main" id="{F2E2EFD4-5BEE-4DB8-B9F0-B4DDBCC38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616" y="972608"/>
            <a:ext cx="4900269" cy="4900269"/>
          </a:xfrm>
          <a:prstGeom prst="rect">
            <a:avLst/>
          </a:prstGeom>
        </p:spPr>
      </p:pic>
      <p:sp>
        <p:nvSpPr>
          <p:cNvPr id="57" name="Isosceles Triangle 5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4446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9">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sky&#10;&#10;Description automatically generated">
            <a:extLst>
              <a:ext uri="{FF2B5EF4-FFF2-40B4-BE49-F238E27FC236}">
                <a16:creationId xmlns:a16="http://schemas.microsoft.com/office/drawing/2014/main" id="{A76DC2C6-3441-44D9-A930-FD0311ADF81A}"/>
              </a:ext>
            </a:extLst>
          </p:cNvPr>
          <p:cNvPicPr>
            <a:picLocks noChangeAspect="1"/>
          </p:cNvPicPr>
          <p:nvPr/>
        </p:nvPicPr>
        <p:blipFill rotWithShape="1">
          <a:blip r:embed="rId2">
            <a:duotone>
              <a:prstClr val="black"/>
              <a:schemeClr val="tx2">
                <a:tint val="45000"/>
                <a:satMod val="400000"/>
              </a:schemeClr>
            </a:duotone>
            <a:alphaModFix amt="40000"/>
            <a:extLst>
              <a:ext uri="{28A0092B-C50C-407E-A947-70E740481C1C}">
                <a14:useLocalDpi xmlns:a14="http://schemas.microsoft.com/office/drawing/2010/main" val="0"/>
              </a:ext>
            </a:extLst>
          </a:blip>
          <a:srcRect t="2444" b="11349"/>
          <a:stretch/>
        </p:blipFill>
        <p:spPr>
          <a:xfrm>
            <a:off x="20" y="10"/>
            <a:ext cx="12191980" cy="6857990"/>
          </a:xfrm>
          <a:prstGeom prst="rect">
            <a:avLst/>
          </a:prstGeom>
        </p:spPr>
      </p:pic>
      <p:sp>
        <p:nvSpPr>
          <p:cNvPr id="6" name="TextBox 5">
            <a:extLst>
              <a:ext uri="{FF2B5EF4-FFF2-40B4-BE49-F238E27FC236}">
                <a16:creationId xmlns:a16="http://schemas.microsoft.com/office/drawing/2014/main" id="{75FDFCA5-CF63-49E8-BEDF-96D758C715E3}"/>
              </a:ext>
            </a:extLst>
          </p:cNvPr>
          <p:cNvSpPr txBox="1"/>
          <p:nvPr/>
        </p:nvSpPr>
        <p:spPr>
          <a:xfrm>
            <a:off x="677334" y="609600"/>
            <a:ext cx="8596668" cy="1320800"/>
          </a:xfrm>
        </p:spPr>
        <p:txBody>
          <a:bodyPr vert="horz" lIns="91440" tIns="45720" rIns="91440" bIns="45720" rtlCol="0" anchor="t">
            <a:normAutofit/>
          </a:bodyPr>
          <a:lstStyle/>
          <a:p>
            <a:pPr>
              <a:spcBef>
                <a:spcPct val="0"/>
              </a:spcBef>
              <a:spcAft>
                <a:spcPts val="600"/>
              </a:spcAft>
            </a:pPr>
            <a:r>
              <a:rPr lang="en-US" sz="3600" dirty="0">
                <a:solidFill>
                  <a:schemeClr val="accent1"/>
                </a:solidFill>
                <a:effectLst/>
                <a:latin typeface="+mj-lt"/>
                <a:ea typeface="+mj-ea"/>
                <a:cs typeface="+mj-cs"/>
              </a:rPr>
              <a:t>Robotic Process Automation (RPA)</a:t>
            </a:r>
            <a:endParaRPr lang="en-US" sz="3600" dirty="0">
              <a:solidFill>
                <a:schemeClr val="accent1"/>
              </a:solidFill>
              <a:latin typeface="+mj-lt"/>
              <a:ea typeface="+mj-ea"/>
              <a:cs typeface="+mj-cs"/>
            </a:endParaRPr>
          </a:p>
        </p:txBody>
      </p:sp>
      <p:sp>
        <p:nvSpPr>
          <p:cNvPr id="5" name="TextBox 4">
            <a:extLst>
              <a:ext uri="{FF2B5EF4-FFF2-40B4-BE49-F238E27FC236}">
                <a16:creationId xmlns:a16="http://schemas.microsoft.com/office/drawing/2014/main" id="{16BA825F-2A5A-415B-A8D2-0724167A4EC7}"/>
              </a:ext>
            </a:extLst>
          </p:cNvPr>
          <p:cNvSpPr txBox="1"/>
          <p:nvPr/>
        </p:nvSpPr>
        <p:spPr>
          <a:xfrm>
            <a:off x="677334" y="2160589"/>
            <a:ext cx="8596668" cy="3880773"/>
          </a:xfrm>
        </p:spPr>
        <p:txBody>
          <a:bodyPr vert="horz" lIns="91440" tIns="45720" rIns="91440" bIns="45720" rtlCol="0">
            <a:normAutofit/>
          </a:bodyPr>
          <a:lstStyle/>
          <a:p>
            <a:pPr marL="342900" indent="-342900">
              <a:lnSpc>
                <a:spcPct val="90000"/>
              </a:lnSpc>
              <a:spcBef>
                <a:spcPts val="1000"/>
              </a:spcBef>
              <a:buClr>
                <a:schemeClr val="accent1"/>
              </a:buClr>
              <a:buSzPct val="80000"/>
              <a:buFont typeface="Wingdings 3" charset="2"/>
              <a:buChar char=""/>
            </a:pPr>
            <a:r>
              <a:rPr lang="en-US" sz="1500" dirty="0">
                <a:solidFill>
                  <a:srgbClr val="FFFFFF"/>
                </a:solidFill>
                <a:effectLst/>
              </a:rPr>
              <a:t>Robotic Process Automation (RPA)</a:t>
            </a:r>
            <a:r>
              <a:rPr lang="en-US" sz="1500" dirty="0">
                <a:solidFill>
                  <a:srgbClr val="FFFFFF"/>
                </a:solidFill>
              </a:rPr>
              <a:t>is a technology</a:t>
            </a:r>
            <a:r>
              <a:rPr lang="en-US" sz="1500" b="1" dirty="0">
                <a:solidFill>
                  <a:srgbClr val="FFFFFF"/>
                </a:solidFill>
              </a:rPr>
              <a:t> </a:t>
            </a:r>
            <a:r>
              <a:rPr lang="en-US" sz="1500" dirty="0">
                <a:solidFill>
                  <a:srgbClr val="FFFFFF"/>
                </a:solidFill>
              </a:rPr>
              <a:t>which</a:t>
            </a:r>
            <a:r>
              <a:rPr lang="en-US" sz="1500" b="1" dirty="0">
                <a:solidFill>
                  <a:srgbClr val="FFFFFF"/>
                </a:solidFill>
              </a:rPr>
              <a:t> </a:t>
            </a:r>
            <a:r>
              <a:rPr lang="en-US" sz="1500" dirty="0">
                <a:solidFill>
                  <a:srgbClr val="FFFFFF"/>
                </a:solidFill>
              </a:rPr>
              <a:t>aims</a:t>
            </a:r>
            <a:r>
              <a:rPr lang="en-US" sz="1500" b="1" dirty="0">
                <a:solidFill>
                  <a:srgbClr val="FFFFFF"/>
                </a:solidFill>
              </a:rPr>
              <a:t> </a:t>
            </a:r>
            <a:r>
              <a:rPr lang="en-US" sz="1500" dirty="0">
                <a:solidFill>
                  <a:srgbClr val="FFFFFF"/>
                </a:solidFill>
              </a:rPr>
              <a:t>to</a:t>
            </a:r>
            <a:r>
              <a:rPr lang="en-US" sz="1500" b="1" dirty="0">
                <a:solidFill>
                  <a:srgbClr val="FFFFFF"/>
                </a:solidFill>
              </a:rPr>
              <a:t> </a:t>
            </a:r>
            <a:r>
              <a:rPr lang="en-US" sz="1500" dirty="0">
                <a:solidFill>
                  <a:srgbClr val="FFFFFF"/>
                </a:solidFill>
              </a:rPr>
              <a:t>reduce</a:t>
            </a:r>
            <a:r>
              <a:rPr lang="en-US" sz="1500" b="1" dirty="0">
                <a:solidFill>
                  <a:srgbClr val="FFFFFF"/>
                </a:solidFill>
              </a:rPr>
              <a:t> </a:t>
            </a:r>
            <a:r>
              <a:rPr lang="en-US" sz="1500" dirty="0">
                <a:solidFill>
                  <a:srgbClr val="FFFFFF"/>
                </a:solidFill>
              </a:rPr>
              <a:t>human</a:t>
            </a:r>
            <a:r>
              <a:rPr lang="en-US" sz="1500" b="1" dirty="0">
                <a:solidFill>
                  <a:srgbClr val="FFFFFF"/>
                </a:solidFill>
              </a:rPr>
              <a:t> </a:t>
            </a:r>
            <a:r>
              <a:rPr lang="en-US" sz="1500" dirty="0">
                <a:solidFill>
                  <a:srgbClr val="FFFFFF"/>
                </a:solidFill>
              </a:rPr>
              <a:t>intervention</a:t>
            </a:r>
            <a:r>
              <a:rPr lang="en-US" sz="1500" b="1" dirty="0">
                <a:solidFill>
                  <a:srgbClr val="FFFFFF"/>
                </a:solidFill>
              </a:rPr>
              <a:t> </a:t>
            </a:r>
            <a:r>
              <a:rPr lang="en-US" sz="1500" dirty="0">
                <a:solidFill>
                  <a:srgbClr val="FFFFFF"/>
                </a:solidFill>
              </a:rPr>
              <a:t>in</a:t>
            </a:r>
            <a:r>
              <a:rPr lang="en-US" sz="1500" b="1" dirty="0">
                <a:solidFill>
                  <a:srgbClr val="FFFFFF"/>
                </a:solidFill>
              </a:rPr>
              <a:t> </a:t>
            </a:r>
            <a:r>
              <a:rPr lang="en-US" sz="1500" dirty="0">
                <a:solidFill>
                  <a:srgbClr val="FFFFFF"/>
                </a:solidFill>
              </a:rPr>
              <a:t>computer</a:t>
            </a:r>
            <a:r>
              <a:rPr lang="en-US" sz="1500" b="1" dirty="0">
                <a:solidFill>
                  <a:srgbClr val="FFFFFF"/>
                </a:solidFill>
              </a:rPr>
              <a:t> </a:t>
            </a:r>
            <a:r>
              <a:rPr lang="en-US" sz="1500" dirty="0">
                <a:solidFill>
                  <a:srgbClr val="FFFFFF"/>
                </a:solidFill>
              </a:rPr>
              <a:t>applications, especially in repetitive tasks that vary very little in each iteration.</a:t>
            </a:r>
          </a:p>
          <a:p>
            <a:pPr marL="342900" indent="-342900">
              <a:lnSpc>
                <a:spcPct val="90000"/>
              </a:lnSpc>
              <a:spcBef>
                <a:spcPts val="1000"/>
              </a:spcBef>
              <a:buClr>
                <a:schemeClr val="accent1"/>
              </a:buClr>
              <a:buSzPct val="80000"/>
              <a:buFont typeface="Wingdings 3" charset="2"/>
              <a:buChar char=""/>
            </a:pPr>
            <a:endParaRPr lang="en-US" sz="1500" dirty="0">
              <a:solidFill>
                <a:srgbClr val="FFFFFF"/>
              </a:solidFill>
            </a:endParaRPr>
          </a:p>
          <a:p>
            <a:pPr marL="342900" indent="-342900">
              <a:lnSpc>
                <a:spcPct val="90000"/>
              </a:lnSpc>
              <a:spcBef>
                <a:spcPts val="1000"/>
              </a:spcBef>
              <a:buClr>
                <a:schemeClr val="accent1"/>
              </a:buClr>
              <a:buSzPct val="80000"/>
              <a:buFont typeface="Wingdings 3" charset="2"/>
              <a:buChar char=""/>
            </a:pPr>
            <a:r>
              <a:rPr lang="en-US" sz="1500" dirty="0">
                <a:solidFill>
                  <a:srgbClr val="FFFFFF"/>
                </a:solidFill>
              </a:rPr>
              <a:t>RPA works primarily by interacting with “high level”  applications, which are the software layers at the graphic interface level, as oppose to machine language or programming code. Put more simply, it is a type of software that emulates the real interaction that a human would have with conventional computer applications.</a:t>
            </a:r>
          </a:p>
          <a:p>
            <a:pPr marL="342900" indent="-342900">
              <a:lnSpc>
                <a:spcPct val="90000"/>
              </a:lnSpc>
              <a:spcBef>
                <a:spcPts val="1000"/>
              </a:spcBef>
              <a:buClr>
                <a:schemeClr val="accent1"/>
              </a:buClr>
              <a:buSzPct val="80000"/>
              <a:buFont typeface="Wingdings 3" charset="2"/>
              <a:buChar char=""/>
            </a:pPr>
            <a:endParaRPr lang="en-US" sz="1500" dirty="0">
              <a:solidFill>
                <a:srgbClr val="FFFFFF"/>
              </a:solidFill>
            </a:endParaRPr>
          </a:p>
          <a:p>
            <a:pPr marL="342900" indent="-342900">
              <a:lnSpc>
                <a:spcPct val="90000"/>
              </a:lnSpc>
              <a:spcBef>
                <a:spcPts val="1000"/>
              </a:spcBef>
              <a:buClr>
                <a:schemeClr val="accent1"/>
              </a:buClr>
              <a:buSzPct val="80000"/>
              <a:buFont typeface="Wingdings 3" charset="2"/>
              <a:buChar char=""/>
            </a:pPr>
            <a:r>
              <a:rPr lang="en-US" sz="1500" dirty="0">
                <a:solidFill>
                  <a:srgbClr val="FFFFFF"/>
                </a:solidFill>
              </a:rPr>
              <a:t>This technology is suitable to replace simple and repetitive manual tasks such as data entry in applications. This means that employees have more time to focus on other branches of value for the company such as decision-making or improving customer relations .</a:t>
            </a:r>
          </a:p>
          <a:p>
            <a:pPr>
              <a:lnSpc>
                <a:spcPct val="90000"/>
              </a:lnSpc>
              <a:spcBef>
                <a:spcPts val="1000"/>
              </a:spcBef>
              <a:buClr>
                <a:schemeClr val="accent1"/>
              </a:buClr>
              <a:buSzPct val="80000"/>
              <a:buFont typeface="Wingdings 3" charset="2"/>
              <a:buChar char=""/>
            </a:pPr>
            <a:endParaRPr lang="en-US" sz="1500" dirty="0">
              <a:solidFill>
                <a:srgbClr val="FFFFFF"/>
              </a:solidFill>
            </a:endParaRPr>
          </a:p>
          <a:p>
            <a:pPr>
              <a:lnSpc>
                <a:spcPct val="90000"/>
              </a:lnSpc>
              <a:spcBef>
                <a:spcPts val="1000"/>
              </a:spcBef>
              <a:buClr>
                <a:schemeClr val="accent1"/>
              </a:buClr>
              <a:buSzPct val="80000"/>
            </a:pPr>
            <a:r>
              <a:rPr lang="en-US" sz="1500" dirty="0">
                <a:solidFill>
                  <a:srgbClr val="FFFFFF"/>
                </a:solidFill>
              </a:rPr>
              <a:t> </a:t>
            </a:r>
          </a:p>
        </p:txBody>
      </p:sp>
    </p:spTree>
    <p:extLst>
      <p:ext uri="{BB962C8B-B14F-4D97-AF65-F5344CB8AC3E}">
        <p14:creationId xmlns:p14="http://schemas.microsoft.com/office/powerpoint/2010/main" val="33456209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ircuit board&#10;&#10;Description automatically generated">
            <a:extLst>
              <a:ext uri="{FF2B5EF4-FFF2-40B4-BE49-F238E27FC236}">
                <a16:creationId xmlns:a16="http://schemas.microsoft.com/office/drawing/2014/main" id="{A9AFB5AE-D854-4A42-8CB3-13211DA24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1920"/>
            <a:ext cx="6096000" cy="5466080"/>
          </a:xfrm>
          <a:prstGeom prst="rect">
            <a:avLst/>
          </a:prstGeom>
        </p:spPr>
      </p:pic>
      <p:sp>
        <p:nvSpPr>
          <p:cNvPr id="4" name="TextBox 3">
            <a:extLst>
              <a:ext uri="{FF2B5EF4-FFF2-40B4-BE49-F238E27FC236}">
                <a16:creationId xmlns:a16="http://schemas.microsoft.com/office/drawing/2014/main" id="{CBD74ECC-5C8B-48F4-80B1-9CD77140FDA8}"/>
              </a:ext>
            </a:extLst>
          </p:cNvPr>
          <p:cNvSpPr txBox="1"/>
          <p:nvPr/>
        </p:nvSpPr>
        <p:spPr>
          <a:xfrm>
            <a:off x="6096000" y="672008"/>
            <a:ext cx="5720080" cy="8679299"/>
          </a:xfrm>
          <a:prstGeom prst="rect">
            <a:avLst/>
          </a:prstGeom>
          <a:noFill/>
        </p:spPr>
        <p:txBody>
          <a:bodyPr wrap="square" rtlCol="0">
            <a:spAutoFit/>
          </a:bodyPr>
          <a:lstStyle/>
          <a:p>
            <a:pPr marL="342900" indent="-342900">
              <a:buAutoNum type="arabicParenR"/>
            </a:pPr>
            <a:r>
              <a:rPr lang="en-US" dirty="0"/>
              <a:t>Artificial Intelligence is the simulation of    human intelligence by machines.</a:t>
            </a:r>
          </a:p>
          <a:p>
            <a:pPr marL="342900" indent="-342900">
              <a:buAutoNum type="arabicParenR"/>
            </a:pPr>
            <a:endParaRPr lang="en-US" dirty="0"/>
          </a:p>
          <a:p>
            <a:pPr marL="342900" indent="-342900">
              <a:buAutoNum type="arabicParenR"/>
            </a:pPr>
            <a:endParaRPr lang="en-US" dirty="0"/>
          </a:p>
          <a:p>
            <a:pPr marL="342900" indent="-342900">
              <a:buAutoNum type="arabicParenR"/>
            </a:pPr>
            <a:r>
              <a:rPr lang="en-US" dirty="0"/>
              <a:t>Artificial Intelligence encompasses other concepts such as </a:t>
            </a:r>
            <a:r>
              <a:rPr lang="en-US" b="1" dirty="0"/>
              <a:t>Machine Learning, Deep Learning, Natural Language Processing (NLP), Visual Recognition, Big Data</a:t>
            </a:r>
            <a:r>
              <a:rPr lang="en-US" dirty="0"/>
              <a:t>, etc.</a:t>
            </a:r>
          </a:p>
          <a:p>
            <a:pPr marL="342900" indent="-342900">
              <a:buAutoNum type="arabicParenR"/>
            </a:pPr>
            <a:endParaRPr lang="en-US" dirty="0"/>
          </a:p>
          <a:p>
            <a:pPr marL="342900" indent="-342900">
              <a:buAutoNum type="arabicParenR"/>
            </a:pPr>
            <a:endParaRPr lang="en-US" dirty="0"/>
          </a:p>
          <a:p>
            <a:pPr marL="342900" indent="-342900">
              <a:buAutoNum type="arabicParenR"/>
            </a:pPr>
            <a:r>
              <a:rPr lang="en-US" dirty="0"/>
              <a:t>Although it is a very broad concept and covers many levels (from simple automations to complex virtual assistants), </a:t>
            </a:r>
            <a:r>
              <a:rPr lang="en-US" b="1" dirty="0"/>
              <a:t>it is worth highlighting the following virtues in the current business environment</a:t>
            </a:r>
            <a:r>
              <a:rPr lang="en-US" dirty="0"/>
              <a:t>:</a:t>
            </a:r>
          </a:p>
          <a:p>
            <a:r>
              <a:rPr lang="en-US" dirty="0"/>
              <a:t> </a:t>
            </a:r>
          </a:p>
          <a:p>
            <a:r>
              <a:rPr lang="en-US" dirty="0"/>
              <a:t>    &gt;Deciphering patterns from previous experience</a:t>
            </a:r>
          </a:p>
          <a:p>
            <a:r>
              <a:rPr lang="en-US" dirty="0"/>
              <a:t>    &gt;Intelligent decision making.</a:t>
            </a:r>
          </a:p>
          <a:p>
            <a:r>
              <a:rPr lang="en-US" dirty="0"/>
              <a:t>    &gt;Prescriptive and predictive analytics.</a:t>
            </a:r>
          </a:p>
          <a:p>
            <a:r>
              <a:rPr lang="en-US" dirty="0"/>
              <a:t>    &gt;Improving the user experience.</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endParaRPr lang="en-US" b="1" dirty="0"/>
          </a:p>
          <a:p>
            <a:r>
              <a:rPr lang="en-US" b="1" dirty="0"/>
              <a:t> </a:t>
            </a:r>
            <a:endParaRPr lang="en-US" dirty="0"/>
          </a:p>
          <a:p>
            <a:endParaRPr lang="en-US" dirty="0"/>
          </a:p>
          <a:p>
            <a:endParaRPr lang="en-US" dirty="0"/>
          </a:p>
          <a:p>
            <a:endParaRPr lang="en-US" dirty="0"/>
          </a:p>
          <a:p>
            <a:endParaRPr lang="en-US" dirty="0"/>
          </a:p>
          <a:p>
            <a:endParaRPr lang="en-US" dirty="0"/>
          </a:p>
          <a:p>
            <a:pPr algn="just"/>
            <a:endParaRPr lang="en-US" dirty="0"/>
          </a:p>
        </p:txBody>
      </p:sp>
      <p:sp>
        <p:nvSpPr>
          <p:cNvPr id="5" name="TextBox 4">
            <a:extLst>
              <a:ext uri="{FF2B5EF4-FFF2-40B4-BE49-F238E27FC236}">
                <a16:creationId xmlns:a16="http://schemas.microsoft.com/office/drawing/2014/main" id="{690A6936-8B0A-40B3-A438-59A254FAD8FD}"/>
              </a:ext>
            </a:extLst>
          </p:cNvPr>
          <p:cNvSpPr txBox="1"/>
          <p:nvPr/>
        </p:nvSpPr>
        <p:spPr>
          <a:xfrm>
            <a:off x="304800" y="111760"/>
            <a:ext cx="4358640" cy="1200329"/>
          </a:xfrm>
          <a:prstGeom prst="rect">
            <a:avLst/>
          </a:prstGeom>
          <a:noFill/>
        </p:spPr>
        <p:txBody>
          <a:bodyPr wrap="square" rtlCol="0">
            <a:spAutoFit/>
          </a:bodyPr>
          <a:lstStyle/>
          <a:p>
            <a:r>
              <a:rPr lang="en-US" sz="3600"/>
              <a:t>Artificial</a:t>
            </a:r>
            <a:r>
              <a:rPr lang="en-US"/>
              <a:t> </a:t>
            </a:r>
            <a:r>
              <a:rPr lang="en-US" sz="3600"/>
              <a:t>Intelligence</a:t>
            </a:r>
            <a:endParaRPr lang="en-US" sz="3600" dirty="0"/>
          </a:p>
        </p:txBody>
      </p:sp>
    </p:spTree>
    <p:extLst>
      <p:ext uri="{BB962C8B-B14F-4D97-AF65-F5344CB8AC3E}">
        <p14:creationId xmlns:p14="http://schemas.microsoft.com/office/powerpoint/2010/main" val="96631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2" name="Rectangle 6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Isosceles Triangle 6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948209BC-5557-438B-9589-CF3A01155D27}"/>
              </a:ext>
            </a:extLst>
          </p:cNvPr>
          <p:cNvSpPr txBox="1"/>
          <p:nvPr/>
        </p:nvSpPr>
        <p:spPr>
          <a:xfrm>
            <a:off x="673754" y="643467"/>
            <a:ext cx="4203045" cy="1375608"/>
          </a:xfrm>
        </p:spPr>
        <p:txBody>
          <a:bodyPr vert="horz" lIns="91440" tIns="45720" rIns="91440" bIns="45720" rtlCol="0" anchor="ctr">
            <a:normAutofit/>
          </a:bodyPr>
          <a:lstStyle/>
          <a:p>
            <a:pPr>
              <a:spcBef>
                <a:spcPct val="0"/>
              </a:spcBef>
              <a:spcAft>
                <a:spcPts val="600"/>
              </a:spcAft>
            </a:pPr>
            <a:r>
              <a:rPr lang="en-US" sz="3600">
                <a:solidFill>
                  <a:schemeClr val="bg1"/>
                </a:solidFill>
                <a:latin typeface="+mj-lt"/>
                <a:ea typeface="+mj-ea"/>
                <a:cs typeface="+mj-cs"/>
              </a:rPr>
              <a:t>Integration</a:t>
            </a:r>
          </a:p>
        </p:txBody>
      </p:sp>
      <p:sp>
        <p:nvSpPr>
          <p:cNvPr id="5" name="TextBox 4">
            <a:extLst>
              <a:ext uri="{FF2B5EF4-FFF2-40B4-BE49-F238E27FC236}">
                <a16:creationId xmlns:a16="http://schemas.microsoft.com/office/drawing/2014/main" id="{DEF4B780-3502-4EA1-8798-62D26DDC1A38}"/>
              </a:ext>
            </a:extLst>
          </p:cNvPr>
          <p:cNvSpPr txBox="1"/>
          <p:nvPr/>
        </p:nvSpPr>
        <p:spPr>
          <a:xfrm>
            <a:off x="673754" y="2160590"/>
            <a:ext cx="3973943" cy="3440110"/>
          </a:xfrm>
        </p:spPr>
        <p:txBody>
          <a:bodyPr vert="horz" lIns="91440" tIns="45720" rIns="91440" bIns="45720" rtlCol="0">
            <a:normAutofit/>
          </a:bodyPr>
          <a:lstStyle/>
          <a:p>
            <a:pPr marL="342900" indent="-342900">
              <a:lnSpc>
                <a:spcPct val="90000"/>
              </a:lnSpc>
              <a:spcBef>
                <a:spcPts val="1000"/>
              </a:spcBef>
              <a:buClr>
                <a:schemeClr val="accent1"/>
              </a:buClr>
              <a:buSzPct val="80000"/>
              <a:buFont typeface="Wingdings 3" charset="2"/>
              <a:buChar char=""/>
            </a:pPr>
            <a:r>
              <a:rPr lang="en-US" sz="1000">
                <a:solidFill>
                  <a:schemeClr val="bg1"/>
                </a:solidFill>
              </a:rPr>
              <a:t>The connection and integration between system.is one of the biggest headaches for a company, since each system or software has its own peculiarities.</a:t>
            </a:r>
          </a:p>
          <a:p>
            <a:pPr marL="342900" indent="-342900">
              <a:lnSpc>
                <a:spcPct val="90000"/>
              </a:lnSpc>
              <a:spcBef>
                <a:spcPts val="1000"/>
              </a:spcBef>
              <a:buClr>
                <a:schemeClr val="accent1"/>
              </a:buClr>
              <a:buSzPct val="80000"/>
              <a:buFont typeface="Wingdings 3" charset="2"/>
              <a:buChar char=""/>
            </a:pPr>
            <a:endParaRPr lang="en-US" sz="1000">
              <a:solidFill>
                <a:schemeClr val="bg1"/>
              </a:solidFill>
            </a:endParaRPr>
          </a:p>
          <a:p>
            <a:pPr marL="342900" indent="-342900">
              <a:lnSpc>
                <a:spcPct val="90000"/>
              </a:lnSpc>
              <a:spcBef>
                <a:spcPts val="1000"/>
              </a:spcBef>
              <a:buClr>
                <a:schemeClr val="accent1"/>
              </a:buClr>
              <a:buSzPct val="80000"/>
              <a:buFont typeface="Wingdings 3" charset="2"/>
              <a:buChar char=""/>
            </a:pPr>
            <a:r>
              <a:rPr lang="en-US" sz="1000">
                <a:solidFill>
                  <a:schemeClr val="bg1"/>
                </a:solidFill>
              </a:rPr>
              <a:t>They generally offer an Application Programming Interface (API) to interact with, which is usually based on some standard such as SOAP (applied in Web Services) or REST (based on HTTP protocol), for example.</a:t>
            </a:r>
          </a:p>
          <a:p>
            <a:pPr marL="342900" indent="-342900">
              <a:lnSpc>
                <a:spcPct val="90000"/>
              </a:lnSpc>
              <a:spcBef>
                <a:spcPts val="1000"/>
              </a:spcBef>
              <a:buClr>
                <a:schemeClr val="accent1"/>
              </a:buClr>
              <a:buSzPct val="80000"/>
              <a:buFont typeface="Wingdings 3" charset="2"/>
              <a:buChar char=""/>
            </a:pPr>
            <a:endParaRPr lang="en-US" sz="1000">
              <a:solidFill>
                <a:schemeClr val="bg1"/>
              </a:solidFill>
            </a:endParaRPr>
          </a:p>
          <a:p>
            <a:pPr marL="342900" indent="-342900">
              <a:lnSpc>
                <a:spcPct val="90000"/>
              </a:lnSpc>
              <a:spcBef>
                <a:spcPts val="1000"/>
              </a:spcBef>
              <a:buClr>
                <a:schemeClr val="accent1"/>
              </a:buClr>
              <a:buSzPct val="80000"/>
              <a:buFont typeface="Wingdings 3" charset="2"/>
              <a:buChar char=""/>
            </a:pPr>
            <a:r>
              <a:rPr lang="en-US" sz="1000">
                <a:solidFill>
                  <a:schemeClr val="bg1"/>
                </a:solidFill>
              </a:rPr>
              <a:t>Integrations usually require code, but with a platform such as AuraPortal, in addition to managing BPM processes, you can have native connectors (for example, with SAP or Dynamics CRM) and make connections based on SOAP or REST without using code and in a fast and simple way.</a:t>
            </a:r>
          </a:p>
          <a:p>
            <a:pPr marL="342900" indent="-342900">
              <a:lnSpc>
                <a:spcPct val="90000"/>
              </a:lnSpc>
              <a:spcBef>
                <a:spcPts val="1000"/>
              </a:spcBef>
              <a:buClr>
                <a:schemeClr val="accent1"/>
              </a:buClr>
              <a:buSzPct val="80000"/>
              <a:buFont typeface="Wingdings 3" charset="2"/>
              <a:buChar char=""/>
            </a:pPr>
            <a:endParaRPr lang="en-US" sz="1000">
              <a:solidFill>
                <a:schemeClr val="bg1"/>
              </a:solidFill>
            </a:endParaRPr>
          </a:p>
          <a:p>
            <a:pPr marL="342900" indent="-342900">
              <a:lnSpc>
                <a:spcPct val="90000"/>
              </a:lnSpc>
              <a:spcBef>
                <a:spcPts val="1000"/>
              </a:spcBef>
              <a:buClr>
                <a:schemeClr val="accent1"/>
              </a:buClr>
              <a:buSzPct val="80000"/>
              <a:buFont typeface="Wingdings 3" charset="2"/>
              <a:buChar char=""/>
            </a:pPr>
            <a:r>
              <a:rPr lang="en-US" sz="1000">
                <a:solidFill>
                  <a:schemeClr val="bg1"/>
                </a:solidFill>
              </a:rPr>
              <a:t>For cases in which it is not possible to integrate via API, we would opt for RPA to undertake a superficial integration at the graphic interface level.</a:t>
            </a:r>
          </a:p>
          <a:p>
            <a:pPr marL="342900" indent="-342900">
              <a:lnSpc>
                <a:spcPct val="90000"/>
              </a:lnSpc>
              <a:spcBef>
                <a:spcPts val="1000"/>
              </a:spcBef>
              <a:buClr>
                <a:schemeClr val="accent1"/>
              </a:buClr>
              <a:buSzPct val="80000"/>
              <a:buFont typeface="Wingdings 3" charset="2"/>
              <a:buChar char=""/>
            </a:pPr>
            <a:endParaRPr lang="en-US" sz="1000">
              <a:solidFill>
                <a:schemeClr val="bg1"/>
              </a:solidFill>
            </a:endParaRPr>
          </a:p>
          <a:p>
            <a:pPr>
              <a:lnSpc>
                <a:spcPct val="90000"/>
              </a:lnSpc>
              <a:spcBef>
                <a:spcPts val="1000"/>
              </a:spcBef>
              <a:buClr>
                <a:schemeClr val="accent1"/>
              </a:buClr>
              <a:buSzPct val="80000"/>
              <a:buFont typeface="Wingdings 3" charset="2"/>
              <a:buChar char=""/>
            </a:pPr>
            <a:endParaRPr lang="en-US" sz="1000">
              <a:solidFill>
                <a:schemeClr val="bg1"/>
              </a:solidFill>
            </a:endParaRPr>
          </a:p>
        </p:txBody>
      </p:sp>
      <p:pic>
        <p:nvPicPr>
          <p:cNvPr id="3" name="Picture 2" descr="A close up of a logo&#10;&#10;Description automatically generated">
            <a:extLst>
              <a:ext uri="{FF2B5EF4-FFF2-40B4-BE49-F238E27FC236}">
                <a16:creationId xmlns:a16="http://schemas.microsoft.com/office/drawing/2014/main" id="{CEEDB503-0402-4466-800C-F576EB4455A6}"/>
              </a:ext>
            </a:extLst>
          </p:cNvPr>
          <p:cNvPicPr>
            <a:picLocks noChangeAspect="1"/>
          </p:cNvPicPr>
          <p:nvPr/>
        </p:nvPicPr>
        <p:blipFill rotWithShape="1">
          <a:blip r:embed="rId2">
            <a:extLst>
              <a:ext uri="{28A0092B-C50C-407E-A947-70E740481C1C}">
                <a14:useLocalDpi xmlns:a14="http://schemas.microsoft.com/office/drawing/2010/main" val="0"/>
              </a:ext>
            </a:extLst>
          </a:blip>
          <a:srcRect l="33064" r="20966" b="115"/>
          <a:stretch/>
        </p:blipFill>
        <p:spPr>
          <a:xfrm>
            <a:off x="6688380" y="575130"/>
            <a:ext cx="2221052" cy="5579154"/>
          </a:xfrm>
          <a:prstGeom prst="rect">
            <a:avLst/>
          </a:prstGeom>
        </p:spPr>
      </p:pic>
      <p:sp>
        <p:nvSpPr>
          <p:cNvPr id="68" name="Isosceles Triangle 6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053675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38</TotalTime>
  <Words>484</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Ritik Nandanwar</dc:creator>
  <cp:lastModifiedBy>Ritik Nandanwar</cp:lastModifiedBy>
  <cp:revision>6</cp:revision>
  <dcterms:created xsi:type="dcterms:W3CDTF">2020-09-10T17:09:54Z</dcterms:created>
  <dcterms:modified xsi:type="dcterms:W3CDTF">2020-09-10T18:02:19Z</dcterms:modified>
</cp:coreProperties>
</file>