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1085" r:id="rId5"/>
    <p:sldId id="1282" r:id="rId6"/>
    <p:sldId id="352" r:id="rId7"/>
    <p:sldId id="1283" r:id="rId8"/>
    <p:sldId id="1284" r:id="rId9"/>
    <p:sldId id="1285" r:id="rId10"/>
    <p:sldId id="1286" r:id="rId11"/>
    <p:sldId id="1287" r:id="rId12"/>
    <p:sldId id="1301" r:id="rId13"/>
    <p:sldId id="1303" r:id="rId14"/>
    <p:sldId id="1302" r:id="rId15"/>
    <p:sldId id="1307" r:id="rId16"/>
    <p:sldId id="1304" r:id="rId17"/>
    <p:sldId id="1306" r:id="rId18"/>
    <p:sldId id="1288" r:id="rId19"/>
    <p:sldId id="1249"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D8C"/>
    <a:srgbClr val="9F5900"/>
    <a:srgbClr val="FF3300"/>
    <a:srgbClr val="FFFFFF"/>
    <a:srgbClr val="C00000"/>
    <a:srgbClr val="F8FFB3"/>
    <a:srgbClr val="BAF8FF"/>
    <a:srgbClr val="92A000"/>
    <a:srgbClr val="00F4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7F0CEA-76D0-60BD-616D-60ACEC830662}" v="27" dt="2024-09-17T08:20:50.9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0" y="4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8</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TOP 5 CROPS AS PER PRODUCTION (TONNES)</a:t>
            </a:r>
            <a:endParaRPr dirty="0"/>
          </a:p>
          <a:p>
            <a:r>
              <a:rPr b="0" dirty="0"/>
              <a:t>No alt text provided</a:t>
            </a:r>
            <a:endParaRPr dirty="0"/>
          </a:p>
          <a:p>
            <a:endParaRPr dirty="0"/>
          </a:p>
          <a:p>
            <a:r>
              <a:rPr b="1" dirty="0"/>
              <a:t>TOP 5 STATES AS PER PRODUCTION (TONNES)</a:t>
            </a:r>
            <a:endParaRPr dirty="0"/>
          </a:p>
          <a:p>
            <a:r>
              <a:rPr b="0" dirty="0"/>
              <a:t>No alt text provided</a:t>
            </a:r>
            <a:endParaRPr dirty="0"/>
          </a:p>
          <a:p>
            <a:endParaRPr dirty="0"/>
          </a:p>
          <a:p>
            <a:r>
              <a:rPr b="1" dirty="0"/>
              <a:t>YEAR-WISE PRODUCTION</a:t>
            </a:r>
            <a:endParaRPr dirty="0"/>
          </a:p>
          <a:p>
            <a:r>
              <a:rPr b="0" dirty="0"/>
              <a:t>No alt text provided</a:t>
            </a:r>
            <a:endParaRPr dirty="0"/>
          </a:p>
          <a:p>
            <a:endParaRPr dirty="0"/>
          </a:p>
          <a:p>
            <a:r>
              <a:rPr b="1" dirty="0"/>
              <a:t>DISTRIBUTION OF THE TOP 5 STATES AS PER PRODUCTION (TONNES)</a:t>
            </a:r>
            <a:endParaRPr dirty="0"/>
          </a:p>
          <a:p>
            <a:r>
              <a:rPr b="0" dirty="0"/>
              <a:t>No alt text provided</a:t>
            </a:r>
            <a:endParaRPr dirty="0"/>
          </a:p>
          <a:p>
            <a:endParaRPr dirty="0"/>
          </a:p>
          <a:p>
            <a:r>
              <a:rPr b="1" dirty="0"/>
              <a:t>DISTRIBUTION OF THE BOTTOM 3 CITIES AS PER PRODUCTION (TONNES)</a:t>
            </a:r>
            <a:endParaRPr dirty="0"/>
          </a:p>
          <a:p>
            <a:r>
              <a:rPr b="0" dirty="0"/>
              <a:t>No alt text provided</a:t>
            </a:r>
            <a:endParaRPr dirty="0"/>
          </a:p>
          <a:p>
            <a:endParaRPr dirty="0"/>
          </a:p>
          <a:p>
            <a:r>
              <a:rPr b="1" dirty="0"/>
              <a:t>treemap</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p:txBody>
      </p:sp>
    </p:spTree>
    <p:extLst>
      <p:ext uri="{BB962C8B-B14F-4D97-AF65-F5344CB8AC3E}">
        <p14:creationId xmlns:p14="http://schemas.microsoft.com/office/powerpoint/2010/main" val="4190457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9531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Total Production</a:t>
            </a:r>
            <a:endParaRPr dirty="0"/>
          </a:p>
          <a:p>
            <a:r>
              <a:rPr b="0" dirty="0"/>
              <a:t>No alt text provided</a:t>
            </a:r>
            <a:endParaRPr dirty="0"/>
          </a:p>
          <a:p>
            <a:endParaRPr dirty="0"/>
          </a:p>
          <a:p>
            <a:r>
              <a:rPr b="1" dirty="0"/>
              <a:t>Total no. of Crops</a:t>
            </a:r>
            <a:endParaRPr dirty="0"/>
          </a:p>
          <a:p>
            <a:r>
              <a:rPr b="0" dirty="0"/>
              <a:t>No alt text provided</a:t>
            </a:r>
            <a:endParaRPr dirty="0"/>
          </a:p>
          <a:p>
            <a:endParaRPr dirty="0"/>
          </a:p>
          <a:p>
            <a:r>
              <a:rPr b="1" dirty="0"/>
              <a:t>Average Production </a:t>
            </a:r>
            <a:endParaRPr dirty="0"/>
          </a:p>
          <a:p>
            <a:r>
              <a:rPr b="0" dirty="0"/>
              <a:t>No alt text provided</a:t>
            </a:r>
            <a:endParaRPr dirty="0"/>
          </a:p>
          <a:p>
            <a:endParaRPr dirty="0"/>
          </a:p>
          <a:p>
            <a:r>
              <a:rPr b="1" dirty="0"/>
              <a:t>No. of States</a:t>
            </a:r>
            <a:endParaRPr dirty="0"/>
          </a:p>
          <a:p>
            <a:r>
              <a:rPr b="0" dirty="0"/>
              <a:t>No alt text provided</a:t>
            </a:r>
            <a:endParaRPr dirty="0"/>
          </a:p>
          <a:p>
            <a:endParaRPr dirty="0"/>
          </a:p>
          <a:p>
            <a:r>
              <a:rPr b="1" dirty="0"/>
              <a:t>No. of Years </a:t>
            </a:r>
            <a:endParaRPr dirty="0"/>
          </a:p>
          <a:p>
            <a:r>
              <a:rPr b="0" dirty="0"/>
              <a:t>No alt text provided</a:t>
            </a:r>
            <a:endParaRPr dirty="0"/>
          </a:p>
          <a:p>
            <a:endParaRPr dirty="0"/>
          </a:p>
          <a:p>
            <a:r>
              <a:rPr b="1" dirty="0"/>
              <a:t>No. of Districts </a:t>
            </a:r>
            <a:endParaRPr dirty="0"/>
          </a:p>
          <a:p>
            <a:r>
              <a:rPr b="0" dirty="0"/>
              <a:t>No alt text provided</a:t>
            </a:r>
            <a:endParaRPr dirty="0"/>
          </a:p>
          <a:p>
            <a:endParaRPr dirty="0"/>
          </a:p>
          <a:p>
            <a:r>
              <a:rPr b="1" dirty="0"/>
              <a:t>Crop - Wise Sum of Production  </a:t>
            </a:r>
            <a:endParaRPr dirty="0"/>
          </a:p>
          <a:p>
            <a:r>
              <a:rPr b="0" dirty="0"/>
              <a:t>No alt text provided</a:t>
            </a:r>
            <a:endParaRPr dirty="0"/>
          </a:p>
          <a:p>
            <a:endParaRPr dirty="0"/>
          </a:p>
          <a:p>
            <a:r>
              <a:rPr b="1" dirty="0"/>
              <a:t>stackedAreaChart</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pieChart</a:t>
            </a:r>
            <a:endParaRPr dirty="0"/>
          </a:p>
          <a:p>
            <a:r>
              <a:rPr b="0" dirty="0"/>
              <a:t>No alt text provided</a:t>
            </a:r>
            <a:endParaRPr dirty="0"/>
          </a:p>
          <a:p>
            <a:endParaRPr dirty="0"/>
          </a:p>
          <a:p>
            <a:r>
              <a:rPr b="1" dirty="0"/>
              <a:t>lineClusteredColumnComboChart</a:t>
            </a:r>
            <a:endParaRPr dirty="0"/>
          </a:p>
          <a:p>
            <a:r>
              <a:rPr b="0" dirty="0"/>
              <a:t>No alt text provided</a:t>
            </a:r>
            <a:endParaRPr dirty="0"/>
          </a:p>
          <a:p>
            <a:endParaRPr dirty="0"/>
          </a:p>
          <a:p>
            <a:r>
              <a:rPr b="1" dirty="0"/>
              <a:t>treemap</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p:txBody>
      </p:sp>
    </p:spTree>
    <p:extLst>
      <p:ext uri="{BB962C8B-B14F-4D97-AF65-F5344CB8AC3E}">
        <p14:creationId xmlns:p14="http://schemas.microsoft.com/office/powerpoint/2010/main" val="638653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9319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7207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61747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9/25/2025</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9/25/2025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627ED9C8-F09A-4D9E-BEC0-4725162E21FF}" type="datetimeFigureOut">
              <a:rPr lang="en-US" smtClean="0"/>
              <a:t>9/25/2025</a:t>
            </a:fld>
            <a:endParaRPr 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29661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4">
            <a:alphaModFix/>
          </a:blip>
          <a:srcRect/>
          <a:stretch/>
        </p:blipFill>
        <p:spPr>
          <a:xfrm>
            <a:off x="7411959" y="234964"/>
            <a:ext cx="852410" cy="2849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 id="214748370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24498a01-2fff-4209-b471-546855ebc2d6/?pbi_source=PowerPoint"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groups/me/reports/24498a01-2fff-4209-b471-546855ebc2d6/?pbi_source=PowerPoint"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app.powerbi.com/groups/me/reports/24498a01-2fff-4209-b471-546855ebc2d6/?pbi_source=PowerPoint"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hyperlink" Target="https://app.powerbi.com/groups/me/reports/24498a01-2fff-4209-b471-546855ebc2d6/?pbi_source=PowerPoint"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black lines&#10;&#10;Description automatically generated">
            <a:extLst>
              <a:ext uri="{FF2B5EF4-FFF2-40B4-BE49-F238E27FC236}">
                <a16:creationId xmlns="" xmlns:a16="http://schemas.microsoft.com/office/drawing/2014/main" id="{8499578D-1974-D02F-8C4E-2E88D065B8F0}"/>
              </a:ext>
            </a:extLst>
          </p:cNvPr>
          <p:cNvPicPr>
            <a:picLocks noChangeAspect="1"/>
          </p:cNvPicPr>
          <p:nvPr/>
        </p:nvPicPr>
        <p:blipFill rotWithShape="1">
          <a:blip r:embed="rId3">
            <a:alphaModFix amt="13000"/>
          </a:blip>
          <a:srcRect l="1234" t="10895" b="18028"/>
          <a:stretch/>
        </p:blipFill>
        <p:spPr>
          <a:xfrm>
            <a:off x="110365" y="656492"/>
            <a:ext cx="8935392" cy="4282831"/>
          </a:xfrm>
          <a:prstGeom prst="rect">
            <a:avLst/>
          </a:prstGeom>
        </p:spPr>
      </p:pic>
      <p:sp>
        <p:nvSpPr>
          <p:cNvPr id="3" name="Rectangle 2">
            <a:extLst>
              <a:ext uri="{FF2B5EF4-FFF2-40B4-BE49-F238E27FC236}">
                <a16:creationId xmlns="" xmlns:a16="http://schemas.microsoft.com/office/drawing/2014/main" id="{94AFB96E-D063-2D80-C867-61F310BAEC2B}"/>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 xmlns:a16="http://schemas.microsoft.com/office/drawing/2014/main" id="{33376896-0AA1-1F1A-0A07-0153EA6E7A5C}"/>
              </a:ext>
            </a:extLst>
          </p:cNvPr>
          <p:cNvSpPr/>
          <p:nvPr/>
        </p:nvSpPr>
        <p:spPr>
          <a:xfrm rot="5400000">
            <a:off x="151054" y="930260"/>
            <a:ext cx="3211467" cy="3291141"/>
          </a:xfrm>
          <a:prstGeom prst="round2SameRect">
            <a:avLst/>
          </a:prstGeom>
          <a:solidFill>
            <a:srgbClr val="22336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 xmlns:a16="http://schemas.microsoft.com/office/drawing/2014/main" id="{B8B40143-E777-9572-674C-6F9FB0A8C197}"/>
              </a:ext>
            </a:extLst>
          </p:cNvPr>
          <p:cNvSpPr/>
          <p:nvPr/>
        </p:nvSpPr>
        <p:spPr>
          <a:xfrm rot="5400000" flipH="1" flipV="1">
            <a:off x="5790159" y="827723"/>
            <a:ext cx="3257551" cy="3450130"/>
          </a:xfrm>
          <a:prstGeom prst="round2Same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Rectangle: Rounded Corners 8">
            <a:extLst>
              <a:ext uri="{FF2B5EF4-FFF2-40B4-BE49-F238E27FC236}">
                <a16:creationId xmlns="" xmlns:a16="http://schemas.microsoft.com/office/drawing/2014/main" id="{C319F0F6-4D63-17C0-67E5-6FB8E80FF122}"/>
              </a:ext>
            </a:extLst>
          </p:cNvPr>
          <p:cNvSpPr/>
          <p:nvPr/>
        </p:nvSpPr>
        <p:spPr>
          <a:xfrm>
            <a:off x="1704929" y="1289956"/>
            <a:ext cx="5734143" cy="2571750"/>
          </a:xfrm>
          <a:prstGeom prst="round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cs typeface="Arial"/>
              </a:rPr>
              <a:t>Student Name </a:t>
            </a:r>
            <a:r>
              <a:rPr lang="en-US" sz="1400" dirty="0" smtClean="0">
                <a:cs typeface="Arial"/>
              </a:rPr>
              <a:t>: RITIKA CHOUHAN</a:t>
            </a:r>
            <a:endParaRPr lang="en-US" sz="1400" dirty="0">
              <a:cs typeface="Arial"/>
            </a:endParaRPr>
          </a:p>
          <a:p>
            <a:r>
              <a:rPr lang="en-US" sz="1400" dirty="0">
                <a:cs typeface="Arial"/>
              </a:rPr>
              <a:t>Student ID </a:t>
            </a:r>
            <a:r>
              <a:rPr lang="en-US" sz="1400" dirty="0" smtClean="0">
                <a:cs typeface="Arial"/>
              </a:rPr>
              <a:t>: </a:t>
            </a:r>
            <a:r>
              <a:rPr lang="en-IN" dirty="0"/>
              <a:t>: STU6686cd0fc9d1e1720110351</a:t>
            </a:r>
            <a:endParaRPr lang="en-US" sz="1400" dirty="0">
              <a:cs typeface="Arial"/>
            </a:endParaRPr>
          </a:p>
          <a:p>
            <a:r>
              <a:rPr lang="en-US" sz="1400" dirty="0">
                <a:cs typeface="Arial"/>
              </a:rPr>
              <a:t>College Name </a:t>
            </a:r>
            <a:r>
              <a:rPr lang="en-US" sz="1400" dirty="0" smtClean="0">
                <a:cs typeface="Arial"/>
              </a:rPr>
              <a:t>: UNIVERSITY OF RAJASTHAN</a:t>
            </a:r>
            <a:endParaRPr lang="en-US" sz="1400" dirty="0"/>
          </a:p>
        </p:txBody>
      </p:sp>
      <p:sp>
        <p:nvSpPr>
          <p:cNvPr id="12" name="Rectangle 11">
            <a:extLst>
              <a:ext uri="{FF2B5EF4-FFF2-40B4-BE49-F238E27FC236}">
                <a16:creationId xmlns="" xmlns:a16="http://schemas.microsoft.com/office/drawing/2014/main" id="{FDF9F27E-3244-EA23-3575-26D9E2441D4F}"/>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1327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hape ,shape ,image ,slicer ,slicer ,slicer ,slicer ,image ,image ,TOP 5 CROPS AS PER PRODUCTION (TONNES) ,TOP 5 STATES AS PER PRODUCTION (TONNES) ,YEAR-WISE PRODUCTION ,DISTRIBUTION OF THE TOP 5 STATES AS PER PRODUCTION (TONNES) ,DISTRIBUTION OF THE BOTTOM 3 CITIES AS PER PRODUCTION (TONNES) ,treemap ,donutChart ,image ,image ,pageNavigator. Please refer to the notes on this slide for details">
            <a:hlinkClick r:id="rId3"/>
          </p:cNvPr>
          <p:cNvPicPr>
            <a:picLocks noChangeAspect="1"/>
          </p:cNvPicPr>
          <p:nvPr/>
        </p:nvPicPr>
        <p:blipFill>
          <a:blip r:embed="rId4"/>
          <a:stretch>
            <a:fillRect/>
          </a:stretch>
        </p:blipFill>
        <p:spPr>
          <a:xfrm>
            <a:off x="57150" y="0"/>
            <a:ext cx="9015413" cy="5143500"/>
          </a:xfrm>
          <a:prstGeom prst="rect">
            <a:avLst/>
          </a:prstGeom>
          <a:noFill/>
        </p:spPr>
      </p:pic>
      <p:sp>
        <p:nvSpPr>
          <p:cNvPr id="4" name="Title" hidden="1"/>
          <p:cNvSpPr>
            <a:spLocks noGrp="1"/>
          </p:cNvSpPr>
          <p:nvPr>
            <p:ph type="title"/>
          </p:nvPr>
        </p:nvSpPr>
        <p:spPr/>
        <p:txBody>
          <a:bodyPr/>
          <a:lstStyle/>
          <a:p>
            <a:r>
              <a:t>Week 2</a:t>
            </a:r>
          </a:p>
        </p:txBody>
      </p:sp>
    </p:spTree>
    <p:extLst>
      <p:ext uri="{BB962C8B-B14F-4D97-AF65-F5344CB8AC3E}">
        <p14:creationId xmlns:p14="http://schemas.microsoft.com/office/powerpoint/2010/main" val="3908530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31032" y="1132902"/>
            <a:ext cx="7597123"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200" dirty="0"/>
          </a:p>
        </p:txBody>
      </p:sp>
      <p:pic>
        <p:nvPicPr>
          <p:cNvPr id="5" name="Picture" title="This slide contains the following visuals: shape ,shape ,image ,slicer ,slicer ,slicer ,slicer ,image ,image ,image ,Total Production ,Total no. of Crops ,Average Production  ,No. of States ,No. of Years  ,No. of Seasons   ,No. of Districts  ,Crop - Wise Sum of Production   ,stackedAreaChart ,image ,funnel ,pivotTable ,treemap ,donutChart ,pageNavigato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Tree>
    <p:extLst>
      <p:ext uri="{BB962C8B-B14F-4D97-AF65-F5344CB8AC3E}">
        <p14:creationId xmlns:p14="http://schemas.microsoft.com/office/powerpoint/2010/main" val="702732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image ,slicer ,slicer ,slicer ,image ,image ,image ,Total Production ,Total no. of Crops ,Average Production  ,No. of States ,No. of Years  ,No. of Districts  ,Crop - Wise Sum of Production   ,stackedAreaChart ,image ,pieChart ,lineClusteredColumnComboChart ,treemap ,donutChart ,pageNavigator. Please refer to the notes on this slide for details">
            <a:hlinkClick r:id="rId3"/>
          </p:cNvPr>
          <p:cNvPicPr>
            <a:picLocks noChangeAspect="1"/>
          </p:cNvPicPr>
          <p:nvPr/>
        </p:nvPicPr>
        <p:blipFill>
          <a:blip r:embed="rId4"/>
          <a:stretch>
            <a:fillRect/>
          </a:stretch>
        </p:blipFill>
        <p:spPr>
          <a:xfrm>
            <a:off x="57150" y="0"/>
            <a:ext cx="9015413" cy="5143500"/>
          </a:xfrm>
          <a:prstGeom prst="rect">
            <a:avLst/>
          </a:prstGeom>
          <a:noFill/>
        </p:spPr>
      </p:pic>
      <p:sp>
        <p:nvSpPr>
          <p:cNvPr id="4" name="Title" hidden="1"/>
          <p:cNvSpPr>
            <a:spLocks noGrp="1"/>
          </p:cNvSpPr>
          <p:nvPr>
            <p:ph type="title"/>
          </p:nvPr>
        </p:nvSpPr>
        <p:spPr/>
        <p:txBody>
          <a:bodyPr/>
          <a:lstStyle/>
          <a:p>
            <a:r>
              <a:t>Season_Autumn</a:t>
            </a:r>
          </a:p>
        </p:txBody>
      </p:sp>
    </p:spTree>
    <p:extLst>
      <p:ext uri="{BB962C8B-B14F-4D97-AF65-F5344CB8AC3E}">
        <p14:creationId xmlns:p14="http://schemas.microsoft.com/office/powerpoint/2010/main" val="2523578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31032" y="1132902"/>
            <a:ext cx="7597123"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200" dirty="0"/>
          </a:p>
        </p:txBody>
      </p:sp>
      <p:pic>
        <p:nvPicPr>
          <p:cNvPr id="4" name="Picture" title="This slide contains the following visuals: shape ,shape ,image ,slicer ,slicer ,slicer ,image ,image ,image ,Total Production ,Total no. of Crops ,Average Production  ,No. of States ,No. of Seasons   ,No. of Districts  ,Crop - Wise Sum of Production   ,pieChart ,image ,columnChart ,tableEx ,donutChart ,pageNavigator. Please refer to the notes on this slide for details">
            <a:hlinkClick r:id="rId3"/>
          </p:cNvPr>
          <p:cNvPicPr>
            <a:picLocks noChangeAspect="1"/>
          </p:cNvPicPr>
          <p:nvPr/>
        </p:nvPicPr>
        <p:blipFill>
          <a:blip r:embed="rId4"/>
          <a:stretch>
            <a:fillRect/>
          </a:stretch>
        </p:blipFill>
        <p:spPr>
          <a:xfrm>
            <a:off x="-212969" y="0"/>
            <a:ext cx="12020550" cy="6858000"/>
          </a:xfrm>
          <a:prstGeom prst="rect">
            <a:avLst/>
          </a:prstGeom>
          <a:noFill/>
        </p:spPr>
      </p:pic>
    </p:spTree>
    <p:extLst>
      <p:ext uri="{BB962C8B-B14F-4D97-AF65-F5344CB8AC3E}">
        <p14:creationId xmlns:p14="http://schemas.microsoft.com/office/powerpoint/2010/main" val="18167958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31032" y="1132902"/>
            <a:ext cx="7597123"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200" dirty="0"/>
          </a:p>
        </p:txBody>
      </p:sp>
      <p:pic>
        <p:nvPicPr>
          <p:cNvPr id="3" name="Picture 2"/>
          <p:cNvPicPr>
            <a:picLocks noChangeAspect="1"/>
          </p:cNvPicPr>
          <p:nvPr/>
        </p:nvPicPr>
        <p:blipFill>
          <a:blip r:embed="rId3"/>
          <a:stretch>
            <a:fillRect/>
          </a:stretch>
        </p:blipFill>
        <p:spPr>
          <a:xfrm>
            <a:off x="0" y="0"/>
            <a:ext cx="9222154" cy="5260692"/>
          </a:xfrm>
          <a:prstGeom prst="rect">
            <a:avLst/>
          </a:prstGeom>
        </p:spPr>
      </p:pic>
    </p:spTree>
    <p:extLst>
      <p:ext uri="{BB962C8B-B14F-4D97-AF65-F5344CB8AC3E}">
        <p14:creationId xmlns:p14="http://schemas.microsoft.com/office/powerpoint/2010/main" val="798986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7928282" cy="37823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200"/>
              </a:spcBef>
              <a:buClr>
                <a:srgbClr val="213163"/>
              </a:buClr>
            </a:pPr>
            <a:r>
              <a:rPr lang="en-US" dirty="0" smtClean="0"/>
              <a:t> The </a:t>
            </a:r>
            <a:r>
              <a:rPr lang="en-US" dirty="0"/>
              <a:t>project delivers valuable insights into India’s agriculture sector and its challenges</a:t>
            </a:r>
            <a:r>
              <a:rPr lang="en-US" dirty="0" smtClean="0"/>
              <a:t>:</a:t>
            </a:r>
          </a:p>
          <a:p>
            <a:pPr marL="173355" indent="-173355">
              <a:spcBef>
                <a:spcPts val="200"/>
              </a:spcBef>
              <a:buClr>
                <a:srgbClr val="213163"/>
              </a:buClr>
              <a:buFont typeface="Arial" panose="020B0604020202020204" pitchFamily="34" charset="0"/>
              <a:buChar char="•"/>
            </a:pPr>
            <a:endParaRPr lang="en-US" dirty="0"/>
          </a:p>
          <a:p>
            <a:pPr>
              <a:spcBef>
                <a:spcPts val="200"/>
              </a:spcBef>
              <a:buClr>
                <a:srgbClr val="213163"/>
              </a:buClr>
            </a:pPr>
            <a:r>
              <a:rPr lang="en-US" dirty="0"/>
              <a:t> </a:t>
            </a:r>
            <a:r>
              <a:rPr lang="en-US" dirty="0" smtClean="0"/>
              <a:t>    </a:t>
            </a:r>
            <a:r>
              <a:rPr lang="en-US" dirty="0"/>
              <a:t>Data-Driven Insights:       </a:t>
            </a:r>
            <a:endParaRPr lang="en-US" dirty="0" smtClean="0"/>
          </a:p>
          <a:p>
            <a:pPr>
              <a:spcBef>
                <a:spcPts val="200"/>
              </a:spcBef>
              <a:buClr>
                <a:srgbClr val="213163"/>
              </a:buClr>
            </a:pPr>
            <a:r>
              <a:rPr lang="en-US" dirty="0" smtClean="0"/>
              <a:t>             Identified </a:t>
            </a:r>
            <a:r>
              <a:rPr lang="en-US" dirty="0"/>
              <a:t>major crops, productive regions, and seasonal variations.       </a:t>
            </a:r>
            <a:endParaRPr lang="en-US" dirty="0" smtClean="0"/>
          </a:p>
          <a:p>
            <a:pPr>
              <a:spcBef>
                <a:spcPts val="200"/>
              </a:spcBef>
              <a:buClr>
                <a:srgbClr val="213163"/>
              </a:buClr>
            </a:pPr>
            <a:r>
              <a:rPr lang="en-US" dirty="0" smtClean="0"/>
              <a:t>             </a:t>
            </a:r>
            <a:r>
              <a:rPr lang="en-US" dirty="0"/>
              <a:t>Highlighted disparities and opportunities for diversification.    </a:t>
            </a:r>
            <a:endParaRPr lang="en-US" dirty="0" smtClean="0"/>
          </a:p>
          <a:p>
            <a:pPr>
              <a:spcBef>
                <a:spcPts val="200"/>
              </a:spcBef>
              <a:buClr>
                <a:srgbClr val="213163"/>
              </a:buClr>
            </a:pPr>
            <a:r>
              <a:rPr lang="en-US" dirty="0"/>
              <a:t> </a:t>
            </a:r>
            <a:r>
              <a:rPr lang="en-US" dirty="0" smtClean="0"/>
              <a:t>    Interactive </a:t>
            </a:r>
            <a:r>
              <a:rPr lang="en-US" dirty="0"/>
              <a:t>Dashboard:        </a:t>
            </a:r>
            <a:endParaRPr lang="en-US" dirty="0" smtClean="0"/>
          </a:p>
          <a:p>
            <a:pPr>
              <a:spcBef>
                <a:spcPts val="200"/>
              </a:spcBef>
              <a:buClr>
                <a:srgbClr val="213163"/>
              </a:buClr>
            </a:pPr>
            <a:r>
              <a:rPr lang="en-US" dirty="0"/>
              <a:t> </a:t>
            </a:r>
            <a:r>
              <a:rPr lang="en-US" dirty="0" smtClean="0"/>
              <a:t>            Provides </a:t>
            </a:r>
            <a:r>
              <a:rPr lang="en-US" dirty="0"/>
              <a:t>policymakers with actionable insights.        </a:t>
            </a:r>
            <a:endParaRPr lang="en-US" dirty="0" smtClean="0"/>
          </a:p>
          <a:p>
            <a:pPr>
              <a:spcBef>
                <a:spcPts val="200"/>
              </a:spcBef>
              <a:buClr>
                <a:srgbClr val="213163"/>
              </a:buClr>
            </a:pPr>
            <a:r>
              <a:rPr lang="en-US" dirty="0"/>
              <a:t> </a:t>
            </a:r>
            <a:r>
              <a:rPr lang="en-US" dirty="0" smtClean="0"/>
              <a:t>            Supports </a:t>
            </a:r>
            <a:r>
              <a:rPr lang="en-US" dirty="0"/>
              <a:t>informed decision-making for equitable development.   </a:t>
            </a:r>
            <a:endParaRPr lang="en-US" dirty="0" smtClean="0"/>
          </a:p>
          <a:p>
            <a:pPr>
              <a:spcBef>
                <a:spcPts val="200"/>
              </a:spcBef>
              <a:buClr>
                <a:srgbClr val="213163"/>
              </a:buClr>
            </a:pPr>
            <a:r>
              <a:rPr lang="en-US" dirty="0" smtClean="0"/>
              <a:t>      Future </a:t>
            </a:r>
            <a:r>
              <a:rPr lang="en-US" dirty="0"/>
              <a:t>Potential:       </a:t>
            </a:r>
            <a:endParaRPr lang="en-US" dirty="0" smtClean="0"/>
          </a:p>
          <a:p>
            <a:pPr>
              <a:spcBef>
                <a:spcPts val="200"/>
              </a:spcBef>
              <a:buClr>
                <a:srgbClr val="213163"/>
              </a:buClr>
            </a:pPr>
            <a:r>
              <a:rPr lang="en-US" dirty="0"/>
              <a:t> </a:t>
            </a:r>
            <a:r>
              <a:rPr lang="en-US" dirty="0" smtClean="0"/>
              <a:t>             </a:t>
            </a:r>
            <a:r>
              <a:rPr lang="en-US" dirty="0"/>
              <a:t>Expand the dashboard to include real-time market data.        </a:t>
            </a:r>
            <a:endParaRPr lang="en-US" dirty="0" smtClean="0"/>
          </a:p>
          <a:p>
            <a:pPr>
              <a:spcBef>
                <a:spcPts val="200"/>
              </a:spcBef>
              <a:buClr>
                <a:srgbClr val="213163"/>
              </a:buClr>
            </a:pPr>
            <a:r>
              <a:rPr lang="en-US" dirty="0"/>
              <a:t> </a:t>
            </a:r>
            <a:r>
              <a:rPr lang="en-US" dirty="0" smtClean="0"/>
              <a:t>             Incorporate </a:t>
            </a:r>
            <a:r>
              <a:rPr lang="en-US" dirty="0"/>
              <a:t>additional datasets for environmental factors like rainfall and soil quality. </a:t>
            </a:r>
            <a:endParaRPr lang="en-US" dirty="0" smtClean="0"/>
          </a:p>
          <a:p>
            <a:pPr>
              <a:spcBef>
                <a:spcPts val="200"/>
              </a:spcBef>
              <a:buClr>
                <a:srgbClr val="213163"/>
              </a:buClr>
            </a:pPr>
            <a:r>
              <a:rPr lang="en-US" dirty="0" smtClean="0"/>
              <a:t>              Use </a:t>
            </a:r>
            <a:r>
              <a:rPr lang="en-US" dirty="0"/>
              <a:t>machine learning to refine MSP predictions further</a:t>
            </a:r>
            <a:r>
              <a:rPr lang="en-US" dirty="0" smtClean="0"/>
              <a:t>.</a:t>
            </a:r>
          </a:p>
          <a:p>
            <a:pPr>
              <a:spcBef>
                <a:spcPts val="200"/>
              </a:spcBef>
              <a:buClr>
                <a:srgbClr val="213163"/>
              </a:buClr>
            </a:pPr>
            <a:endParaRPr lang="en-US" dirty="0"/>
          </a:p>
          <a:p>
            <a:pPr>
              <a:spcBef>
                <a:spcPts val="200"/>
              </a:spcBef>
              <a:buClr>
                <a:srgbClr val="213163"/>
              </a:buClr>
            </a:pPr>
            <a:r>
              <a:rPr lang="en-US" dirty="0" smtClean="0"/>
              <a:t>.</a:t>
            </a:r>
            <a:endParaRPr lang="en-US" dirty="0"/>
          </a:p>
        </p:txBody>
      </p:sp>
    </p:spTree>
    <p:extLst>
      <p:ext uri="{BB962C8B-B14F-4D97-AF65-F5344CB8AC3E}">
        <p14:creationId xmlns:p14="http://schemas.microsoft.com/office/powerpoint/2010/main" val="20188784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Rectangle 4">
            <a:extLst>
              <a:ext uri="{FF2B5EF4-FFF2-40B4-BE49-F238E27FC236}">
                <a16:creationId xmlns="" xmlns:a16="http://schemas.microsoft.com/office/drawing/2014/main" id="{32E75419-EBB8-B110-2A58-C75BF33BBB24}"/>
              </a:ext>
            </a:extLst>
          </p:cNvPr>
          <p:cNvSpPr/>
          <p:nvPr/>
        </p:nvSpPr>
        <p:spPr>
          <a:xfrm>
            <a:off x="0" y="594857"/>
            <a:ext cx="9144000" cy="2259662"/>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 xmlns:a16="http://schemas.microsoft.com/office/drawing/2014/main" id="{B8B2F1D2-B3CD-47D4-C97B-3CE2F64AFC82}"/>
              </a:ext>
            </a:extLst>
          </p:cNvPr>
          <p:cNvSpPr txBox="1"/>
          <p:nvPr/>
        </p:nvSpPr>
        <p:spPr>
          <a:xfrm>
            <a:off x="1309844" y="1389165"/>
            <a:ext cx="6524311" cy="45685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800" b="1">
                <a:solidFill>
                  <a:srgbClr val="FFE600"/>
                </a:solidFill>
                <a:latin typeface="Arial"/>
                <a:cs typeface="Arial"/>
              </a:rPr>
              <a:t>CAPSTONE PROJECT SHOWCASE</a:t>
            </a:r>
          </a:p>
        </p:txBody>
      </p:sp>
      <p:sp>
        <p:nvSpPr>
          <p:cNvPr id="8" name="TextBox 10">
            <a:extLst>
              <a:ext uri="{FF2B5EF4-FFF2-40B4-BE49-F238E27FC236}">
                <a16:creationId xmlns="" xmlns:a16="http://schemas.microsoft.com/office/drawing/2014/main" id="{D4240D32-9BCC-D793-EF34-3F436C714765}"/>
              </a:ext>
            </a:extLst>
          </p:cNvPr>
          <p:cNvSpPr txBox="1"/>
          <p:nvPr/>
        </p:nvSpPr>
        <p:spPr>
          <a:xfrm>
            <a:off x="-867769" y="3171676"/>
            <a:ext cx="10879535" cy="240515"/>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rgbClr val="0066A1"/>
                </a:solidFill>
                <a:latin typeface="Poppins"/>
              </a:rPr>
              <a:t>Project Title :</a:t>
            </a:r>
            <a:r>
              <a:rPr lang="en-US" sz="1650" b="1" dirty="0">
                <a:solidFill>
                  <a:srgbClr val="0066A1"/>
                </a:solidFill>
                <a:latin typeface="Poppins"/>
              </a:rPr>
              <a:t> </a:t>
            </a:r>
            <a:r>
              <a:rPr lang="en-US" sz="1650" dirty="0">
                <a:solidFill>
                  <a:srgbClr val="0066A1"/>
                </a:solidFill>
                <a:latin typeface="Poppins"/>
              </a:rPr>
              <a:t>Exhaustive Analysis of Indian Agriculture Sector Using Power BI</a:t>
            </a:r>
          </a:p>
        </p:txBody>
      </p:sp>
      <p:sp>
        <p:nvSpPr>
          <p:cNvPr id="9" name="TextBox 7">
            <a:extLst>
              <a:ext uri="{FF2B5EF4-FFF2-40B4-BE49-F238E27FC236}">
                <a16:creationId xmlns="" xmlns:a16="http://schemas.microsoft.com/office/drawing/2014/main" id="{9AF297CE-9F11-2600-2058-A27EC2B5D9D4}"/>
              </a:ext>
            </a:extLst>
          </p:cNvPr>
          <p:cNvSpPr txBox="1"/>
          <p:nvPr/>
        </p:nvSpPr>
        <p:spPr>
          <a:xfrm>
            <a:off x="374305" y="4036323"/>
            <a:ext cx="8395386"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a:solidFill>
                  <a:schemeClr val="accent2">
                    <a:lumMod val="75000"/>
                  </a:schemeClr>
                </a:solidFill>
                <a:latin typeface="Poppins"/>
              </a:rPr>
              <a:t>Abstract | Problem Statement | Project Overview |</a:t>
            </a:r>
            <a:r>
              <a:rPr lang="en-US" sz="1650">
                <a:solidFill>
                  <a:schemeClr val="accent2">
                    <a:lumMod val="75000"/>
                  </a:schemeClr>
                </a:solidFill>
                <a:latin typeface="Poppins"/>
                <a:ea typeface="+mn-lt"/>
                <a:cs typeface="Poppins"/>
              </a:rPr>
              <a:t> Proposed </a:t>
            </a:r>
            <a:r>
              <a:rPr lang="en-US" sz="1650">
                <a:solidFill>
                  <a:schemeClr val="accent2">
                    <a:lumMod val="75000"/>
                  </a:schemeClr>
                </a:solidFill>
                <a:latin typeface="Poppins"/>
                <a:ea typeface="+mn-lt"/>
                <a:cs typeface="+mn-lt"/>
              </a:rPr>
              <a:t>Solution </a:t>
            </a:r>
            <a:r>
              <a:rPr lang="en-US" sz="1650">
                <a:solidFill>
                  <a:schemeClr val="accent2">
                    <a:lumMod val="75000"/>
                  </a:schemeClr>
                </a:solidFill>
                <a:latin typeface="Poppins"/>
              </a:rPr>
              <a:t>| </a:t>
            </a:r>
            <a:r>
              <a:rPr lang="en-US" sz="1650">
                <a:solidFill>
                  <a:schemeClr val="accent2">
                    <a:lumMod val="75000"/>
                  </a:schemeClr>
                </a:solidFill>
                <a:latin typeface="Poppins"/>
                <a:ea typeface="+mn-lt"/>
                <a:cs typeface="Poppins"/>
              </a:rPr>
              <a:t>Technology Used</a:t>
            </a:r>
            <a:r>
              <a:rPr lang="en-US" sz="1650">
                <a:solidFill>
                  <a:schemeClr val="accent2">
                    <a:lumMod val="75000"/>
                  </a:schemeClr>
                </a:solidFill>
                <a:latin typeface="Poppins"/>
              </a:rPr>
              <a:t> | Modelling &amp; Results </a:t>
            </a:r>
            <a:r>
              <a:rPr lang="en-US" sz="1650">
                <a:solidFill>
                  <a:schemeClr val="accent2">
                    <a:lumMod val="75000"/>
                  </a:schemeClr>
                </a:solidFill>
                <a:latin typeface="Poppins"/>
                <a:ea typeface="+mn-lt"/>
                <a:cs typeface="+mn-lt"/>
              </a:rPr>
              <a:t>| Conclusion | Q&amp;A</a:t>
            </a:r>
            <a:endParaRPr lang="en-US">
              <a:solidFill>
                <a:schemeClr val="accent2">
                  <a:lumMod val="75000"/>
                </a:schemeClr>
              </a:solidFill>
              <a:latin typeface="Poppins"/>
              <a:cs typeface="Poppins"/>
            </a:endParaRPr>
          </a:p>
        </p:txBody>
      </p:sp>
    </p:spTree>
    <p:extLst>
      <p:ext uri="{BB962C8B-B14F-4D97-AF65-F5344CB8AC3E}">
        <p14:creationId xmlns:p14="http://schemas.microsoft.com/office/powerpoint/2010/main" val="3232110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260798" y="1066534"/>
            <a:ext cx="6274756" cy="37172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200"/>
              </a:spcBef>
              <a:buClr>
                <a:srgbClr val="213163"/>
              </a:buClr>
            </a:pPr>
            <a:r>
              <a:rPr lang="en-US" sz="1200" dirty="0" smtClean="0"/>
              <a:t>This </a:t>
            </a:r>
            <a:r>
              <a:rPr lang="en-US" sz="1200" dirty="0"/>
              <a:t>project involves a comprehensive analysis of the Indian agriculture sector using Power BI. It utilizes 19 years of historical data covering 33 states, 646 districts, and 122 unique crops. The primary goal is to uncover trends, analyze regional disparities, and identify key performance indicators (KPIs) to support informed decision-making. The interactive dashboard aims to:   </a:t>
            </a:r>
            <a:endParaRPr lang="en-US" sz="1200" dirty="0" smtClean="0"/>
          </a:p>
          <a:p>
            <a:pPr>
              <a:spcBef>
                <a:spcPts val="200"/>
              </a:spcBef>
              <a:buClr>
                <a:srgbClr val="213163"/>
              </a:buClr>
            </a:pPr>
            <a:endParaRPr lang="en-US" sz="1200" dirty="0"/>
          </a:p>
          <a:p>
            <a:pPr>
              <a:spcBef>
                <a:spcPts val="200"/>
              </a:spcBef>
              <a:buClr>
                <a:srgbClr val="213163"/>
              </a:buClr>
            </a:pPr>
            <a:r>
              <a:rPr lang="en-US" sz="1200" dirty="0" smtClean="0"/>
              <a:t> </a:t>
            </a:r>
            <a:r>
              <a:rPr lang="en-US" sz="1200" dirty="0"/>
              <a:t>Explore and visualize crop production trends over time.  </a:t>
            </a:r>
            <a:endParaRPr lang="en-US" sz="1200" dirty="0" smtClean="0"/>
          </a:p>
          <a:p>
            <a:pPr>
              <a:spcBef>
                <a:spcPts val="200"/>
              </a:spcBef>
              <a:buClr>
                <a:srgbClr val="213163"/>
              </a:buClr>
            </a:pPr>
            <a:r>
              <a:rPr lang="en-US" sz="1200" dirty="0" smtClean="0"/>
              <a:t> Identify </a:t>
            </a:r>
            <a:r>
              <a:rPr lang="en-US" sz="1200" dirty="0"/>
              <a:t>regional disparities in agricultural productivity.   </a:t>
            </a:r>
            <a:endParaRPr lang="en-US" sz="1200" dirty="0" smtClean="0"/>
          </a:p>
          <a:p>
            <a:pPr>
              <a:spcBef>
                <a:spcPts val="200"/>
              </a:spcBef>
              <a:buClr>
                <a:srgbClr val="213163"/>
              </a:buClr>
            </a:pPr>
            <a:r>
              <a:rPr lang="en-US" sz="1200" dirty="0" smtClean="0"/>
              <a:t> </a:t>
            </a:r>
            <a:r>
              <a:rPr lang="en-US" sz="1200" dirty="0"/>
              <a:t>Analyze factors influencing Minimum Support Prices (MSPs).   </a:t>
            </a:r>
            <a:endParaRPr lang="en-US" sz="1200" dirty="0" smtClean="0"/>
          </a:p>
          <a:p>
            <a:pPr>
              <a:spcBef>
                <a:spcPts val="200"/>
              </a:spcBef>
              <a:buClr>
                <a:srgbClr val="213163"/>
              </a:buClr>
            </a:pPr>
            <a:r>
              <a:rPr lang="en-US" sz="1200" dirty="0" smtClean="0"/>
              <a:t> </a:t>
            </a:r>
            <a:r>
              <a:rPr lang="en-US" sz="1200" dirty="0"/>
              <a:t>Provide actionable insights for policymakers and stakeholders.</a:t>
            </a:r>
          </a:p>
        </p:txBody>
      </p:sp>
    </p:spTree>
    <p:extLst>
      <p:ext uri="{BB962C8B-B14F-4D97-AF65-F5344CB8AC3E}">
        <p14:creationId xmlns:p14="http://schemas.microsoft.com/office/powerpoint/2010/main" val="3042168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59"/>
            <a:ext cx="8934821" cy="39184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200"/>
              </a:spcBef>
              <a:buClr>
                <a:srgbClr val="213163"/>
              </a:buClr>
            </a:pPr>
            <a:r>
              <a:rPr lang="en-US" sz="1200" dirty="0"/>
              <a:t>The Indian agriculture sector faces significant challenges despite its vast potential:   </a:t>
            </a:r>
            <a:endParaRPr lang="en-US" sz="1200" dirty="0" smtClean="0"/>
          </a:p>
          <a:p>
            <a:pPr marL="173355" indent="-173355">
              <a:spcBef>
                <a:spcPts val="200"/>
              </a:spcBef>
              <a:buClr>
                <a:srgbClr val="213163"/>
              </a:buClr>
              <a:buFont typeface="Arial" panose="020B0604020202020204" pitchFamily="34" charset="0"/>
              <a:buChar char="•"/>
            </a:pPr>
            <a:r>
              <a:rPr lang="en-US" sz="1200" dirty="0" smtClean="0"/>
              <a:t> </a:t>
            </a:r>
            <a:r>
              <a:rPr lang="en-US" sz="1200" dirty="0"/>
              <a:t>Data Overload: The sector generates extensive data annually, but there is no streamlined way to process and analyze it effectively.   </a:t>
            </a:r>
            <a:endParaRPr lang="en-US" sz="1200" dirty="0" smtClean="0"/>
          </a:p>
          <a:p>
            <a:pPr marL="173355" indent="-173355">
              <a:spcBef>
                <a:spcPts val="200"/>
              </a:spcBef>
              <a:buClr>
                <a:srgbClr val="213163"/>
              </a:buClr>
              <a:buFont typeface="Arial" panose="020B0604020202020204" pitchFamily="34" charset="0"/>
              <a:buChar char="•"/>
            </a:pPr>
            <a:r>
              <a:rPr lang="en-US" sz="1200" dirty="0" smtClean="0"/>
              <a:t> </a:t>
            </a:r>
            <a:r>
              <a:rPr lang="en-US" sz="1200" dirty="0"/>
              <a:t>Lack of Insights: Stakeholders struggle to derive actionable insights to address issues like uneven productivity and climate </a:t>
            </a:r>
            <a:r>
              <a:rPr lang="en-US" sz="1200" dirty="0" smtClean="0"/>
              <a:t>       impacts</a:t>
            </a:r>
            <a:r>
              <a:rPr lang="en-US" sz="1200" dirty="0"/>
              <a:t>.  </a:t>
            </a:r>
            <a:endParaRPr lang="en-US" sz="1200" dirty="0" smtClean="0"/>
          </a:p>
          <a:p>
            <a:pPr marL="173355" indent="-173355">
              <a:spcBef>
                <a:spcPts val="200"/>
              </a:spcBef>
              <a:buClr>
                <a:srgbClr val="213163"/>
              </a:buClr>
              <a:buFont typeface="Arial" panose="020B0604020202020204" pitchFamily="34" charset="0"/>
              <a:buChar char="•"/>
            </a:pPr>
            <a:r>
              <a:rPr lang="en-US" sz="1200" dirty="0" smtClean="0"/>
              <a:t> Regional </a:t>
            </a:r>
            <a:r>
              <a:rPr lang="en-US" sz="1200" dirty="0"/>
              <a:t>Disparities: Production is concentrated in certain regions, leading to economic imbalances.   </a:t>
            </a:r>
            <a:endParaRPr lang="en-US" sz="1200" dirty="0" smtClean="0"/>
          </a:p>
          <a:p>
            <a:pPr marL="173355" indent="-173355">
              <a:spcBef>
                <a:spcPts val="200"/>
              </a:spcBef>
              <a:buClr>
                <a:srgbClr val="213163"/>
              </a:buClr>
              <a:buFont typeface="Arial" panose="020B0604020202020204" pitchFamily="34" charset="0"/>
              <a:buChar char="•"/>
            </a:pPr>
            <a:r>
              <a:rPr lang="en-US" sz="1200" dirty="0" smtClean="0"/>
              <a:t> </a:t>
            </a:r>
            <a:r>
              <a:rPr lang="en-US" sz="1200" dirty="0"/>
              <a:t>Market Instability: Volatility in prices and inadequate support for farmers hinder sustainable growth.    </a:t>
            </a:r>
            <a:endParaRPr lang="en-US" sz="1200" dirty="0" smtClean="0"/>
          </a:p>
          <a:p>
            <a:pPr marL="173355" indent="-173355">
              <a:spcBef>
                <a:spcPts val="200"/>
              </a:spcBef>
              <a:buClr>
                <a:srgbClr val="213163"/>
              </a:buClr>
              <a:buFont typeface="Arial" panose="020B0604020202020204" pitchFamily="34" charset="0"/>
              <a:buChar char="•"/>
            </a:pPr>
            <a:r>
              <a:rPr lang="en-US" sz="1200" dirty="0" smtClean="0"/>
              <a:t> Need </a:t>
            </a:r>
            <a:r>
              <a:rPr lang="en-US" sz="1200" dirty="0"/>
              <a:t>for Policy Tools: Policymakers require tools to evaluate the impact of interventions and develop strategies for equitable </a:t>
            </a:r>
            <a:r>
              <a:rPr lang="en-US" sz="1200" dirty="0" smtClean="0"/>
              <a:t>          agricultural development .</a:t>
            </a:r>
          </a:p>
          <a:p>
            <a:pPr marL="173355" indent="-173355">
              <a:spcBef>
                <a:spcPts val="200"/>
              </a:spcBef>
              <a:buClr>
                <a:srgbClr val="213163"/>
              </a:buClr>
              <a:buFont typeface="Arial" panose="020B0604020202020204" pitchFamily="34" charset="0"/>
              <a:buChar char="•"/>
            </a:pPr>
            <a:endParaRPr lang="en-US" sz="1200" dirty="0"/>
          </a:p>
        </p:txBody>
      </p:sp>
    </p:spTree>
    <p:extLst>
      <p:ext uri="{BB962C8B-B14F-4D97-AF65-F5344CB8AC3E}">
        <p14:creationId xmlns:p14="http://schemas.microsoft.com/office/powerpoint/2010/main" val="398206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4" y="1059160"/>
            <a:ext cx="5314092" cy="3881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r>
              <a:rPr lang="en-US" sz="1200" dirty="0"/>
              <a:t>This project leverages Power BI to analyze 19 years of agricultural data from across India. The key features include:    </a:t>
            </a:r>
            <a:r>
              <a:rPr lang="en-US" sz="1200" dirty="0" smtClean="0"/>
              <a:t>        </a:t>
            </a:r>
          </a:p>
          <a:p>
            <a:pPr marL="173355" indent="-173355">
              <a:spcBef>
                <a:spcPts val="200"/>
              </a:spcBef>
              <a:buClr>
                <a:srgbClr val="213163"/>
              </a:buClr>
              <a:buFont typeface="Arial" panose="020B0604020202020204" pitchFamily="34" charset="0"/>
              <a:buChar char="•"/>
            </a:pPr>
            <a:r>
              <a:rPr lang="en-US" sz="1200" dirty="0" smtClean="0"/>
              <a:t>Data </a:t>
            </a:r>
            <a:r>
              <a:rPr lang="en-US" sz="1200" dirty="0"/>
              <a:t>Sources: </a:t>
            </a:r>
            <a:endParaRPr lang="en-US" sz="1200" dirty="0" smtClean="0"/>
          </a:p>
          <a:p>
            <a:pPr marL="173355" indent="-173355">
              <a:spcBef>
                <a:spcPts val="200"/>
              </a:spcBef>
              <a:buClr>
                <a:srgbClr val="213163"/>
              </a:buClr>
              <a:buFont typeface="Arial" panose="020B0604020202020204" pitchFamily="34" charset="0"/>
              <a:buChar char="•"/>
            </a:pPr>
            <a:r>
              <a:rPr lang="en-US" sz="1200" dirty="0" smtClean="0"/>
              <a:t>Historical </a:t>
            </a:r>
            <a:r>
              <a:rPr lang="en-US" sz="1200" dirty="0"/>
              <a:t>datasets on crop production, prices, and yields from government and research organizations. </a:t>
            </a:r>
          </a:p>
          <a:p>
            <a:pPr marL="173355" indent="-173355">
              <a:spcBef>
                <a:spcPts val="200"/>
              </a:spcBef>
              <a:buClr>
                <a:srgbClr val="213163"/>
              </a:buClr>
              <a:buFont typeface="Arial" panose="020B0604020202020204" pitchFamily="34" charset="0"/>
              <a:buChar char="•"/>
            </a:pPr>
            <a:r>
              <a:rPr lang="en-US" sz="1200" dirty="0" smtClean="0"/>
              <a:t>Analysis Goal: </a:t>
            </a:r>
          </a:p>
          <a:p>
            <a:pPr marL="173355" indent="-173355">
              <a:spcBef>
                <a:spcPts val="200"/>
              </a:spcBef>
              <a:buClr>
                <a:srgbClr val="213163"/>
              </a:buClr>
              <a:buFont typeface="Arial" panose="020B0604020202020204" pitchFamily="34" charset="0"/>
              <a:buChar char="•"/>
            </a:pPr>
            <a:r>
              <a:rPr lang="en-US" sz="1200" dirty="0" smtClean="0"/>
              <a:t>Explore </a:t>
            </a:r>
            <a:r>
              <a:rPr lang="en-US" sz="1200" dirty="0"/>
              <a:t>production trends across states, districts, and seasons</a:t>
            </a:r>
            <a:r>
              <a:rPr lang="en-US" sz="1200" dirty="0" smtClean="0"/>
              <a:t>. </a:t>
            </a:r>
            <a:r>
              <a:rPr lang="en-US" sz="1200" dirty="0"/>
              <a:t>Identify the most productive crops, regions, and seasons. </a:t>
            </a:r>
            <a:r>
              <a:rPr lang="en-US" sz="1200" dirty="0" smtClean="0"/>
              <a:t>Analyze </a:t>
            </a:r>
            <a:r>
              <a:rPr lang="en-US" sz="1200" dirty="0"/>
              <a:t>factors affecting yields and minimum support prices (MSPs).   </a:t>
            </a:r>
            <a:endParaRPr lang="en-US" sz="1200" dirty="0" smtClean="0"/>
          </a:p>
          <a:p>
            <a:pPr marL="173355" indent="-173355">
              <a:spcBef>
                <a:spcPts val="200"/>
              </a:spcBef>
              <a:buClr>
                <a:srgbClr val="213163"/>
              </a:buClr>
              <a:buFont typeface="Arial" panose="020B0604020202020204" pitchFamily="34" charset="0"/>
              <a:buChar char="•"/>
            </a:pPr>
            <a:r>
              <a:rPr lang="en-US" sz="1200" dirty="0" smtClean="0"/>
              <a:t> </a:t>
            </a:r>
            <a:r>
              <a:rPr lang="en-US" sz="1200" dirty="0"/>
              <a:t>Data Coverage:       </a:t>
            </a:r>
            <a:endParaRPr lang="en-US" sz="1200" dirty="0" smtClean="0"/>
          </a:p>
          <a:p>
            <a:pPr>
              <a:spcBef>
                <a:spcPts val="200"/>
              </a:spcBef>
              <a:buClr>
                <a:srgbClr val="213163"/>
              </a:buClr>
            </a:pPr>
            <a:r>
              <a:rPr lang="en-US" sz="1200" dirty="0" smtClean="0"/>
              <a:t>     States</a:t>
            </a:r>
            <a:r>
              <a:rPr lang="en-US" sz="1200" dirty="0"/>
              <a:t>: 33 states analyzed for agricultural output.      </a:t>
            </a:r>
            <a:endParaRPr lang="en-US" sz="1200" dirty="0" smtClean="0"/>
          </a:p>
          <a:p>
            <a:pPr>
              <a:spcBef>
                <a:spcPts val="200"/>
              </a:spcBef>
              <a:buClr>
                <a:srgbClr val="213163"/>
              </a:buClr>
            </a:pPr>
            <a:r>
              <a:rPr lang="en-US" sz="1200" dirty="0" smtClean="0"/>
              <a:t>     Districts</a:t>
            </a:r>
            <a:r>
              <a:rPr lang="en-US" sz="1200" dirty="0"/>
              <a:t>: Detailed analysis of 646 districts.        </a:t>
            </a:r>
            <a:endParaRPr lang="en-US" sz="1200" dirty="0" smtClean="0"/>
          </a:p>
          <a:p>
            <a:pPr>
              <a:spcBef>
                <a:spcPts val="200"/>
              </a:spcBef>
              <a:buClr>
                <a:srgbClr val="213163"/>
              </a:buClr>
            </a:pPr>
            <a:r>
              <a:rPr lang="en-US" sz="1200" dirty="0"/>
              <a:t> </a:t>
            </a:r>
            <a:r>
              <a:rPr lang="en-US" sz="1200" dirty="0" smtClean="0"/>
              <a:t>    Crops</a:t>
            </a:r>
            <a:r>
              <a:rPr lang="en-US" sz="1200" dirty="0"/>
              <a:t>: Trends in 122 unique crops across five seasons.    </a:t>
            </a:r>
            <a:endParaRPr lang="en-US" sz="1200" dirty="0" smtClean="0"/>
          </a:p>
          <a:p>
            <a:pPr>
              <a:spcBef>
                <a:spcPts val="200"/>
              </a:spcBef>
              <a:buClr>
                <a:srgbClr val="213163"/>
              </a:buClr>
            </a:pPr>
            <a:r>
              <a:rPr lang="en-US" sz="1200" dirty="0"/>
              <a:t> </a:t>
            </a:r>
            <a:r>
              <a:rPr lang="en-US" sz="1200" dirty="0" smtClean="0"/>
              <a:t>    Deliverables</a:t>
            </a:r>
            <a:r>
              <a:rPr lang="en-US" sz="1200" dirty="0"/>
              <a:t>:        </a:t>
            </a:r>
            <a:endParaRPr lang="en-US" sz="1200" dirty="0" smtClean="0"/>
          </a:p>
          <a:p>
            <a:pPr>
              <a:spcBef>
                <a:spcPts val="200"/>
              </a:spcBef>
              <a:buClr>
                <a:srgbClr val="213163"/>
              </a:buClr>
            </a:pPr>
            <a:r>
              <a:rPr lang="en-US" sz="1200" dirty="0"/>
              <a:t> </a:t>
            </a:r>
            <a:r>
              <a:rPr lang="en-US" sz="1200" dirty="0" smtClean="0"/>
              <a:t>    Comprehensive </a:t>
            </a:r>
            <a:r>
              <a:rPr lang="en-US" sz="1200" dirty="0"/>
              <a:t>dashboards to visualize trends and </a:t>
            </a:r>
            <a:r>
              <a:rPr lang="en-US" sz="1200" dirty="0" smtClean="0"/>
              <a:t>KPIs. </a:t>
            </a:r>
          </a:p>
          <a:p>
            <a:pPr>
              <a:spcBef>
                <a:spcPts val="200"/>
              </a:spcBef>
              <a:buClr>
                <a:srgbClr val="213163"/>
              </a:buClr>
            </a:pPr>
            <a:r>
              <a:rPr lang="en-US" sz="1200" dirty="0"/>
              <a:t> </a:t>
            </a:r>
            <a:r>
              <a:rPr lang="en-US" sz="1200" dirty="0" smtClean="0"/>
              <a:t>    Predictive models </a:t>
            </a:r>
            <a:r>
              <a:rPr lang="en-US" sz="1200" dirty="0"/>
              <a:t>for MSP estimation.        </a:t>
            </a:r>
            <a:endParaRPr lang="en-US" sz="1200" dirty="0" smtClean="0"/>
          </a:p>
          <a:p>
            <a:pPr>
              <a:spcBef>
                <a:spcPts val="200"/>
              </a:spcBef>
              <a:buClr>
                <a:srgbClr val="213163"/>
              </a:buClr>
            </a:pPr>
            <a:r>
              <a:rPr lang="en-US" sz="1200" dirty="0"/>
              <a:t> </a:t>
            </a:r>
            <a:r>
              <a:rPr lang="en-US" sz="1200" dirty="0" smtClean="0"/>
              <a:t>    Insights </a:t>
            </a:r>
            <a:r>
              <a:rPr lang="en-US" sz="1200" dirty="0"/>
              <a:t>into regional and seasonal variations in productivity.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5907" y="1059160"/>
            <a:ext cx="3214838" cy="3474339"/>
          </a:xfrm>
          <a:prstGeom prst="rect">
            <a:avLst/>
          </a:prstGeom>
        </p:spPr>
      </p:pic>
    </p:spTree>
    <p:extLst>
      <p:ext uri="{BB962C8B-B14F-4D97-AF65-F5344CB8AC3E}">
        <p14:creationId xmlns:p14="http://schemas.microsoft.com/office/powerpoint/2010/main" val="1284633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3" name="Rectangle 2"/>
          <p:cNvSpPr/>
          <p:nvPr/>
        </p:nvSpPr>
        <p:spPr>
          <a:xfrm>
            <a:off x="131032" y="1155978"/>
            <a:ext cx="8437306" cy="3416320"/>
          </a:xfrm>
          <a:prstGeom prst="rect">
            <a:avLst/>
          </a:prstGeom>
        </p:spPr>
        <p:txBody>
          <a:bodyPr wrap="square">
            <a:spAutoFit/>
          </a:bodyPr>
          <a:lstStyle/>
          <a:p>
            <a:r>
              <a:rPr lang="en-IN" sz="1200" dirty="0"/>
              <a:t>The project proposes an interactive and user-friendly Power BI </a:t>
            </a:r>
            <a:r>
              <a:rPr lang="en-IN" sz="1200" dirty="0" smtClean="0"/>
              <a:t>dashboard </a:t>
            </a:r>
          </a:p>
          <a:p>
            <a:r>
              <a:rPr lang="en-IN" sz="1200" dirty="0"/>
              <a:t> </a:t>
            </a:r>
            <a:r>
              <a:rPr lang="en-IN" sz="1200" dirty="0" smtClean="0"/>
              <a:t>with </a:t>
            </a:r>
            <a:r>
              <a:rPr lang="en-IN" sz="1200" dirty="0"/>
              <a:t>the following features:   </a:t>
            </a:r>
            <a:endParaRPr lang="en-IN" sz="1200" dirty="0" smtClean="0"/>
          </a:p>
          <a:p>
            <a:endParaRPr lang="en-IN" sz="1200" dirty="0"/>
          </a:p>
          <a:p>
            <a:r>
              <a:rPr lang="en-IN" sz="1200" dirty="0" smtClean="0"/>
              <a:t>Interactive Visualization : </a:t>
            </a:r>
          </a:p>
          <a:p>
            <a:r>
              <a:rPr lang="en-IN" sz="1200" dirty="0" smtClean="0"/>
              <a:t>    Visualize </a:t>
            </a:r>
            <a:r>
              <a:rPr lang="en-IN" sz="1200" dirty="0"/>
              <a:t>crop production trends by state, district, crop, and season.        </a:t>
            </a:r>
            <a:endParaRPr lang="en-IN" sz="1200" dirty="0" smtClean="0"/>
          </a:p>
          <a:p>
            <a:r>
              <a:rPr lang="en-IN" sz="1200" dirty="0" smtClean="0"/>
              <a:t>    Drill-down </a:t>
            </a:r>
            <a:r>
              <a:rPr lang="en-IN" sz="1200" dirty="0"/>
              <a:t>functionality for detailed exploration.    </a:t>
            </a:r>
            <a:endParaRPr lang="en-IN" sz="1200" dirty="0" smtClean="0"/>
          </a:p>
          <a:p>
            <a:endParaRPr lang="en-IN" sz="1200" dirty="0" smtClean="0"/>
          </a:p>
          <a:p>
            <a:r>
              <a:rPr lang="en-IN" sz="1200" dirty="0" smtClean="0"/>
              <a:t>Predictive </a:t>
            </a:r>
            <a:r>
              <a:rPr lang="en-IN" sz="1200" dirty="0"/>
              <a:t>Analytics:        </a:t>
            </a:r>
            <a:endParaRPr lang="en-IN" sz="1200" dirty="0" smtClean="0"/>
          </a:p>
          <a:p>
            <a:r>
              <a:rPr lang="en-IN" sz="1200" dirty="0" smtClean="0"/>
              <a:t>    Predict </a:t>
            </a:r>
            <a:r>
              <a:rPr lang="en-IN" sz="1200" dirty="0"/>
              <a:t>MSPs using historical data and machine learning models.      </a:t>
            </a:r>
            <a:endParaRPr lang="en-IN" sz="1200" dirty="0" smtClean="0"/>
          </a:p>
          <a:p>
            <a:r>
              <a:rPr lang="en-IN" sz="1200" dirty="0" smtClean="0"/>
              <a:t>    Evaluate </a:t>
            </a:r>
            <a:r>
              <a:rPr lang="en-IN" sz="1200" dirty="0"/>
              <a:t>price trends and market dynamics. </a:t>
            </a:r>
            <a:endParaRPr lang="en-IN" sz="1200" dirty="0" smtClean="0"/>
          </a:p>
          <a:p>
            <a:endParaRPr lang="en-IN" sz="1200" dirty="0"/>
          </a:p>
          <a:p>
            <a:r>
              <a:rPr lang="en-IN" sz="1200" dirty="0" smtClean="0"/>
              <a:t> Key </a:t>
            </a:r>
            <a:r>
              <a:rPr lang="en-IN" sz="1200" dirty="0"/>
              <a:t>Metrics:       </a:t>
            </a:r>
            <a:endParaRPr lang="en-IN" sz="1200" dirty="0" smtClean="0"/>
          </a:p>
          <a:p>
            <a:r>
              <a:rPr lang="en-IN" sz="1200" dirty="0" smtClean="0"/>
              <a:t>     </a:t>
            </a:r>
            <a:r>
              <a:rPr lang="en-IN" sz="1200" dirty="0" err="1" smtClean="0"/>
              <a:t>Analyze</a:t>
            </a:r>
            <a:r>
              <a:rPr lang="en-IN" sz="1200" dirty="0" smtClean="0"/>
              <a:t> </a:t>
            </a:r>
            <a:r>
              <a:rPr lang="en-IN" sz="1200" dirty="0"/>
              <a:t>productivity indicators such as yield per hectare and cost efficiency.   </a:t>
            </a:r>
            <a:endParaRPr lang="en-IN" sz="1200" dirty="0" smtClean="0"/>
          </a:p>
          <a:p>
            <a:r>
              <a:rPr lang="en-IN" sz="1200" dirty="0" smtClean="0"/>
              <a:t>     Highlight </a:t>
            </a:r>
            <a:r>
              <a:rPr lang="en-IN" sz="1200" dirty="0"/>
              <a:t>regional disparities in agricultural performance.    </a:t>
            </a:r>
            <a:endParaRPr lang="en-IN" sz="1200" dirty="0" smtClean="0"/>
          </a:p>
          <a:p>
            <a:endParaRPr lang="en-IN" sz="1200" dirty="0"/>
          </a:p>
          <a:p>
            <a:r>
              <a:rPr lang="en-IN" sz="1200" dirty="0" smtClean="0"/>
              <a:t> Policy </a:t>
            </a:r>
            <a:r>
              <a:rPr lang="en-IN" sz="1200" dirty="0"/>
              <a:t>Insights:       </a:t>
            </a:r>
            <a:endParaRPr lang="en-IN" sz="1200" dirty="0" smtClean="0"/>
          </a:p>
          <a:p>
            <a:r>
              <a:rPr lang="en-IN" sz="1200" dirty="0" smtClean="0"/>
              <a:t>     Support </a:t>
            </a:r>
            <a:r>
              <a:rPr lang="en-IN" sz="1200" dirty="0"/>
              <a:t>policymakers by identifying priority regions for intervention.        </a:t>
            </a:r>
            <a:endParaRPr lang="en-IN" sz="1200" dirty="0" smtClean="0"/>
          </a:p>
          <a:p>
            <a:r>
              <a:rPr lang="en-IN" sz="1200" dirty="0" smtClean="0"/>
              <a:t>     Suggest </a:t>
            </a:r>
            <a:r>
              <a:rPr lang="en-IN" sz="1200" dirty="0"/>
              <a:t>diversification opportunities to reduce risks.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1996" y="1004393"/>
            <a:ext cx="3602004" cy="3534824"/>
          </a:xfrm>
          <a:prstGeom prst="rect">
            <a:avLst/>
          </a:prstGeom>
        </p:spPr>
      </p:pic>
    </p:spTree>
    <p:extLst>
      <p:ext uri="{BB962C8B-B14F-4D97-AF65-F5344CB8AC3E}">
        <p14:creationId xmlns:p14="http://schemas.microsoft.com/office/powerpoint/2010/main" val="1053913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Rectangle 1"/>
          <p:cNvSpPr/>
          <p:nvPr/>
        </p:nvSpPr>
        <p:spPr>
          <a:xfrm>
            <a:off x="206477" y="1216741"/>
            <a:ext cx="8331131" cy="3605515"/>
          </a:xfrm>
          <a:prstGeom prst="rect">
            <a:avLst/>
          </a:prstGeom>
        </p:spPr>
        <p:txBody>
          <a:bodyPr wrap="square">
            <a:spAutoFit/>
          </a:bodyPr>
          <a:lstStyle/>
          <a:p>
            <a:r>
              <a:rPr lang="en-IN" sz="1200" dirty="0"/>
              <a:t> The following technologies and tools were utilized for the project:  </a:t>
            </a:r>
            <a:endParaRPr lang="en-IN" sz="1200" dirty="0" smtClean="0"/>
          </a:p>
          <a:p>
            <a:r>
              <a:rPr lang="en-IN" sz="1200" dirty="0" smtClean="0"/>
              <a:t> </a:t>
            </a:r>
          </a:p>
          <a:p>
            <a:r>
              <a:rPr lang="en-IN" sz="1200" dirty="0" smtClean="0"/>
              <a:t> </a:t>
            </a:r>
            <a:r>
              <a:rPr lang="en-IN" sz="1200" dirty="0"/>
              <a:t>Power BI:        </a:t>
            </a:r>
            <a:endParaRPr lang="en-IN" sz="1200" dirty="0" smtClean="0"/>
          </a:p>
          <a:p>
            <a:r>
              <a:rPr lang="en-IN" sz="1200" dirty="0"/>
              <a:t> </a:t>
            </a:r>
            <a:r>
              <a:rPr lang="en-IN" sz="1200" dirty="0" smtClean="0"/>
              <a:t>    Used </a:t>
            </a:r>
            <a:r>
              <a:rPr lang="en-IN" sz="1200" dirty="0"/>
              <a:t>for creating interactive dashboards and visualizations.       </a:t>
            </a:r>
            <a:endParaRPr lang="en-IN" sz="1200" dirty="0" smtClean="0"/>
          </a:p>
          <a:p>
            <a:r>
              <a:rPr lang="en-IN" sz="1200" dirty="0"/>
              <a:t> </a:t>
            </a:r>
            <a:r>
              <a:rPr lang="en-IN" sz="1200" dirty="0" smtClean="0"/>
              <a:t>    Drill-through </a:t>
            </a:r>
            <a:r>
              <a:rPr lang="en-IN" sz="1200" dirty="0"/>
              <a:t>functionality for </a:t>
            </a:r>
            <a:r>
              <a:rPr lang="en-IN" sz="1200" dirty="0" err="1"/>
              <a:t>analyzing</a:t>
            </a:r>
            <a:r>
              <a:rPr lang="en-IN" sz="1200" dirty="0"/>
              <a:t> data at granular levels.    </a:t>
            </a:r>
            <a:endParaRPr lang="en-IN" sz="1200" dirty="0" smtClean="0"/>
          </a:p>
          <a:p>
            <a:endParaRPr lang="en-IN" sz="1200" dirty="0"/>
          </a:p>
          <a:p>
            <a:r>
              <a:rPr lang="en-IN" sz="1200" dirty="0" smtClean="0"/>
              <a:t>DAX </a:t>
            </a:r>
            <a:r>
              <a:rPr lang="en-IN" sz="1200" dirty="0"/>
              <a:t>(Data Analysis Expressions):       </a:t>
            </a:r>
            <a:endParaRPr lang="en-IN" sz="1200" dirty="0" smtClean="0"/>
          </a:p>
          <a:p>
            <a:r>
              <a:rPr lang="en-IN" sz="1200" dirty="0" smtClean="0"/>
              <a:t>     Advanced </a:t>
            </a:r>
            <a:r>
              <a:rPr lang="en-IN" sz="1200" dirty="0" err="1"/>
              <a:t>modeling</a:t>
            </a:r>
            <a:r>
              <a:rPr lang="en-IN" sz="1200" dirty="0"/>
              <a:t> and calculations to derive key metrics.       </a:t>
            </a:r>
            <a:endParaRPr lang="en-IN" sz="1200" dirty="0" smtClean="0"/>
          </a:p>
          <a:p>
            <a:r>
              <a:rPr lang="en-IN" sz="1200" dirty="0" smtClean="0"/>
              <a:t>     Used </a:t>
            </a:r>
            <a:r>
              <a:rPr lang="en-IN" sz="1200" dirty="0"/>
              <a:t>to create custom measures like yield per hectare and cost trends.    </a:t>
            </a:r>
            <a:endParaRPr lang="en-IN" sz="1200" dirty="0" smtClean="0"/>
          </a:p>
          <a:p>
            <a:endParaRPr lang="en-IN" sz="1200" dirty="0"/>
          </a:p>
          <a:p>
            <a:r>
              <a:rPr lang="en-IN" sz="1200" dirty="0" smtClean="0"/>
              <a:t>CSV </a:t>
            </a:r>
            <a:r>
              <a:rPr lang="en-IN" sz="1200" dirty="0"/>
              <a:t>Data Sources:        </a:t>
            </a:r>
            <a:endParaRPr lang="en-IN" sz="1200" dirty="0" smtClean="0"/>
          </a:p>
          <a:p>
            <a:r>
              <a:rPr lang="en-IN" sz="1200" dirty="0" smtClean="0"/>
              <a:t>      Datasets </a:t>
            </a:r>
            <a:r>
              <a:rPr lang="en-IN" sz="1200" dirty="0"/>
              <a:t>on agricultural production, prices, and yields for 19 years.        </a:t>
            </a:r>
            <a:endParaRPr lang="en-IN" sz="1200" dirty="0" smtClean="0"/>
          </a:p>
          <a:p>
            <a:r>
              <a:rPr lang="en-IN" sz="1200" dirty="0" smtClean="0"/>
              <a:t>      Includes </a:t>
            </a:r>
            <a:r>
              <a:rPr lang="en-IN" sz="1200" dirty="0"/>
              <a:t>government datasets and research reports.    </a:t>
            </a:r>
            <a:endParaRPr lang="en-IN" sz="1200" dirty="0" smtClean="0"/>
          </a:p>
          <a:p>
            <a:endParaRPr lang="en-IN" sz="1200" dirty="0"/>
          </a:p>
          <a:p>
            <a:r>
              <a:rPr lang="en-IN" sz="1200" dirty="0" smtClean="0"/>
              <a:t>Microsoft </a:t>
            </a:r>
            <a:r>
              <a:rPr lang="en-IN" sz="1200" dirty="0"/>
              <a:t>Excel:        </a:t>
            </a:r>
            <a:endParaRPr lang="en-IN" sz="1200" dirty="0" smtClean="0"/>
          </a:p>
          <a:p>
            <a:r>
              <a:rPr lang="en-IN" sz="1200" dirty="0" smtClean="0"/>
              <a:t>      Initial </a:t>
            </a:r>
            <a:r>
              <a:rPr lang="en-IN" sz="1200" dirty="0"/>
              <a:t>data cleaning, </a:t>
            </a:r>
            <a:r>
              <a:rPr lang="en-IN" sz="1200" dirty="0" err="1"/>
              <a:t>preprocessing</a:t>
            </a:r>
            <a:r>
              <a:rPr lang="en-IN" sz="1200" dirty="0"/>
              <a:t>, and formatting.    </a:t>
            </a:r>
            <a:endParaRPr lang="en-IN" sz="1200" dirty="0" smtClean="0"/>
          </a:p>
          <a:p>
            <a:endParaRPr lang="en-IN" sz="1200" dirty="0"/>
          </a:p>
          <a:p>
            <a:r>
              <a:rPr lang="en-IN" sz="1200" dirty="0" smtClean="0"/>
              <a:t>Statistical </a:t>
            </a:r>
            <a:r>
              <a:rPr lang="en-IN" sz="1200" dirty="0"/>
              <a:t>Tools:        </a:t>
            </a:r>
            <a:endParaRPr lang="en-IN" sz="1200" dirty="0" smtClean="0"/>
          </a:p>
          <a:p>
            <a:r>
              <a:rPr lang="en-IN" sz="1200" dirty="0"/>
              <a:t> </a:t>
            </a:r>
            <a:r>
              <a:rPr lang="en-IN" sz="1200" dirty="0" smtClean="0"/>
              <a:t>     Used </a:t>
            </a:r>
            <a:r>
              <a:rPr lang="en-IN" sz="1200" dirty="0"/>
              <a:t>for regression analysis and trend identification.</a:t>
            </a:r>
          </a:p>
        </p:txBody>
      </p:sp>
    </p:spTree>
    <p:extLst>
      <p:ext uri="{BB962C8B-B14F-4D97-AF65-F5344CB8AC3E}">
        <p14:creationId xmlns:p14="http://schemas.microsoft.com/office/powerpoint/2010/main" val="1083245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6508711" cy="3785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r>
              <a:rPr lang="en-US" sz="1200" dirty="0"/>
              <a:t>Key findings and insights from the data analysis:   </a:t>
            </a:r>
            <a:endParaRPr lang="en-US" sz="1200" dirty="0" smtClean="0"/>
          </a:p>
          <a:p>
            <a:pPr>
              <a:spcBef>
                <a:spcPts val="200"/>
              </a:spcBef>
              <a:buClr>
                <a:srgbClr val="213163"/>
              </a:buClr>
            </a:pPr>
            <a:r>
              <a:rPr lang="en-US" sz="1200" dirty="0" smtClean="0"/>
              <a:t>    Total </a:t>
            </a:r>
            <a:r>
              <a:rPr lang="en-US" sz="1200" dirty="0"/>
              <a:t>Production: India produced 45 billion tons of agricultural output over 19 years</a:t>
            </a:r>
            <a:r>
              <a:rPr lang="en-US" sz="1200" dirty="0" smtClean="0"/>
              <a:t>.</a:t>
            </a:r>
          </a:p>
          <a:p>
            <a:pPr>
              <a:spcBef>
                <a:spcPts val="200"/>
              </a:spcBef>
              <a:buClr>
                <a:srgbClr val="213163"/>
              </a:buClr>
            </a:pPr>
            <a:r>
              <a:rPr lang="en-US" sz="1200" dirty="0" smtClean="0"/>
              <a:t>    </a:t>
            </a:r>
          </a:p>
          <a:p>
            <a:pPr>
              <a:spcBef>
                <a:spcPts val="200"/>
              </a:spcBef>
              <a:buClr>
                <a:srgbClr val="213163"/>
              </a:buClr>
            </a:pPr>
            <a:r>
              <a:rPr lang="en-US" sz="1200" dirty="0" smtClean="0"/>
              <a:t>   Top </a:t>
            </a:r>
            <a:r>
              <a:rPr lang="en-US" sz="1200" dirty="0"/>
              <a:t>Crops:     </a:t>
            </a:r>
            <a:endParaRPr lang="en-US" sz="1200" dirty="0" smtClean="0"/>
          </a:p>
          <a:p>
            <a:pPr>
              <a:spcBef>
                <a:spcPts val="200"/>
              </a:spcBef>
              <a:buClr>
                <a:srgbClr val="213163"/>
              </a:buClr>
            </a:pPr>
            <a:r>
              <a:rPr lang="en-US" sz="1200" dirty="0"/>
              <a:t> </a:t>
            </a:r>
            <a:r>
              <a:rPr lang="en-US" sz="1200" dirty="0" smtClean="0"/>
              <a:t>        </a:t>
            </a:r>
            <a:r>
              <a:rPr lang="en-US" sz="1200" dirty="0"/>
              <a:t>Coconut dominated production with 42 billion tons.        </a:t>
            </a:r>
            <a:endParaRPr lang="en-US" sz="1200" dirty="0" smtClean="0"/>
          </a:p>
          <a:p>
            <a:pPr>
              <a:spcBef>
                <a:spcPts val="200"/>
              </a:spcBef>
              <a:buClr>
                <a:srgbClr val="213163"/>
              </a:buClr>
            </a:pPr>
            <a:r>
              <a:rPr lang="en-US" sz="1200" dirty="0"/>
              <a:t> </a:t>
            </a:r>
            <a:r>
              <a:rPr lang="en-US" sz="1200" dirty="0" smtClean="0"/>
              <a:t>        Other </a:t>
            </a:r>
            <a:r>
              <a:rPr lang="en-US" sz="1200" dirty="0"/>
              <a:t>major crops include rice, wheat, and maize.    </a:t>
            </a:r>
            <a:endParaRPr lang="en-US" sz="1200" dirty="0" smtClean="0"/>
          </a:p>
          <a:p>
            <a:pPr>
              <a:spcBef>
                <a:spcPts val="200"/>
              </a:spcBef>
              <a:buClr>
                <a:srgbClr val="213163"/>
              </a:buClr>
            </a:pPr>
            <a:r>
              <a:rPr lang="en-US" sz="1200" dirty="0"/>
              <a:t> </a:t>
            </a:r>
            <a:r>
              <a:rPr lang="en-US" sz="1200" dirty="0" smtClean="0"/>
              <a:t>    </a:t>
            </a:r>
          </a:p>
          <a:p>
            <a:pPr>
              <a:spcBef>
                <a:spcPts val="200"/>
              </a:spcBef>
              <a:buClr>
                <a:srgbClr val="213163"/>
              </a:buClr>
            </a:pPr>
            <a:r>
              <a:rPr lang="en-US" sz="1200" dirty="0"/>
              <a:t> </a:t>
            </a:r>
            <a:r>
              <a:rPr lang="en-US" sz="1200" dirty="0" smtClean="0"/>
              <a:t>   Top </a:t>
            </a:r>
            <a:r>
              <a:rPr lang="en-US" sz="1200" dirty="0"/>
              <a:t>Region:       </a:t>
            </a:r>
            <a:endParaRPr lang="en-US" sz="1200" dirty="0" smtClean="0"/>
          </a:p>
          <a:p>
            <a:pPr>
              <a:spcBef>
                <a:spcPts val="200"/>
              </a:spcBef>
              <a:buClr>
                <a:srgbClr val="213163"/>
              </a:buClr>
            </a:pPr>
            <a:r>
              <a:rPr lang="en-US" sz="1200" dirty="0"/>
              <a:t> </a:t>
            </a:r>
            <a:r>
              <a:rPr lang="en-US" sz="1200" dirty="0" smtClean="0"/>
              <a:t>        </a:t>
            </a:r>
            <a:r>
              <a:rPr lang="en-US" sz="1200" dirty="0"/>
              <a:t>Kerala emerged as the leading state with 33.14 billion tons of output. </a:t>
            </a:r>
            <a:endParaRPr lang="en-US" sz="1200" dirty="0" smtClean="0"/>
          </a:p>
          <a:p>
            <a:pPr>
              <a:spcBef>
                <a:spcPts val="200"/>
              </a:spcBef>
              <a:buClr>
                <a:srgbClr val="213163"/>
              </a:buClr>
            </a:pPr>
            <a:r>
              <a:rPr lang="en-US" sz="1200" dirty="0" smtClean="0"/>
              <a:t>         Kozhikode </a:t>
            </a:r>
            <a:r>
              <a:rPr lang="en-US" sz="1200" dirty="0"/>
              <a:t>district led among all districts with 4.38 billion tons</a:t>
            </a:r>
            <a:r>
              <a:rPr lang="en-US" sz="1200" dirty="0" smtClean="0"/>
              <a:t>.</a:t>
            </a:r>
          </a:p>
          <a:p>
            <a:pPr>
              <a:spcBef>
                <a:spcPts val="200"/>
              </a:spcBef>
              <a:buClr>
                <a:srgbClr val="213163"/>
              </a:buClr>
            </a:pPr>
            <a:r>
              <a:rPr lang="en-US" sz="1200" dirty="0" smtClean="0"/>
              <a:t>     </a:t>
            </a:r>
          </a:p>
          <a:p>
            <a:pPr>
              <a:spcBef>
                <a:spcPts val="200"/>
              </a:spcBef>
              <a:buClr>
                <a:srgbClr val="213163"/>
              </a:buClr>
            </a:pPr>
            <a:r>
              <a:rPr lang="en-US" sz="1200" dirty="0"/>
              <a:t> </a:t>
            </a:r>
            <a:r>
              <a:rPr lang="en-US" sz="1200" dirty="0" smtClean="0"/>
              <a:t>    Seasonal </a:t>
            </a:r>
            <a:r>
              <a:rPr lang="en-US" sz="1200" dirty="0"/>
              <a:t>Insights:       </a:t>
            </a:r>
            <a:endParaRPr lang="en-US" sz="1200" dirty="0" smtClean="0"/>
          </a:p>
          <a:p>
            <a:pPr>
              <a:spcBef>
                <a:spcPts val="200"/>
              </a:spcBef>
              <a:buClr>
                <a:srgbClr val="213163"/>
              </a:buClr>
            </a:pPr>
            <a:r>
              <a:rPr lang="en-US" sz="1200" dirty="0"/>
              <a:t> </a:t>
            </a:r>
            <a:r>
              <a:rPr lang="en-US" sz="1200" dirty="0" smtClean="0"/>
              <a:t>        </a:t>
            </a:r>
            <a:r>
              <a:rPr lang="en-US" sz="1200" dirty="0"/>
              <a:t>The </a:t>
            </a:r>
            <a:r>
              <a:rPr lang="en-US" sz="1200" dirty="0" err="1"/>
              <a:t>Kharif</a:t>
            </a:r>
            <a:r>
              <a:rPr lang="en-US" sz="1200" dirty="0"/>
              <a:t> season contributed the most to overall production.      </a:t>
            </a:r>
            <a:endParaRPr lang="en-US" sz="1200" dirty="0" smtClean="0"/>
          </a:p>
          <a:p>
            <a:pPr>
              <a:spcBef>
                <a:spcPts val="200"/>
              </a:spcBef>
              <a:buClr>
                <a:srgbClr val="213163"/>
              </a:buClr>
            </a:pPr>
            <a:r>
              <a:rPr lang="en-US" sz="1200" dirty="0"/>
              <a:t> </a:t>
            </a:r>
            <a:r>
              <a:rPr lang="en-US" sz="1200" dirty="0" smtClean="0"/>
              <a:t>        Winter </a:t>
            </a:r>
            <a:r>
              <a:rPr lang="en-US" sz="1200" dirty="0"/>
              <a:t>was key for wheat production.    </a:t>
            </a:r>
            <a:endParaRPr lang="en-US" sz="1200" dirty="0" smtClean="0"/>
          </a:p>
          <a:p>
            <a:pPr>
              <a:spcBef>
                <a:spcPts val="200"/>
              </a:spcBef>
              <a:buClr>
                <a:srgbClr val="213163"/>
              </a:buClr>
            </a:pPr>
            <a:r>
              <a:rPr lang="en-US" sz="1200" dirty="0"/>
              <a:t> </a:t>
            </a:r>
            <a:r>
              <a:rPr lang="en-US" sz="1200" dirty="0" smtClean="0"/>
              <a:t>   </a:t>
            </a:r>
          </a:p>
          <a:p>
            <a:pPr>
              <a:spcBef>
                <a:spcPts val="200"/>
              </a:spcBef>
              <a:buClr>
                <a:srgbClr val="213163"/>
              </a:buClr>
            </a:pPr>
            <a:r>
              <a:rPr lang="en-US" sz="1200" dirty="0"/>
              <a:t> </a:t>
            </a:r>
            <a:r>
              <a:rPr lang="en-US" sz="1200" dirty="0" smtClean="0"/>
              <a:t>     Growth </a:t>
            </a:r>
            <a:r>
              <a:rPr lang="en-US" sz="1200" dirty="0"/>
              <a:t>Potential:        </a:t>
            </a:r>
            <a:r>
              <a:rPr lang="en-US" sz="1200" dirty="0" smtClean="0"/>
              <a:t> </a:t>
            </a:r>
          </a:p>
          <a:p>
            <a:pPr>
              <a:spcBef>
                <a:spcPts val="200"/>
              </a:spcBef>
              <a:buClr>
                <a:srgbClr val="213163"/>
              </a:buClr>
            </a:pPr>
            <a:r>
              <a:rPr lang="en-US" sz="1200" dirty="0"/>
              <a:t> </a:t>
            </a:r>
            <a:r>
              <a:rPr lang="en-US" sz="1200" dirty="0" smtClean="0"/>
              <a:t>        Regional </a:t>
            </a:r>
            <a:r>
              <a:rPr lang="en-US" sz="1200" dirty="0"/>
              <a:t>disparities highlight the need for balanced development.  </a:t>
            </a:r>
            <a:endParaRPr lang="en-US" sz="1200" dirty="0" smtClean="0"/>
          </a:p>
          <a:p>
            <a:pPr>
              <a:spcBef>
                <a:spcPts val="200"/>
              </a:spcBef>
              <a:buClr>
                <a:srgbClr val="213163"/>
              </a:buClr>
            </a:pPr>
            <a:r>
              <a:rPr lang="en-US" sz="1200" dirty="0" smtClean="0"/>
              <a:t>         Crop </a:t>
            </a:r>
            <a:r>
              <a:rPr lang="en-US" sz="1200" dirty="0"/>
              <a:t>diversification can enhance productivity and reduce risks</a:t>
            </a:r>
            <a:r>
              <a:rPr lang="en-US" sz="1200" dirty="0" smtClean="0"/>
              <a:t>.</a:t>
            </a:r>
          </a:p>
        </p:txBody>
      </p:sp>
    </p:spTree>
    <p:extLst>
      <p:ext uri="{BB962C8B-B14F-4D97-AF65-F5344CB8AC3E}">
        <p14:creationId xmlns:p14="http://schemas.microsoft.com/office/powerpoint/2010/main" val="28637250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31032" y="1132902"/>
            <a:ext cx="7597123"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dirty="0"/>
              <a:t>Production Trends Over </a:t>
            </a:r>
            <a:r>
              <a:rPr lang="en-IN" sz="1200" dirty="0" smtClean="0"/>
              <a:t>Time:</a:t>
            </a:r>
          </a:p>
          <a:p>
            <a:r>
              <a:rPr lang="en-IN" sz="1200" dirty="0" smtClean="0"/>
              <a:t>     Production </a:t>
            </a:r>
            <a:r>
              <a:rPr lang="en-IN" sz="1200" dirty="0"/>
              <a:t>levels fluctuate yearly due to climate, policies, and market conditions. </a:t>
            </a:r>
          </a:p>
          <a:p>
            <a:r>
              <a:rPr lang="en-IN" sz="1200" dirty="0" smtClean="0"/>
              <a:t>    Growth </a:t>
            </a:r>
            <a:r>
              <a:rPr lang="en-IN" sz="1200" dirty="0"/>
              <a:t>is achievable through improved practices, technology, and supportive policies.</a:t>
            </a:r>
          </a:p>
          <a:p>
            <a:endParaRPr lang="en-IN" sz="1200" dirty="0"/>
          </a:p>
          <a:p>
            <a:endParaRPr lang="en-IN" sz="1200" dirty="0"/>
          </a:p>
          <a:p>
            <a:r>
              <a:rPr lang="en-US" sz="1200" dirty="0" smtClean="0"/>
              <a:t>Visualizations </a:t>
            </a:r>
            <a:r>
              <a:rPr lang="en-US" sz="1200" dirty="0"/>
              <a:t>include: </a:t>
            </a:r>
            <a:endParaRPr lang="en-US" sz="1200" dirty="0" smtClean="0"/>
          </a:p>
          <a:p>
            <a:pPr>
              <a:spcBef>
                <a:spcPts val="200"/>
              </a:spcBef>
              <a:buClr>
                <a:srgbClr val="213163"/>
              </a:buClr>
            </a:pPr>
            <a:r>
              <a:rPr lang="en-US" sz="1200" dirty="0" smtClean="0"/>
              <a:t>    State-wise </a:t>
            </a:r>
            <a:r>
              <a:rPr lang="en-US" sz="1200" dirty="0"/>
              <a:t>production trends.   </a:t>
            </a:r>
          </a:p>
          <a:p>
            <a:pPr>
              <a:spcBef>
                <a:spcPts val="200"/>
              </a:spcBef>
              <a:buClr>
                <a:srgbClr val="213163"/>
              </a:buClr>
            </a:pPr>
            <a:r>
              <a:rPr lang="en-US" sz="1200" dirty="0" smtClean="0"/>
              <a:t>    </a:t>
            </a:r>
            <a:r>
              <a:rPr lang="en-US" sz="1200" dirty="0"/>
              <a:t>Seasonal productivity patterns.   </a:t>
            </a:r>
          </a:p>
          <a:p>
            <a:pPr>
              <a:spcBef>
                <a:spcPts val="200"/>
              </a:spcBef>
              <a:buClr>
                <a:srgbClr val="213163"/>
              </a:buClr>
            </a:pPr>
            <a:r>
              <a:rPr lang="en-US" sz="1200" dirty="0" smtClean="0"/>
              <a:t>    </a:t>
            </a:r>
            <a:r>
              <a:rPr lang="en-US" sz="1200" dirty="0"/>
              <a:t>Key crop contribution breakdown</a:t>
            </a:r>
          </a:p>
        </p:txBody>
      </p:sp>
    </p:spTree>
    <p:extLst>
      <p:ext uri="{BB962C8B-B14F-4D97-AF65-F5344CB8AC3E}">
        <p14:creationId xmlns:p14="http://schemas.microsoft.com/office/powerpoint/2010/main" val="3198400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http://schemas.microsoft.com/office/infopath/2007/PartnerControls"/>
    <ds:schemaRef ds:uri="http://purl.org/dc/elements/1.1/"/>
    <ds:schemaRef ds:uri="http://schemas.microsoft.com/office/2006/metadata/properties"/>
    <ds:schemaRef ds:uri="c0fa2617-96bd-425d-8578-e93563fe37c5"/>
    <ds:schemaRef ds:uri="http://schemas.microsoft.com/office/2006/documentManagement/types"/>
    <ds:schemaRef ds:uri="http://purl.org/dc/terms/"/>
    <ds:schemaRef ds:uri="http://schemas.openxmlformats.org/package/2006/metadata/core-properties"/>
    <ds:schemaRef ds:uri="http://purl.org/dc/dcmitype/"/>
    <ds:schemaRef ds:uri="9162bd5b-4ed9-4da3-b376-05204580ba3f"/>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Internship</Template>
  <TotalTime>1479</TotalTime>
  <Words>1194</Words>
  <Application>Microsoft Office PowerPoint</Application>
  <PresentationFormat>On-screen Show (16:9)</PresentationFormat>
  <Paragraphs>252</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MT</vt:lpstr>
      <vt:lpstr>Calibri</vt:lpstr>
      <vt:lpstr>Poppins</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Modelling &amp; Results</vt:lpstr>
      <vt:lpstr>Week 2</vt:lpstr>
      <vt:lpstr>Modelling &amp; Results</vt:lpstr>
      <vt:lpstr>Season_Autumn</vt:lpstr>
      <vt:lpstr>Modelling &amp; Results</vt:lpstr>
      <vt:lpstr>Modelling &amp; Results</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DELL</cp:lastModifiedBy>
  <cp:revision>30</cp:revision>
  <dcterms:modified xsi:type="dcterms:W3CDTF">2025-09-26T05:08:05Z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